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8288000" cy="10287000"/>
  <p:notesSz cx="6858000" cy="9144000"/>
  <p:embeddedFontLst>
    <p:embeddedFont>
      <p:font typeface="Bricolage Grotesque" panose="020B0605040402000204" pitchFamily="34" charset="0"/>
      <p:regular r:id="rId27"/>
      <p:bold r:id="rId28"/>
    </p:embeddedFont>
    <p:embeddedFont>
      <p:font typeface="Bricolage Grotesque Medium" panose="020B0605040402000204" pitchFamily="34" charset="0"/>
      <p:regular r:id="rId29"/>
      <p:bold r:id="rId30"/>
    </p:embeddedFont>
    <p:embeddedFont>
      <p:font typeface="Helvetica Neue" panose="02000503000000020004" pitchFamily="2" charset="0"/>
      <p:regular r:id="rId31"/>
      <p:bold r:id="rId32"/>
      <p:italic r:id="rId33"/>
      <p:boldItalic r:id="rId34"/>
    </p:embeddedFont>
    <p:embeddedFont>
      <p:font typeface="Roboto" panose="02000000000000000000" pitchFamily="2" charset="0"/>
      <p:regular r:id="rId35"/>
      <p:bold r:id="rId36"/>
      <p:italic r:id="rId37"/>
      <p:boldItalic r:id="rId38"/>
    </p:embeddedFont>
    <p:embeddedFont>
      <p:font typeface="Ubuntu" panose="020B0504030602030204" pitchFamily="3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3" roundtripDataSignature="AMtx7mhGVR4t7OhuUl0sjZU2YqAegkHwH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87"/>
  </p:normalViewPr>
  <p:slideViewPr>
    <p:cSldViewPr snapToGrid="0">
      <p:cViewPr varScale="1">
        <p:scale>
          <a:sx n="69" d="100"/>
          <a:sy n="69" d="100"/>
        </p:scale>
        <p:origin x="920" y="22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docs.google.com/document/d/1rlwBIK5Ole4qhpY_egG0kpugR06wBwMv/edi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national-policies.eacea.ec.europa.eu/youthwiki/chapters/netherlands/68-media-literacy-and-safe-use-of-new-media?utm_source=chatgpt.com"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s://netwerkmediawijsheid.nl/over-ons/about-dutch-media-literacy-network/" TargetMode="External"/><Relationship Id="rId4" Type="http://schemas.openxmlformats.org/officeDocument/2006/relationships/hyperlink" Target="https://netwerkmediawijsheid.nl/wp-content/uploads/2021/11/The-Dutch-Media-Literacy-Competency-Model-2021.pdf?utm_source=chatgpt.com"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urydice.eacea.ec.europa.eu/eurypedia/finland/single-structure-primary-and-lower-secondary-educatio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padlet.com/euphoricweekendliterature/what-are-the-possible-practical-ways-to-prepare-school-leade-kmts0b8tqtemn210"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docs.google.com/document/d/1NVyQo3Koykkqa20tgn8vNsJF8cxkJGS6/edi"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oecd.org/content/dam/oecd/en/about/projects/edu/education-policy-outlook/274156-EDUCATION%20POLICY%20OUTLOOK%20GERMANY_EN.pdf?utm_source=chatgpt.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oecd.org/content/dam/oecd/en/about/projects/edu/education-policy-outlook/274156-EDUCATION%20POLICY%20OUTLOOK%20GERMANY_EN.pdf?utm_source=chatgpt.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rive.google.com/drive/u/0/folders/1cf0UZP5PlUtuBERjdFbp6VH84V9PFGiJ"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forms.office.com/Pages/DesignPageV2.aspx?prevorigin=shell&amp;origin=NeoPortalPage&amp;subpage=design&amp;id=GOURaIe3o0GK9JjK7OLoEWsTznmsNOJPlYNppBSRjkdUQzdJV0RLVTVGNVA2OE9PSFhRMjkyUVFZMy4u&amp;analysis=true"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rte.ie/news/ulster/2025/0324/1503715-school-closures-security/#:~:text=Nine%20schools%20across%20Northern%20Ireland,to%20a%20%22security%20concern"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cs.google.com/document/d/1dDoF3q8x-XOk5dVdR53JN6NPNDpR_xzP/edit"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rive.google.com/drive/folders/1_Qa2fWlWfwEkVjINPaLHdNPdphBxpmvE?usp=drive_link"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drive.google.com/drive/u/0/folders/1_Qa2fWlWfwEkVjINPaLHdNPdphBxpmvE"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google.com/document/d/1ksIqV8RIwVs8K1tBTwA8eVDf5aaCkuMD/edit"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padlet.com/euphoricweekendliterature/refection-s-on-problem-solving-scenarios-1la0gklv90v9oweb/slideshow"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IE" sz="1100" b="0" i="0" u="none" strike="noStrike" cap="none">
                <a:solidFill>
                  <a:srgbClr val="FF0000"/>
                </a:solidFill>
                <a:latin typeface="Arial"/>
                <a:ea typeface="Arial"/>
                <a:cs typeface="Arial"/>
                <a:sym typeface="Arial"/>
              </a:rPr>
              <a:t>Ασύγχρονη/Σύγχρονη Εκπαιδευτική Ενότητα: Επίλυση Προβλημάτων </a:t>
            </a:r>
            <a:endParaRPr/>
          </a:p>
          <a:p>
            <a:pPr marL="158750" lvl="0" indent="0" algn="l" rtl="0">
              <a:lnSpc>
                <a:spcPct val="100000"/>
              </a:lnSpc>
              <a:spcBef>
                <a:spcPts val="0"/>
              </a:spcBef>
              <a:spcAft>
                <a:spcPts val="0"/>
              </a:spcAft>
              <a:buSzPts val="1100"/>
              <a:buNone/>
            </a:pPr>
            <a:endParaRPr b="0">
              <a:solidFill>
                <a:srgbClr val="FF0000"/>
              </a:solidFill>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Συνολική διάρκεια</a:t>
            </a:r>
            <a:r>
              <a:rPr lang="en-IE" sz="1100" b="0" i="0" u="none" strike="noStrike" cap="none">
                <a:solidFill>
                  <a:srgbClr val="000000"/>
                </a:solidFill>
                <a:latin typeface="Arial"/>
                <a:ea typeface="Arial"/>
                <a:cs typeface="Arial"/>
                <a:sym typeface="Arial"/>
              </a:rPr>
              <a:t>: ~2 ώρες</a:t>
            </a:r>
            <a:br>
              <a:rPr lang="en-IE" sz="1100" b="0" i="0" u="none" strike="noStrike" cap="none">
                <a:solidFill>
                  <a:srgbClr val="000000"/>
                </a:solidFill>
                <a:latin typeface="Arial"/>
                <a:ea typeface="Arial"/>
                <a:cs typeface="Arial"/>
                <a:sym typeface="Arial"/>
              </a:rPr>
            </a:br>
            <a:r>
              <a:rPr lang="en-IE" sz="1100" b="1" i="0" u="none" strike="noStrike" cap="none">
                <a:solidFill>
                  <a:srgbClr val="000000"/>
                </a:solidFill>
                <a:latin typeface="Arial"/>
                <a:ea typeface="Arial"/>
                <a:cs typeface="Arial"/>
                <a:sym typeface="Arial"/>
              </a:rPr>
              <a:t>Μορφή</a:t>
            </a:r>
            <a:r>
              <a:rPr lang="en-IE" sz="1100" b="0" i="0" u="none" strike="noStrike" cap="none">
                <a:solidFill>
                  <a:srgbClr val="000000"/>
                </a:solidFill>
                <a:latin typeface="Arial"/>
                <a:ea typeface="Arial"/>
                <a:cs typeface="Arial"/>
                <a:sym typeface="Arial"/>
              </a:rPr>
              <a:t>: Διαδικτυακό μάθημα με αυτορυθμιζόμενο ρυθμό ή εναλλακτικά συγχρονισμένο διαδικτυακό μάθημα (LMS ή πλατφόρμα μάθησης), με προαιρετική ανταλλαγή απόψεων μεταξύ των συμμετεχόντων μέσω φόρουμ/σχολίων</a:t>
            </a:r>
            <a:br>
              <a:rPr lang="en-IE" sz="1100" b="0" i="0" u="none" strike="noStrike" cap="none">
                <a:solidFill>
                  <a:srgbClr val="000000"/>
                </a:solidFill>
                <a:latin typeface="Arial"/>
                <a:ea typeface="Arial"/>
                <a:cs typeface="Arial"/>
                <a:sym typeface="Arial"/>
              </a:rPr>
            </a:br>
            <a:r>
              <a:rPr lang="en-IE" sz="1100" b="1" i="0" u="none" strike="noStrike" cap="none">
                <a:solidFill>
                  <a:srgbClr val="000000"/>
                </a:solidFill>
                <a:latin typeface="Arial"/>
                <a:ea typeface="Arial"/>
                <a:cs typeface="Arial"/>
                <a:sym typeface="Arial"/>
              </a:rPr>
              <a:t>Στοχευόμενο κοινό</a:t>
            </a:r>
            <a:r>
              <a:rPr lang="en-IE" sz="1100" b="0" i="0" u="none" strike="noStrike" cap="none">
                <a:solidFill>
                  <a:srgbClr val="000000"/>
                </a:solidFill>
                <a:latin typeface="Arial"/>
                <a:ea typeface="Arial"/>
                <a:cs typeface="Arial"/>
                <a:sym typeface="Arial"/>
              </a:rPr>
              <a:t>: Διευθυντές σχολείων (L), εκπαιδευτικοί (T), γονείς (P)</a:t>
            </a:r>
            <a:br>
              <a:rPr lang="en-IE" sz="1100" b="0" i="0" u="none" strike="noStrike" cap="none">
                <a:solidFill>
                  <a:srgbClr val="000000"/>
                </a:solidFill>
                <a:latin typeface="Arial"/>
                <a:ea typeface="Arial"/>
                <a:cs typeface="Arial"/>
                <a:sym typeface="Arial"/>
              </a:rPr>
            </a:br>
            <a:r>
              <a:rPr lang="en-IE" sz="1100" b="1" i="0" u="none" strike="noStrike" cap="none">
                <a:solidFill>
                  <a:srgbClr val="000000"/>
                </a:solidFill>
                <a:latin typeface="Arial"/>
                <a:ea typeface="Arial"/>
                <a:cs typeface="Arial"/>
                <a:sym typeface="Arial"/>
              </a:rPr>
              <a:t>Εργαλεία παράδοσης</a:t>
            </a:r>
            <a:r>
              <a:rPr lang="en-IE" sz="1100" b="0" i="0" u="none" strike="noStrike" cap="none">
                <a:solidFill>
                  <a:srgbClr val="000000"/>
                </a:solidFill>
                <a:latin typeface="Arial"/>
                <a:ea typeface="Arial"/>
                <a:cs typeface="Arial"/>
                <a:sym typeface="Arial"/>
              </a:rPr>
              <a:t>:</a:t>
            </a:r>
            <a:endParaRPr b="0"/>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 εκπαιδευτής δημιουργεί ένα βίντεο που καθοδηγεί τους συμμετέχοντες στο πρόγραμμα.</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LMS (π.χ. Moodle, Google Classroom, Canvas)</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Google Docs/Padlet (για συνεργατικές ασκήσεις)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Φόρμες Microsoft/Google (αξιολογήσεις εισόδου/εξόδου)</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Προηγουμένως ηχογραφημένα βίντεο/podcast</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Προαιρετικά φόρουμ συζήτησης</a:t>
            </a:r>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Ενότητα, Όνομα, Διάρκεια, Τρόπος </a:t>
            </a:r>
            <a:endParaRPr b="0"/>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Ενότητα 1 Εισαγωγή &amp; Παγοθραύστης 20 λεπτά Βίντεο + Κουίζ</a:t>
            </a:r>
            <a:endParaRPr b="0"/>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Ενότητα 2 Διαδικασία επίλυσης προβλημάτων DEAR 80 λεπτά Ανάγνωση + Εφαρμογή</a:t>
            </a:r>
            <a:endParaRPr b="0"/>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Ενότητα 3 Αναστοχασμός &amp; Σχεδιασμός δράσης 20 λεπτά Πρότυπο + Φόρουμ</a:t>
            </a:r>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Σύγχρονοι διαδικτυακοί πόροι για εκπαιδευτές</a:t>
            </a:r>
            <a:endParaRPr/>
          </a:p>
          <a:p>
            <a:pPr marL="158750" lvl="0" indent="0" algn="l" rtl="0">
              <a:lnSpc>
                <a:spcPct val="100000"/>
              </a:lnSpc>
              <a:spcBef>
                <a:spcPts val="0"/>
              </a:spcBef>
              <a:spcAft>
                <a:spcPts val="0"/>
              </a:spcAft>
              <a:buSzPts val="1100"/>
              <a:buNone/>
            </a:pPr>
            <a:r>
              <a:rPr lang="en-IE" sz="1100" u="sng">
                <a:solidFill>
                  <a:schemeClr val="hlink"/>
                </a:solidFill>
                <a:hlinkClick r:id="rId3"/>
              </a:rPr>
              <a:t>https://docs.google.com/document/d/1rlwBIK5Ole4qhpY_egG0kpugR06wBwMv/edit</a:t>
            </a:r>
            <a:endParaRPr sz="1100"/>
          </a:p>
          <a:p>
            <a:pPr marL="457200" lvl="0" indent="-228600" algn="l" rtl="0">
              <a:lnSpc>
                <a:spcPct val="100000"/>
              </a:lnSpc>
              <a:spcBef>
                <a:spcPts val="0"/>
              </a:spcBef>
              <a:spcAft>
                <a:spcPts val="0"/>
              </a:spcAft>
              <a:buSzPts val="1100"/>
              <a:buNone/>
            </a:pPr>
            <a:endParaRPr b="0"/>
          </a:p>
          <a:p>
            <a:pPr marL="15875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IE"/>
              <a:t>Οι συμμετέχοντες μπορούν τώρα να δουν πόσο καλά ανέλυσαν το πρόβλημα σε σχέση με τις ερωτήσεις συζήτησης σε αυτή τη διαφάνεια.</a:t>
            </a:r>
            <a:r>
              <a:rPr lang="en-IE" sz="1100" b="1" i="0" u="none" strike="noStrike" cap="none">
                <a:solidFill>
                  <a:srgbClr val="000000"/>
                </a:solidFill>
                <a:latin typeface="Arial"/>
                <a:ea typeface="Arial"/>
                <a:cs typeface="Arial"/>
                <a:sym typeface="Arial"/>
              </a:rPr>
              <a:t> </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Εστίαση στη χώρα: </a:t>
            </a:r>
            <a:r>
              <a:rPr lang="en-IE" sz="1100" b="0" i="0" u="none" strike="noStrike" cap="none">
                <a:solidFill>
                  <a:srgbClr val="000000"/>
                </a:solidFill>
                <a:latin typeface="Arial"/>
                <a:ea typeface="Arial"/>
                <a:cs typeface="Arial"/>
                <a:sym typeface="Arial"/>
              </a:rPr>
              <a:t>Παράδειγμα: Φινλανδία</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Φινλανδία – Έμφαση στην κριτική σκέψη στην βασική εκπαίδευση</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Το σύστημα βασικής εκπαίδευσης της Φινλανδίας δίνει μεγάλη έμφαση στην καλλιέργεια δεξιοτήτων κριτικής σκέψης σε όλα τα μαθήματα. Το Εθνικό Βασικό Πρόγραμμα Σπουδών ενσωματώνει διαθεματικές ικανότητες, όπως «σκέψη και μάθηση για μάθηση», με σκοπό την προώθηση της αναλυτικής σκέψης και των ικανοτήτων επίλυσης προβλημάτων. Η παιδεία στα μέσα επικοινωνίας αποτελεί βασικό στοιχείο, καθώς ενθαρρύνει τους μαθητές να διακρίνουν τις προκαταλήψεις, να διαφοροποιούν τα γεγονότα από τις απόψεις και να κατανοούν την επίδραση των μηνυμάτων των μέσων επικοινωνίας.</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Αναφορά: </a:t>
            </a:r>
            <a:r>
              <a:rPr lang="en-IE" sz="1100" b="0" i="0" u="none" strike="noStrike" cap="none">
                <a:solidFill>
                  <a:srgbClr val="000000"/>
                </a:solidFill>
                <a:latin typeface="Arial"/>
                <a:ea typeface="Arial"/>
                <a:cs typeface="Arial"/>
                <a:sym typeface="Arial"/>
              </a:rPr>
              <a:t>Φινλανδική Εθνική Υπηρεσία Εκπαίδευσης – Εθνικό Βασικό Πρόγραμμα Σπουδών για την Πρωτοβάθμια και Κατώτερη Δευτεροβάθμια (Βασική) Εκπαίδευση.</a:t>
            </a:r>
            <a:endParaRPr/>
          </a:p>
          <a:p>
            <a:pPr marL="0" lvl="0" indent="0" algn="l" rtl="0">
              <a:lnSpc>
                <a:spcPct val="100000"/>
              </a:lnSpc>
              <a:spcBef>
                <a:spcPts val="0"/>
              </a:spcBef>
              <a:spcAft>
                <a:spcPts val="0"/>
              </a:spcAft>
              <a:buSzPts val="1100"/>
              <a:buNone/>
            </a:pPr>
            <a:endParaRPr/>
          </a:p>
        </p:txBody>
      </p:sp>
      <p:sp>
        <p:nvSpPr>
          <p:cNvPr id="250" name="Google Shape;25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Ολλανδία – Έμφαση στην παιδεία στα μέσα επικοινωνίας στο πρόγραμμα σπουδών</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 </a:t>
            </a:r>
            <a:r>
              <a:rPr lang="en-IE" sz="1100" b="0" i="0" u="none" strike="noStrike" cap="none">
                <a:solidFill>
                  <a:srgbClr val="000000"/>
                </a:solidFill>
                <a:latin typeface="Arial"/>
                <a:ea typeface="Arial"/>
                <a:cs typeface="Arial"/>
                <a:sym typeface="Arial"/>
              </a:rPr>
              <a:t>Η Ολλανδία δίνει έμφαση στη γραμματεία των μέσων ενημέρωσης στο πλαίσιο της εκπαίδευσης, εστιάζοντας στην κατάρτιση των μαθητών με κριτικές δεξιότητες για να πλοηγούνται στον ψηφιακό κόσμο. Το Ολλανδικό Δίκτυο Γραμματείας των Μέσων Ενημέρωσης (Netwerk Mediawijsheid), που ιδρύθηκε το 2008, διαδραματίζει καθοριστικό ρόλο συντονίζοντας τις προσπάθειες περισσότερων από 1.100 οργανισμών για την προώθηση της γραμματείας των μέσων ενημέρωσης σε διάφορους τομείς, όπως η εκπαίδευση, οι βιβλιοθήκες και οι πολιτιστικοί φορείς. Επιπλέον, το Ολλανδικό Μοντέλο Ικανοτήτων για την Παιδεία στα Μέσα Ενημέρωσης 2021 περιγράφει οκτώ βασικές ικανότητες — όπως η κατανόηση των μέσων ενημέρωσης, η αναστοχαστική χρήση των μέσων ενημέρωσης και η δημιουργική χρήση των μέσων ενημέρωσης — με σκοπό να καθοδηγήσει τα άτομα να γίνουν συνειδητοί, κριτικοί και ενεργοί συμμετέχοντες σε μια κοινωνία κορεσμένη από τα μέσα ενημέρωσης.</a:t>
            </a:r>
            <a:endParaRPr/>
          </a:p>
          <a:p>
            <a:pPr marL="457200" lvl="0" indent="-298450" algn="l" rtl="0">
              <a:lnSpc>
                <a:spcPct val="100000"/>
              </a:lnSpc>
              <a:spcBef>
                <a:spcPts val="0"/>
              </a:spcBef>
              <a:spcAft>
                <a:spcPts val="0"/>
              </a:spcAft>
              <a:buSzPts val="1100"/>
              <a:buChar char="●"/>
            </a:pPr>
            <a:r>
              <a:rPr lang="en-IE" sz="1100" b="1"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Media and Learning Association+2national-policies.eacea.ec.europa.eu+2Netwerk </a:t>
            </a:r>
            <a:r>
              <a:rPr lang="en-IE" sz="1100" b="1"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Mediawijsheid+2Netwerk Mediawijsheid+1Netwerk Mediawijsheid+1</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Αναφορά: Ολλανδικό Δίκτυο Μεσαίας Παιδείας – Σχετικά με εμάς:</a:t>
            </a:r>
            <a:r>
              <a:rPr lang="en-IE" sz="1100" b="1" i="0" u="sng" strike="noStrike" cap="none">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 https://netwerkmediawijsheid.nl/over-ons/about-dutch-media-literacy-network/</a:t>
            </a: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endParaRPr/>
          </a:p>
        </p:txBody>
      </p:sp>
      <p:sp>
        <p:nvSpPr>
          <p:cNvPr id="265" name="Google Shape;26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Τρία σενάρια για να ξεκινήσετε τη συζήτηση σχετικά με την επίλυση προβλημάτων:</a:t>
            </a:r>
            <a:endParaRPr b="0"/>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1. Σενάριο σε επίπεδο σχολείου – Σκάνδαλο αντιγραφής που δημιουργήθηκε από τεχνητή νοημοσύνη</a:t>
            </a:r>
            <a:br>
              <a:rPr lang="en-IE" sz="1100" b="0"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Ένα γυμνάσιο ανακαλύπτει ότι αρκετοί μαθητές έχουν υποβάλει εκθέσεις που έχουν γραφτεί από εργαλεία τεχνητής νοημοσύνης και περιέχουν λάθη στα γεγονότα και πλαστές πηγές. Η διοίκηση του σχολείου δεν είναι σίγουρη αν πρέπει να το αντιμετωπίσει ως αντιγραφή, παραπληροφόρηση ή και τα δύο. Οι μαθητές υποστηρίζουν ότι δεν είχαν την πρόθεση να παραπλανήσουν, αλλά δεν είχαν τις δεξιότητες να επαληθεύσουν τα αποτελέσματα της τεχνητής νοημοσύνης.</a:t>
            </a:r>
            <a:br>
              <a:rPr lang="en-IE" sz="1100" b="0"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Θέμα συζήτησης: </a:t>
            </a:r>
            <a:r>
              <a:rPr lang="en-IE" sz="1100" b="0" i="1" u="none" strike="noStrike" cap="none">
                <a:solidFill>
                  <a:srgbClr val="000000"/>
                </a:solidFill>
                <a:latin typeface="Arial"/>
                <a:ea typeface="Arial"/>
                <a:cs typeface="Arial"/>
                <a:sym typeface="Arial"/>
              </a:rPr>
              <a:t>Πρέπει να τιμωρηθούν οι μαθητές για τη διάδοση παραπληροφόρησης, αν αυτή ήταν ακούσια και δημιουργήθηκε από τεχνητή νοημοσύνη;</a:t>
            </a:r>
            <a:endParaRPr b="0"/>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Τι υποθέτετε ότι συμβαίνει;</a:t>
            </a:r>
            <a:endParaRPr/>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Ποια στοιχεία υποστηρίζουν την άποψή σας;</a:t>
            </a:r>
            <a:endParaRPr/>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Ποια μπορεί να είναι η βασική αιτία και πώς θα μπορούσατε να μάθετε περισσότερα;</a:t>
            </a:r>
            <a:endParaRPr b="0"/>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2. Σενάριο σε εθνικό επίπεδο – Διαμάχη για την αναθεώρηση των σχολικών βιβλίων</a:t>
            </a:r>
            <a:br>
              <a:rPr lang="en-IE" sz="1100" b="0"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Το υπουργείο Παιδείας μιας χώρας εισάγει νέα ιστορικά σχολικά βιβλία που υποβαθμίζουν ορισμένα γεγονότα και μεγεθύνουν άλλα, με βάση την πρόσφατη κυβερνητική αφήγηση. Καθηγητές, μαθητές και ιστορικοί κατηγορούν την κυβέρνηση ότι διαδίδει παραπληροφόρηση για να διαμορφώσει την εθνική ταυτότητα.</a:t>
            </a:r>
            <a:br>
              <a:rPr lang="en-IE" sz="1100" b="0"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Θέμα συζήτησης: </a:t>
            </a:r>
            <a:r>
              <a:rPr lang="en-IE" sz="1100" b="0" i="1" u="none" strike="noStrike" cap="none">
                <a:solidFill>
                  <a:srgbClr val="000000"/>
                </a:solidFill>
                <a:latin typeface="Arial"/>
                <a:ea typeface="Arial"/>
                <a:cs typeface="Arial"/>
                <a:sym typeface="Arial"/>
              </a:rPr>
              <a:t>Πρέπει τα σχολεία να έχουν το δικαίωμα να αμφισβητούν τα εθνικά προγράμματα σπουδών αν αυτά κατηγορούνται ότι προωθούν παραπληροφόρηση;</a:t>
            </a:r>
            <a:endParaRPr b="0"/>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 Τι υποθέτετε ότι συμβαίνει;</a:t>
            </a:r>
            <a:endParaRPr/>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Ποια στοιχεία υποστηρίζουν την άποψή σας;</a:t>
            </a:r>
            <a:endParaRPr/>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Ποια μπορεί να είναι η βασική αιτία και πώς θα μπορούσατε να μάθετε περισσότερα;</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3. Σενάριο σε διεθνές επίπεδο – Βίντεο με συγκρούσεις που έγινε viral στις τάξεις</a:t>
            </a:r>
            <a:br>
              <a:rPr lang="en-IE" sz="1100" b="0"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Ένα βίντεο που φέρεται να δείχνει εγκλήματα πολέμου σε μια διεθνή σύγκρουση γίνεται viral και προβάλλεται σε τάξεις σε όλο τον κόσμο για να προκαλέσει συζήτηση. Αργότερα, οι επαληθευτές γεγονότων αποκαλύπτουν ότι το βίντεο έχει παραποιηθεί χρησιμοποιώντας τεχνολογία deepfake. Η ζημιά έχει ήδη γίνει – οι μαθητές έχουν ήδη διαμορφώσει ισχυρές απόψεις.</a:t>
            </a:r>
            <a:br>
              <a:rPr lang="en-IE" sz="1100" b="0"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Θέμα συζήτησης: </a:t>
            </a:r>
            <a:r>
              <a:rPr lang="en-IE" sz="1100" b="0" i="1" u="none" strike="noStrike" cap="none">
                <a:solidFill>
                  <a:srgbClr val="000000"/>
                </a:solidFill>
                <a:latin typeface="Arial"/>
                <a:ea typeface="Arial"/>
                <a:cs typeface="Arial"/>
                <a:sym typeface="Arial"/>
              </a:rPr>
              <a:t>Πώς μπορούν τα σχολεία να διδάσκουν υπεύθυνα τα παγκόσμια τρέχοντα γεγονότα χωρίς να γίνουν όργανα διεθνούς παραπληροφόρησης;</a:t>
            </a:r>
            <a:endParaRPr b="0"/>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Τι υποθέτεις ότι συμβαίνει;</a:t>
            </a:r>
            <a:endParaRPr/>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Ποια στοιχεία υποστηρίζουν την άποψή σας;</a:t>
            </a:r>
            <a:endParaRPr/>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Ποια μπορεί να είναι η βασική αιτία και πώς θα μπορούσατε να μάθετε περισσότερα;</a:t>
            </a:r>
            <a:endParaRPr sz="1100" b="0" i="0" u="none" strike="noStrike" cap="none">
              <a:solidFill>
                <a:srgbClr val="000000"/>
              </a:solidFill>
              <a:latin typeface="Arial"/>
              <a:ea typeface="Arial"/>
              <a:cs typeface="Arial"/>
              <a:sym typeface="Arial"/>
            </a:endParaRPr>
          </a:p>
          <a:p>
            <a:pPr marL="457200" lvl="0" indent="-228600" algn="l" rtl="0">
              <a:lnSpc>
                <a:spcPct val="100000"/>
              </a:lnSpc>
              <a:spcBef>
                <a:spcPts val="0"/>
              </a:spcBef>
              <a:spcAft>
                <a:spcPts val="0"/>
              </a:spcAft>
              <a:buSzPts val="1100"/>
              <a:buNone/>
            </a:pPr>
            <a:endParaRPr b="0"/>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Φινλανδία: </a:t>
            </a:r>
            <a:r>
              <a:rPr lang="en-IE" sz="1100" b="0" i="0" u="none" strike="noStrike" cap="none">
                <a:solidFill>
                  <a:srgbClr val="000000"/>
                </a:solidFill>
                <a:latin typeface="Arial"/>
                <a:ea typeface="Arial"/>
                <a:cs typeface="Arial"/>
                <a:sym typeface="Arial"/>
              </a:rPr>
              <a:t>Κριτική σκέψη και διαθεματικές ικανότητες στη βασική εκπαίδευση.</a:t>
            </a:r>
            <a:br>
              <a:rPr lang="en-IE" sz="1100" b="0" i="0" u="none" strike="noStrike" cap="none">
                <a:solidFill>
                  <a:srgbClr val="000000"/>
                </a:solidFill>
                <a:latin typeface="Arial"/>
                <a:ea typeface="Arial"/>
                <a:cs typeface="Arial"/>
                <a:sym typeface="Arial"/>
              </a:rPr>
            </a:br>
            <a:r>
              <a:rPr lang="en-IE"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https://eurydice.eacea.ec.europa.eu/eurypedia/finland/single-structure-primary-and-lower-secondary-education</a:t>
            </a:r>
            <a:endParaRPr b="0"/>
          </a:p>
          <a:p>
            <a:pPr marL="158750" lvl="0" indent="0" algn="l" rtl="0">
              <a:lnSpc>
                <a:spcPct val="100000"/>
              </a:lnSpc>
              <a:spcBef>
                <a:spcPts val="0"/>
              </a:spcBef>
              <a:spcAft>
                <a:spcPts val="0"/>
              </a:spcAft>
              <a:buSzPts val="1100"/>
              <a:buNone/>
            </a:pPr>
            <a:br>
              <a:rPr lang="en-IE"/>
            </a:br>
            <a:endParaRPr/>
          </a:p>
        </p:txBody>
      </p:sp>
      <p:sp>
        <p:nvSpPr>
          <p:cNvPr id="280" name="Google Shape;28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8" name="Google Shape;3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6" name="Google Shape;33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u="sng">
              <a:solidFill>
                <a:srgbClr val="2200CC"/>
              </a:solidFill>
              <a:hlinkClick r:id="rId3">
                <a:extLst>
                  <a:ext uri="{A12FA001-AC4F-418D-AE19-62706E023703}">
                    <ahyp:hlinkClr xmlns:ahyp="http://schemas.microsoft.com/office/drawing/2018/hyperlinkcolor" val="tx"/>
                  </a:ext>
                </a:extLst>
              </a:hlinkClick>
            </a:endParaRPr>
          </a:p>
          <a:p>
            <a:pPr marL="0" marR="0" lvl="0" indent="0" algn="l" rtl="0">
              <a:lnSpc>
                <a:spcPct val="100000"/>
              </a:lnSpc>
              <a:spcBef>
                <a:spcPts val="0"/>
              </a:spcBef>
              <a:spcAft>
                <a:spcPts val="0"/>
              </a:spcAft>
              <a:buClr>
                <a:srgbClr val="000000"/>
              </a:buClr>
              <a:buSzPts val="1100"/>
              <a:buFont typeface="Arial"/>
              <a:buNone/>
            </a:pPr>
            <a:r>
              <a:rPr lang="en-IE" u="sng">
                <a:solidFill>
                  <a:srgbClr val="FF0000"/>
                </a:solidFill>
                <a:hlinkClick r:id="rId3">
                  <a:extLst>
                    <a:ext uri="{A12FA001-AC4F-418D-AE19-62706E023703}">
                      <ahyp:hlinkClr xmlns:ahyp="http://schemas.microsoft.com/office/drawing/2018/hyperlinkcolor" val="tx"/>
                    </a:ext>
                  </a:extLst>
                </a:hlinkClick>
              </a:rPr>
              <a:t>Δραστηριότητα 3 Πόροι</a:t>
            </a:r>
            <a:endParaRPr/>
          </a:p>
          <a:p>
            <a:pPr marL="0" marR="0" lvl="0" indent="0" algn="l" rtl="0">
              <a:lnSpc>
                <a:spcPct val="100000"/>
              </a:lnSpc>
              <a:spcBef>
                <a:spcPts val="0"/>
              </a:spcBef>
              <a:spcAft>
                <a:spcPts val="0"/>
              </a:spcAft>
              <a:buClr>
                <a:srgbClr val="000000"/>
              </a:buClr>
              <a:buSzPts val="1100"/>
              <a:buFont typeface="Arial"/>
              <a:buNone/>
            </a:pPr>
            <a:endParaRPr u="sng">
              <a:solidFill>
                <a:srgbClr val="2200CC"/>
              </a:solidFill>
              <a:hlinkClick r:id="rId3">
                <a:extLst>
                  <a:ext uri="{A12FA001-AC4F-418D-AE19-62706E023703}">
                    <ahyp:hlinkClr xmlns:ahyp="http://schemas.microsoft.com/office/drawing/2018/hyperlinkcolor" val="tx"/>
                  </a:ext>
                </a:extLst>
              </a:hlinkClick>
            </a:endParaRPr>
          </a:p>
          <a:p>
            <a:pPr marL="0" marR="0" lvl="0" indent="0" algn="l" rtl="0">
              <a:lnSpc>
                <a:spcPct val="100000"/>
              </a:lnSpc>
              <a:spcBef>
                <a:spcPts val="0"/>
              </a:spcBef>
              <a:spcAft>
                <a:spcPts val="0"/>
              </a:spcAft>
              <a:buClr>
                <a:srgbClr val="000000"/>
              </a:buClr>
              <a:buSzPts val="1100"/>
              <a:buFont typeface="Arial"/>
              <a:buNone/>
            </a:pPr>
            <a:r>
              <a:rPr lang="en-IE" u="sng">
                <a:solidFill>
                  <a:schemeClr val="hlink"/>
                </a:solidFill>
                <a:hlinkClick r:id="rId4"/>
              </a:rPr>
              <a:t>https://docs.google.com/document/d/1NVyQo3Koykkqa20tgn8vNsJF8cxkJGS6/edi</a:t>
            </a:r>
            <a:endParaRPr/>
          </a:p>
          <a:p>
            <a:pPr marL="0" marR="0" lvl="0" indent="0" algn="l" rtl="0">
              <a:lnSpc>
                <a:spcPct val="100000"/>
              </a:lnSpc>
              <a:spcBef>
                <a:spcPts val="0"/>
              </a:spcBef>
              <a:spcAft>
                <a:spcPts val="0"/>
              </a:spcAft>
              <a:buClr>
                <a:srgbClr val="000000"/>
              </a:buClr>
              <a:buSzPts val="1100"/>
              <a:buFont typeface="Arial"/>
              <a:buNone/>
            </a:pPr>
            <a:endParaRPr u="sng">
              <a:solidFill>
                <a:srgbClr val="2200CC"/>
              </a:solidFill>
              <a:hlinkClick r:id="rId3">
                <a:extLst>
                  <a:ext uri="{A12FA001-AC4F-418D-AE19-62706E023703}">
                    <ahyp:hlinkClr xmlns:ahyp="http://schemas.microsoft.com/office/drawing/2018/hyperlinkcolor" val="tx"/>
                  </a:ext>
                </a:extLst>
              </a:hlinkClick>
            </a:endParaRPr>
          </a:p>
          <a:p>
            <a:pPr marL="0" marR="0" lvl="0" indent="0" algn="l" rtl="0">
              <a:lnSpc>
                <a:spcPct val="100000"/>
              </a:lnSpc>
              <a:spcBef>
                <a:spcPts val="0"/>
              </a:spcBef>
              <a:spcAft>
                <a:spcPts val="0"/>
              </a:spcAft>
              <a:buClr>
                <a:srgbClr val="000000"/>
              </a:buClr>
              <a:buSzPts val="1100"/>
              <a:buFont typeface="Arial"/>
              <a:buNone/>
            </a:pPr>
            <a:endParaRPr u="sng">
              <a:solidFill>
                <a:srgbClr val="2200CC"/>
              </a:solidFill>
              <a:hlinkClick r:id="rId3">
                <a:extLst>
                  <a:ext uri="{A12FA001-AC4F-418D-AE19-62706E023703}">
                    <ahyp:hlinkClr xmlns:ahyp="http://schemas.microsoft.com/office/drawing/2018/hyperlinkcolor" val="tx"/>
                  </a:ext>
                </a:extLst>
              </a:hlinkClick>
            </a:endParaRPr>
          </a:p>
          <a:p>
            <a:pPr marL="0" marR="0" lvl="0" indent="0" algn="l" rtl="0">
              <a:lnSpc>
                <a:spcPct val="100000"/>
              </a:lnSpc>
              <a:spcBef>
                <a:spcPts val="0"/>
              </a:spcBef>
              <a:spcAft>
                <a:spcPts val="0"/>
              </a:spcAft>
              <a:buClr>
                <a:srgbClr val="000000"/>
              </a:buClr>
              <a:buSzPts val="1100"/>
              <a:buFont typeface="Arial"/>
              <a:buNone/>
            </a:pPr>
            <a:r>
              <a:rPr lang="en-IE" u="sng">
                <a:solidFill>
                  <a:srgbClr val="FF0000"/>
                </a:solidFill>
                <a:hlinkClick r:id="rId3">
                  <a:extLst>
                    <a:ext uri="{A12FA001-AC4F-418D-AE19-62706E023703}">
                      <ahyp:hlinkClr xmlns:ahyp="http://schemas.microsoft.com/office/drawing/2018/hyperlinkcolor" val="tx"/>
                    </a:ext>
                  </a:extLst>
                </a:hlinkClick>
              </a:rPr>
              <a:t>Σύνδεσμος αποτελεσμάτων Padlet:</a:t>
            </a:r>
            <a:endParaRPr/>
          </a:p>
          <a:p>
            <a:pPr marL="0" marR="0" lvl="0" indent="0" algn="l" rtl="0">
              <a:lnSpc>
                <a:spcPct val="100000"/>
              </a:lnSpc>
              <a:spcBef>
                <a:spcPts val="0"/>
              </a:spcBef>
              <a:spcAft>
                <a:spcPts val="0"/>
              </a:spcAft>
              <a:buClr>
                <a:srgbClr val="000000"/>
              </a:buClr>
              <a:buSzPts val="1100"/>
              <a:buFont typeface="Arial"/>
              <a:buNone/>
            </a:pPr>
            <a:r>
              <a:rPr lang="en-IE" u="sng">
                <a:solidFill>
                  <a:srgbClr val="2200CC"/>
                </a:solidFill>
                <a:hlinkClick r:id="rId3">
                  <a:extLst>
                    <a:ext uri="{A12FA001-AC4F-418D-AE19-62706E023703}">
                      <ahyp:hlinkClr xmlns:ahyp="http://schemas.microsoft.com/office/drawing/2018/hyperlinkcolor" val="tx"/>
                    </a:ext>
                  </a:extLst>
                </a:hlinkClick>
              </a:rPr>
              <a:t>https://padlet.com/euphoricweekendliterature/what-are-the-possible-practical-ways-to-prepare-school-leade-kmts0b8tqtemn210</a:t>
            </a:r>
            <a:endParaRPr/>
          </a:p>
          <a:p>
            <a:pPr marL="0" lvl="0" indent="0" algn="l" rtl="0">
              <a:lnSpc>
                <a:spcPct val="100000"/>
              </a:lnSpc>
              <a:spcBef>
                <a:spcPts val="0"/>
              </a:spcBef>
              <a:spcAft>
                <a:spcPts val="0"/>
              </a:spcAft>
              <a:buSzPts val="1100"/>
              <a:buNone/>
            </a:pPr>
            <a:endParaRPr/>
          </a:p>
        </p:txBody>
      </p:sp>
      <p:sp>
        <p:nvSpPr>
          <p:cNvPr id="350" name="Google Shape;35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8" name="Google Shape;36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IE"/>
              <a:t>Ακολουθούν τρία σημάδια ψευδούς ή παραπλανητικού περιεχομένου: συναισθηματικοί τίτλοι, έλλειψη σαφούς πηγής και παραποιημένα οπτικά στοιχεία.</a:t>
            </a:r>
            <a:br>
              <a:rPr lang="en-IE"/>
            </a:br>
            <a:r>
              <a:rPr lang="en-IE"/>
              <a:t>Πιστεύετε ότι το προσωπικό του σχολείου σας θα μπορούσε να τα εντοπίσει εύκολα;</a:t>
            </a:r>
            <a:endParaRPr/>
          </a:p>
          <a:p>
            <a:pPr marL="158750" lvl="0" indent="0" algn="l" rtl="0">
              <a:lnSpc>
                <a:spcPct val="100000"/>
              </a:lnSpc>
              <a:spcBef>
                <a:spcPts val="0"/>
              </a:spcBef>
              <a:spcAft>
                <a:spcPts val="0"/>
              </a:spcAft>
              <a:buSzPts val="1100"/>
              <a:buNone/>
            </a:pPr>
            <a:r>
              <a:rPr lang="en-IE"/>
              <a:t>Αν όχι, εδώ είναι μερικά σημεία στα οποία μπορούμε να τους καθοδηγήσουμε.</a:t>
            </a:r>
            <a:endParaRPr/>
          </a:p>
        </p:txBody>
      </p:sp>
      <p:sp>
        <p:nvSpPr>
          <p:cNvPr id="369" name="Google Shape;369;p17: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IE" sz="1400" b="0" i="0" u="none" strike="noStrike" cap="none">
                <a:solidFill>
                  <a:srgbClr val="000000"/>
                </a:solidFill>
                <a:latin typeface="Arial"/>
                <a:ea typeface="Arial"/>
                <a:cs typeface="Arial"/>
                <a:sym typeface="Arial"/>
              </a:rPr>
              <a:t>17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7" name="Google Shape;38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2" name="Google Shape;402;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IE" sz="1100" b="0" i="0" u="none" strike="noStrike" cap="none">
                <a:solidFill>
                  <a:srgbClr val="000000"/>
                </a:solidFill>
                <a:latin typeface="Arial"/>
                <a:ea typeface="Arial"/>
                <a:cs typeface="Arial"/>
                <a:sym typeface="Arial"/>
              </a:rPr>
              <a:t>Η εκπαίδευση στην επίλυση προβλημάτων βασίζεται στη γνωστική ψυχολογία και δίνει έμφαση στον τρόπο με τον οποίο τα άτομα επεξεργάζονται τις πληροφορίες, αναλύουν καταστάσεις και λαμβάνουν αποφάσεις. Περιλαμβάνει τη διδασκαλία δομημένων μεθόδων, όπως ο προσδιορισμός του προβλήματος, η αξιολόγηση λύσεων και η εφαρμογή της βέλτιστης γραμμής δράσης. Η εκπαίδευση αυτή ενισχύει τις αναλυτικές και δημιουργικές δεξιότητες σκέψης, προωθώντας τη λογική συλλογιστική, την αναγνώριση προτύπων και την προσαρμοστικότητα. Στόχος είναι να αναπτυχθεί η ικανότητα των τελικών χρηστών να αντιμετωπίζουν τις προκλήσεις της παραπληροφόρησης και της αποπληροφόρησης με συστηματικό, λογικό και σίγουρο τρόπο.</a:t>
            </a:r>
            <a:endParaRPr b="1"/>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Εισαγωγή γνωστικών στρατηγικών για την αποτελεσματική επίλυση προβλημάτων με βάση τις ευρωπαϊκές παιδαγωγικές πρακτικές.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Ενδυνάμωση των εκπαιδευτικών και των γονέων ώστε να προσεγγίζουν πραγματικά ζητήματα όπως η παραπληροφόρηση και η αποπληροφόρηση με λογική και δομή.</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Ανάπτυξη δεξιοτήτων στον εντοπισμό, την ανάλυση και την αντιμετώπιση προκλήσεων μέσω της αναλυτικής και δημιουργικής σκέψης.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Να προωθηθεί η συνεργασία μεταξύ ομάδων χρηστών (L, T, P) για αμοιβαία μάθηση και κοινή ανταλλαγή απόψεων.</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Υποστήριξη της ανάπτυξης μιας νοοτροπίας ανάπτυξης, προσαρμοστικότητας και ανθεκτικότητας μέσω δομημένων διαδικασιών επίλυσης προβλημάτων.</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Έμφαση στις ευρωπαϊκές δημοκρατικές αξίες, όπως η παιδεία στα μέσα επικοινωνίας, η πολιτειακή ευθύνη και η κριτική σκέψη.</a:t>
            </a:r>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Μαθησιακά αποτελέσματα: </a:t>
            </a:r>
            <a:endParaRPr b="1"/>
          </a:p>
          <a:p>
            <a:pPr marL="158750" lvl="0" indent="0" algn="l" rtl="0">
              <a:lnSpc>
                <a:spcPct val="100000"/>
              </a:lnSpc>
              <a:spcBef>
                <a:spcPts val="0"/>
              </a:spcBef>
              <a:spcAft>
                <a:spcPts val="0"/>
              </a:spcAft>
              <a:buSzPts val="1100"/>
              <a:buNone/>
            </a:pPr>
            <a:r>
              <a:rPr lang="en-IE" sz="1100" b="0" i="0" u="none" strike="noStrike" cap="none">
                <a:solidFill>
                  <a:srgbClr val="000000"/>
                </a:solidFill>
                <a:latin typeface="Arial"/>
                <a:ea typeface="Arial"/>
                <a:cs typeface="Arial"/>
                <a:sym typeface="Arial"/>
              </a:rPr>
              <a:t>Οι συμμετέχοντες θα:</a:t>
            </a:r>
            <a:endParaRPr b="0"/>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Κατανοήσουν και εφαρμόσουν τα βήματα της δομημένης επίλυσης προβλημάτων.</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Αναγνωρίζουν τις γνωστικές προκαταλήψεις και τον αντίκτυπό τους στη λήψη αποφάσεων.</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Συνεργάζονται αποτελεσματικά μεταξύ των ομάδων ενδιαφερομένων.</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Αντιμετωπίζουν την παραπληροφόρηση/ψευδείς πληροφορίες χρησιμοποιώντας κριτική σκέψη και προσεγγίσεις βασισμένες σε αποδεικτικά στοιχεία.</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Χρησιμοποιήσουν στρατηγικές επίλυσης προβλημάτων σε εκπαιδευτικά και οικογενειακά περιβάλλοντα.</a:t>
            </a:r>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Γενική περιγραφή της συνύπαρξης και/ή του διαχωρισμού των ομάδων χρηστών και της δυνατότητας αμοιβαίας μάθησης:</a:t>
            </a:r>
            <a:endParaRPr b="1"/>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αρχικές και τελικές συνεδρίες ενθαρρύνουν </a:t>
            </a:r>
            <a:r>
              <a:rPr lang="en-IE" sz="1100" b="1" i="0" u="none" strike="noStrike" cap="none">
                <a:solidFill>
                  <a:srgbClr val="000000"/>
                </a:solidFill>
                <a:latin typeface="Arial"/>
                <a:ea typeface="Arial"/>
                <a:cs typeface="Arial"/>
                <a:sym typeface="Arial"/>
              </a:rPr>
              <a:t>τη συνύπαρξη </a:t>
            </a:r>
            <a:r>
              <a:rPr lang="en-IE" sz="1100" b="0" i="0" u="none" strike="noStrike" cap="none">
                <a:solidFill>
                  <a:srgbClr val="000000"/>
                </a:solidFill>
                <a:latin typeface="Arial"/>
                <a:ea typeface="Arial"/>
                <a:cs typeface="Arial"/>
                <a:sym typeface="Arial"/>
              </a:rPr>
              <a:t>για αμοιβαία κατανόηση.</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μεσαίες συνεδρίες περιλαμβάνουν </a:t>
            </a:r>
            <a:r>
              <a:rPr lang="en-IE" sz="1100" b="1" i="0" u="none" strike="noStrike" cap="none">
                <a:solidFill>
                  <a:srgbClr val="000000"/>
                </a:solidFill>
                <a:latin typeface="Arial"/>
                <a:ea typeface="Arial"/>
                <a:cs typeface="Arial"/>
                <a:sym typeface="Arial"/>
              </a:rPr>
              <a:t>στοχευμένη ομαδική εργασία </a:t>
            </a:r>
            <a:r>
              <a:rPr lang="en-IE" sz="1100" b="0" i="0" u="none" strike="noStrike" cap="none">
                <a:solidFill>
                  <a:srgbClr val="000000"/>
                </a:solidFill>
                <a:latin typeface="Arial"/>
                <a:ea typeface="Arial"/>
                <a:cs typeface="Arial"/>
                <a:sym typeface="Arial"/>
              </a:rPr>
              <a:t>για σχετικότητα.</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δομημένες στιγμές ανταλλαγής προωθούν </a:t>
            </a:r>
            <a:r>
              <a:rPr lang="en-IE" sz="1100" b="1" i="0" u="none" strike="noStrike" cap="none">
                <a:solidFill>
                  <a:srgbClr val="000000"/>
                </a:solidFill>
                <a:latin typeface="Arial"/>
                <a:ea typeface="Arial"/>
                <a:cs typeface="Arial"/>
                <a:sym typeface="Arial"/>
              </a:rPr>
              <a:t>τη δια-ομαδική μάθηση</a:t>
            </a:r>
            <a:r>
              <a:rPr lang="en-IE" sz="1100" b="0" i="0" u="none" strike="noStrike" cap="none">
                <a:solidFill>
                  <a:srgbClr val="000000"/>
                </a:solidFill>
                <a:latin typeface="Arial"/>
                <a:ea typeface="Arial"/>
                <a:cs typeface="Arial"/>
                <a:sym typeface="Arial"/>
              </a:rPr>
              <a:t>.</a:t>
            </a:r>
            <a:endParaRPr/>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Κάθε ενότητα χωρίζεται σε δύο ή περισσότερες «ενότητες», σύμφωνα με τη δομή που κάθε εταίρος θεωρεί καλύτερη για την ενότητα. Η πρώτη ενότητα είναι πάντα η εισαγωγή και/ή η ενότητα για το σπάσιμο του πάγου. Κάθε ενότητα χωρίζεται σε «δραστηριότητες». Για συγκεκριμένες ενότητες, υπάρχει επίσης μια υποενότητα που σχετίζεται με το «Όταν τα πράγματα πάνε στραβά».</a:t>
            </a:r>
            <a:endParaRPr b="0"/>
          </a:p>
          <a:p>
            <a:pPr marL="158750" lvl="0" indent="0" algn="l" rtl="0">
              <a:lnSpc>
                <a:spcPct val="100000"/>
              </a:lnSpc>
              <a:spcBef>
                <a:spcPts val="0"/>
              </a:spcBef>
              <a:spcAft>
                <a:spcPts val="0"/>
              </a:spcAft>
              <a:buSzPts val="1100"/>
              <a:buNone/>
            </a:pPr>
            <a:r>
              <a:rPr lang="en-IE" b="1"/>
              <a:t>Μέθοδος:</a:t>
            </a:r>
            <a:endParaRPr/>
          </a:p>
          <a:p>
            <a:pPr marL="158750" lvl="0" indent="0" algn="l" rtl="0">
              <a:lnSpc>
                <a:spcPct val="100000"/>
              </a:lnSpc>
              <a:spcBef>
                <a:spcPts val="0"/>
              </a:spcBef>
              <a:spcAft>
                <a:spcPts val="0"/>
              </a:spcAft>
              <a:buSzPts val="1100"/>
              <a:buNone/>
            </a:pPr>
            <a:r>
              <a:rPr lang="en-IE" b="1"/>
              <a:t>Πόροι:</a:t>
            </a:r>
            <a:br>
              <a:rPr lang="en-IE"/>
            </a:b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Εστίαση στη χώρα: Παράδειγμα Γερμανία – Έμφαση στη δομημένη αξιολόγηση και την κουλτούρα ανατροφοδότησης</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Το εκπαιδευτικό σύστημα της Γερμανίας δίνει μεγάλη έμφαση στη δομημένη αξιολόγηση και σε μια ισχυρή κουλτούρα ανατροφοδότησης. Οι σχολικές εποπτικές αρχές και τα παιδαγωγικά ιδρύματα διαδραματίζουν καθοριστικό ρόλο, βοηθώντας τις εκπαιδευτικές αρχές στην αξιολόγηση του συστήματος και προτείνοντας αλλαγές. Συνοδευτικές έρευνες εξετάζουν την αποτελεσματικότητα των μεταρρυθμίσεων και τις προϋποθέσεις για την εφαρμογή τους, εξασφαλίζοντας τη συνεχή βελτίωση των εκπαιδευτικών πρακτικών. </a:t>
            </a:r>
            <a:r>
              <a:rPr lang="en-IE"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ΟΟΣΑ</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Αναφορά: </a:t>
            </a:r>
            <a:r>
              <a:rPr lang="en-IE" sz="1100" b="0" i="0" u="none" strike="noStrike" cap="none">
                <a:solidFill>
                  <a:srgbClr val="000000"/>
                </a:solidFill>
                <a:latin typeface="Arial"/>
                <a:ea typeface="Arial"/>
                <a:cs typeface="Arial"/>
                <a:sym typeface="Arial"/>
              </a:rPr>
              <a:t>Προοπτικές εκπαιδευτικής πολιτικής του ΟΟΣΑ: Γερμανία</a:t>
            </a:r>
            <a:endParaRPr/>
          </a:p>
          <a:p>
            <a:pPr marL="0" lvl="0" indent="0" algn="l" rtl="0">
              <a:lnSpc>
                <a:spcPct val="100000"/>
              </a:lnSpc>
              <a:spcBef>
                <a:spcPts val="0"/>
              </a:spcBef>
              <a:spcAft>
                <a:spcPts val="0"/>
              </a:spcAft>
              <a:buSzPts val="1100"/>
              <a:buNone/>
            </a:pPr>
            <a:endParaRPr/>
          </a:p>
        </p:txBody>
      </p:sp>
      <p:sp>
        <p:nvSpPr>
          <p:cNvPr id="419" name="Google Shape;41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IE" b="1"/>
              <a:t>Γιατί οι εκπαιδευτικοί πρέπει να αναστοχάζονται και να αναλύουν πριν ενεργήσουν</a:t>
            </a:r>
            <a:br>
              <a:rPr lang="en-IE" b="1"/>
            </a:br>
            <a:r>
              <a:rPr lang="en-IE" b="1"/>
              <a:t>(Τεχνική CALM: Πλαίσιο – Ανάλυση – Μάθηση – Διαχείριση)</a:t>
            </a:r>
            <a:endParaRPr/>
          </a:p>
          <a:p>
            <a:pPr marL="457200" lvl="0" indent="-298450" algn="l" rtl="0">
              <a:lnSpc>
                <a:spcPct val="100000"/>
              </a:lnSpc>
              <a:spcBef>
                <a:spcPts val="0"/>
              </a:spcBef>
              <a:spcAft>
                <a:spcPts val="0"/>
              </a:spcAft>
              <a:buSzPts val="1100"/>
              <a:buChar char="●"/>
            </a:pPr>
            <a:r>
              <a:rPr lang="en-IE" b="1"/>
              <a:t>Πλαίσιο: </a:t>
            </a:r>
            <a:r>
              <a:rPr lang="en-IE"/>
              <a:t>Οι εκπαιδευτικοί λειτουργούν σε περιβάλλοντα όπου οι πληροφορίες διαδίδονται γρήγορα, ειδικά μέσω των κοινωνικών μέσων. Οι ψευδείς ειδήσεις, η παραπληροφόρηση και η αποπληροφόρηση μπορούν εύκολα να φτάσουν στους μαθητές, το προσωπικό και τους γονείς, δημιουργώντας σύγχυση, φόβο ή συγκρούσεις, αν δεν γίνουν σωστά κατανοητές.</a:t>
            </a:r>
            <a:endParaRPr/>
          </a:p>
          <a:p>
            <a:pPr marL="457200" lvl="0" indent="-298450" algn="l" rtl="0">
              <a:lnSpc>
                <a:spcPct val="100000"/>
              </a:lnSpc>
              <a:spcBef>
                <a:spcPts val="0"/>
              </a:spcBef>
              <a:spcAft>
                <a:spcPts val="0"/>
              </a:spcAft>
              <a:buSzPts val="1100"/>
              <a:buChar char="●"/>
            </a:pPr>
            <a:r>
              <a:rPr lang="en-IE" b="1"/>
              <a:t>Ανάλυση: </a:t>
            </a:r>
            <a:r>
              <a:rPr lang="en-IE"/>
              <a:t>Πριν ενεργήσουν, οι ηγέτες πρέπει να επαληθεύουν προσεκτικά τις πηγές, να ελέγχουν τα γεγονότα και να εξετάζουν τις προθέσεις. Η ανάλυση του εάν οι πληροφορίες είναι ψευδείς ειδήσεις (ψευδείς αλλά όχι σκόπιμες), παραπληροφόρηση (που μοιράζεται χωρίς να το γνωρίζει κανείς) ή αποπληροφόρηση (σκόπιμα παραπλανητική) βοηθά να διασφαλιστεί ότι οι απαντήσεις είναι ακριβείς και αναλογικές.</a:t>
            </a:r>
            <a:endParaRPr/>
          </a:p>
          <a:p>
            <a:pPr marL="457200" lvl="0" indent="-298450" algn="l" rtl="0">
              <a:lnSpc>
                <a:spcPct val="100000"/>
              </a:lnSpc>
              <a:spcBef>
                <a:spcPts val="0"/>
              </a:spcBef>
              <a:spcAft>
                <a:spcPts val="0"/>
              </a:spcAft>
              <a:buSzPts val="1100"/>
              <a:buChar char="●"/>
            </a:pPr>
            <a:r>
              <a:rPr lang="en-IE" b="1"/>
              <a:t>Μάθηση: </a:t>
            </a:r>
            <a:r>
              <a:rPr lang="en-IE"/>
              <a:t>Η ανασκόπηση προηγούμενων περιστατικών επιτρέπει στους ηγέτες να αναγνωρίσουν τα μοτίβα με τα οποία διαδίδονται οι ψευδείς πληροφορίες και τον τρόπο με τον οποίο αντιδρούν οι κοινότητες. Αυτή η μάθηση ενισχύει την ψηφιακή παιδεία, την κριτική σκέψη και τη μελλοντική λήψη αποφάσεων στο σχολείο.</a:t>
            </a:r>
            <a:endParaRPr/>
          </a:p>
          <a:p>
            <a:pPr marL="457200" lvl="0" indent="-298450" algn="l" rtl="0">
              <a:lnSpc>
                <a:spcPct val="100000"/>
              </a:lnSpc>
              <a:spcBef>
                <a:spcPts val="0"/>
              </a:spcBef>
              <a:spcAft>
                <a:spcPts val="0"/>
              </a:spcAft>
              <a:buSzPts val="1100"/>
              <a:buChar char="●"/>
            </a:pPr>
            <a:r>
              <a:rPr lang="en-IE" b="1"/>
              <a:t>Διαχείριση: </a:t>
            </a:r>
            <a:r>
              <a:rPr lang="en-IE"/>
              <a:t>Η προσεκτική ανάλυση υποστηρίζει ήρεμες, διαφανείς και ηθικές αντιδράσεις. Ενεργώντας με βάση τα αποδεικτικά στοιχεία και όχι τα συναισθήματα, οι ηγέτες των σχολείων μπορούν να διαχειριστούν αποτελεσματικά τις καταστάσεις, να διατηρήσουν την εμπιστοσύνη, να προστατεύσουν την ευημερία και να αποτελέσουν πρότυπο υπεύθυνης χρήσης των πληροφοριών για ολόκληρη τη σχολική κοινότητα.</a:t>
            </a:r>
            <a:endParaRPr/>
          </a:p>
          <a:p>
            <a:pPr marL="0" lvl="0" indent="0" algn="l" rtl="0">
              <a:lnSpc>
                <a:spcPct val="100000"/>
              </a:lnSpc>
              <a:spcBef>
                <a:spcPts val="0"/>
              </a:spcBef>
              <a:spcAft>
                <a:spcPts val="0"/>
              </a:spcAft>
              <a:buSzPts val="1100"/>
              <a:buNone/>
            </a:pPr>
            <a:endParaRPr/>
          </a:p>
        </p:txBody>
      </p:sp>
      <p:sp>
        <p:nvSpPr>
          <p:cNvPr id="433" name="Google Shape;43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Εστίαση στη χώρα: Παράδειγμα Γερμανία – Έμφαση στη δομημένη αξιολόγηση και την κουλτούρα ανατροφοδότησης</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Το εκπαιδευτικό σύστημα της Γερμανίας δίνει μεγάλη έμφαση στη δομημένη αξιολόγηση και σε μια ισχυρή κουλτούρα ανατροφοδότησης. Οι σχολικές εποπτικές αρχές και τα παιδαγωγικά ιδρύματα διαδραματίζουν καθοριστικό ρόλο, βοηθώντας τις εκπαιδευτικές αρχές στην αξιολόγηση του συστήματος και προτείνοντας αλλαγές. Συνοδευτικές έρευνες εξετάζουν την αποτελεσματικότητα των μεταρρυθμίσεων και τις προϋποθέσεις για την εφαρμογή τους, εξασφαλίζοντας τη συνεχή βελτίωση των εκπαιδευτικών πρακτικών. </a:t>
            </a:r>
            <a:r>
              <a:rPr lang="en-IE"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ΟΟΣΑ</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Αναφορά: </a:t>
            </a:r>
            <a:r>
              <a:rPr lang="en-IE" sz="1100" b="0" i="0" u="none" strike="noStrike" cap="none">
                <a:solidFill>
                  <a:srgbClr val="000000"/>
                </a:solidFill>
                <a:latin typeface="Arial"/>
                <a:ea typeface="Arial"/>
                <a:cs typeface="Arial"/>
                <a:sym typeface="Arial"/>
              </a:rPr>
              <a:t>Προοπτικές εκπαιδευτικής πολιτικής του ΟΟΣΑ: Γερμανία</a:t>
            </a:r>
            <a:endParaRPr/>
          </a:p>
          <a:p>
            <a:pPr marL="0" lvl="0" indent="0" algn="l" rtl="0">
              <a:lnSpc>
                <a:spcPct val="100000"/>
              </a:lnSpc>
              <a:spcBef>
                <a:spcPts val="0"/>
              </a:spcBef>
              <a:spcAft>
                <a:spcPts val="0"/>
              </a:spcAft>
              <a:buSzPts val="1100"/>
              <a:buNone/>
            </a:pPr>
            <a:endParaRPr/>
          </a:p>
        </p:txBody>
      </p:sp>
      <p:sp>
        <p:nvSpPr>
          <p:cNvPr id="448" name="Google Shape;44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2" name="Google Shape;46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IE" sz="1100" u="sng">
                <a:solidFill>
                  <a:srgbClr val="FF0000"/>
                </a:solidFill>
                <a:hlinkClick r:id="rId3">
                  <a:extLst>
                    <a:ext uri="{A12FA001-AC4F-418D-AE19-62706E023703}">
                      <ahyp:hlinkClr xmlns:ahyp="http://schemas.microsoft.com/office/drawing/2018/hyperlinkcolor" val="tx"/>
                    </a:ext>
                  </a:extLst>
                </a:hlinkClick>
              </a:rPr>
              <a:t>Πόροι για την επίλυση προβλημάτων</a:t>
            </a:r>
            <a:endParaRPr/>
          </a:p>
          <a:p>
            <a:pPr marL="0" marR="0" lvl="0" indent="0" algn="l" rtl="0">
              <a:lnSpc>
                <a:spcPct val="100000"/>
              </a:lnSpc>
              <a:spcBef>
                <a:spcPts val="0"/>
              </a:spcBef>
              <a:spcAft>
                <a:spcPts val="0"/>
              </a:spcAft>
              <a:buClr>
                <a:srgbClr val="000000"/>
              </a:buClr>
              <a:buSzPts val="1100"/>
              <a:buFont typeface="Arial"/>
              <a:buNone/>
            </a:pPr>
            <a:r>
              <a:rPr lang="en-IE" sz="1100" u="sng">
                <a:solidFill>
                  <a:srgbClr val="2200CC"/>
                </a:solidFill>
                <a:hlinkClick r:id="rId3">
                  <a:extLst>
                    <a:ext uri="{A12FA001-AC4F-418D-AE19-62706E023703}">
                      <ahyp:hlinkClr xmlns:ahyp="http://schemas.microsoft.com/office/drawing/2018/hyperlinkcolor" val="tx"/>
                    </a:ext>
                  </a:extLst>
                </a:hlinkClick>
              </a:rPr>
              <a:t>https://drive.google.com/drive/u/0/folders/1cf0UZP5PlUtuBERjdFbp6VH84V9PFGiJ</a:t>
            </a:r>
            <a:endParaRPr sz="1100"/>
          </a:p>
          <a:p>
            <a:pPr marL="0" lvl="0" indent="0" algn="l" rtl="0">
              <a:lnSpc>
                <a:spcPct val="100000"/>
              </a:lnSpc>
              <a:spcBef>
                <a:spcPts val="0"/>
              </a:spcBef>
              <a:spcAft>
                <a:spcPts val="0"/>
              </a:spcAft>
              <a:buSzPts val="1100"/>
              <a:buNone/>
            </a:pPr>
            <a:endParaRPr/>
          </a:p>
        </p:txBody>
      </p:sp>
      <p:sp>
        <p:nvSpPr>
          <p:cNvPr id="478" name="Google Shape;47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Πόσα ξέρω; </a:t>
            </a:r>
            <a:r>
              <a:rPr lang="en-IE" sz="1100" b="0" i="1" u="none" strike="noStrike" cap="none">
                <a:solidFill>
                  <a:srgbClr val="000000"/>
                </a:solidFill>
                <a:latin typeface="Arial"/>
                <a:ea typeface="Arial"/>
                <a:cs typeface="Arial"/>
                <a:sym typeface="Arial"/>
              </a:rPr>
              <a:t>Σύντομο ερωτηματολόγιο αξιολόγησης με χρήση QR code.</a:t>
            </a:r>
            <a:r>
              <a:rPr lang="en-IE" sz="1100" b="0" i="0" u="none" strike="noStrike" cap="none">
                <a:solidFill>
                  <a:srgbClr val="000000"/>
                </a:solidFill>
                <a:latin typeface="Arial"/>
                <a:ea typeface="Arial"/>
                <a:cs typeface="Arial"/>
                <a:sym typeface="Arial"/>
              </a:rPr>
              <a:t> </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συμμετέχοντες λαμβάνουν σύντομες ιστορίες που περιέχουν παραπληροφόρηση και πρέπει να εντοπίσουν το πραγματικό πρόβλημα που κρύβεται πίσω από την επιφανειακή σύγχυση.</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Μία τοπική ιστορία με βάση το σχολείο. </a:t>
            </a:r>
            <a:r>
              <a:rPr lang="en-IE" sz="1100" b="0" i="1" u="none" strike="noStrike" cap="none">
                <a:solidFill>
                  <a:srgbClr val="000000"/>
                </a:solidFill>
                <a:latin typeface="Arial"/>
                <a:ea typeface="Arial"/>
                <a:cs typeface="Arial"/>
                <a:sym typeface="Arial"/>
              </a:rPr>
              <a:t>(Προδιάθεση να πιστεύουν ψευδείς ειδήσεις)</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Μία ιστορία με βάση την εθνική επικαιρότητα.</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Μία ιστορία με διεθνή βάση.</a:t>
            </a:r>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Σύνδεσμος για την προβολή των απαντήσεων</a:t>
            </a:r>
            <a:endParaRPr/>
          </a:p>
          <a:p>
            <a:pPr marL="457200" marR="0" lvl="0" indent="-298450" algn="l" rtl="0">
              <a:lnSpc>
                <a:spcPct val="100000"/>
              </a:lnSpc>
              <a:spcBef>
                <a:spcPts val="0"/>
              </a:spcBef>
              <a:spcAft>
                <a:spcPts val="0"/>
              </a:spcAft>
              <a:buClr>
                <a:srgbClr val="000000"/>
              </a:buClr>
              <a:buSzPts val="1100"/>
              <a:buFont typeface="Arial"/>
              <a:buChar char="●"/>
            </a:pPr>
            <a:r>
              <a:rPr lang="en-IE" sz="1100" u="sng">
                <a:solidFill>
                  <a:srgbClr val="0000FF"/>
                </a:solidFill>
                <a:hlinkClick r:id="rId3">
                  <a:extLst>
                    <a:ext uri="{A12FA001-AC4F-418D-AE19-62706E023703}">
                      <ahyp:hlinkClr xmlns:ahyp="http://schemas.microsoft.com/office/drawing/2018/hyperlinkcolor" val="tx"/>
                    </a:ext>
                  </a:extLst>
                </a:hlinkClick>
              </a:rPr>
              <a:t>https://forms.office.com/Pages/DesignPageV2.aspx?prevorigin=shell&amp;origin=NeoPortalPage&amp;subpage=design&amp;id=GOURaIe3o0GK9JjK7OLoEWsTznmsNOJPlYNppBSRjkdUQzdJV0RLVTVGNVA2OE9PSFhRMjkyUVFZMy4u&amp;analysis=true</a:t>
            </a:r>
            <a:endParaRPr sz="1100"/>
          </a:p>
          <a:p>
            <a:pPr marL="457200" lvl="0" indent="-228600" algn="l" rtl="0">
              <a:lnSpc>
                <a:spcPct val="100000"/>
              </a:lnSpc>
              <a:spcBef>
                <a:spcPts val="0"/>
              </a:spcBef>
              <a:spcAft>
                <a:spcPts val="0"/>
              </a:spcAft>
              <a:buSzPts val="1100"/>
              <a:buNone/>
            </a:pPr>
            <a:endParaRPr/>
          </a:p>
        </p:txBody>
      </p:sp>
      <p:sp>
        <p:nvSpPr>
          <p:cNvPr id="128" name="Google Shape;12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Γενικοί στόχοι </a:t>
            </a:r>
            <a:r>
              <a:rPr lang="en-IE" sz="1100" b="0" i="0" u="none" strike="noStrike" cap="none">
                <a:solidFill>
                  <a:srgbClr val="000000"/>
                </a:solidFill>
                <a:latin typeface="Arial"/>
                <a:ea typeface="Arial"/>
                <a:cs typeface="Arial"/>
                <a:sym typeface="Arial"/>
              </a:rPr>
              <a:t> Οι συμμετέχοντες θα:</a:t>
            </a:r>
            <a:endParaRPr b="0"/>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Μάθουν δομημένη, βασισμένη στην ψυχολογία επίλυση προβλημάτων (DEAR).</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Αναπτύξουν αναλυτική και κριτική σκέψη.</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Ενισχύσουν τη συνεργασία μεταξύ διαφορετικών ρόλων (L-T-P).</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Αντιμετωπίσουν αποτελεσματικά την παραπληροφόρηση/ψευδείς πληροφορίες.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Προωθήσουν τις ευρωπαϊκές δημοκρατικές αξίες.</a:t>
            </a:r>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Ο σκοπός της παραπάνω διαφάνειας είναι να δείξει ένα παράδειγμα ψευδών πληροφοριών, ένα παράδειγμα αληθών πληροφοριών και ένα παράδειγμα πληροφοριών που θεωρούνται αληθείς αλλά δεν έχουν τεκμηριωθεί. </a:t>
            </a:r>
            <a:br>
              <a:rPr lang="en-IE" sz="1100" b="0" i="0" u="none" strike="noStrike" cap="none">
                <a:solidFill>
                  <a:srgbClr val="000000"/>
                </a:solidFill>
                <a:latin typeface="Arial"/>
                <a:ea typeface="Arial"/>
                <a:cs typeface="Arial"/>
                <a:sym typeface="Arial"/>
              </a:rPr>
            </a:br>
            <a:endParaRPr/>
          </a:p>
        </p:txBody>
      </p:sp>
      <p:sp>
        <p:nvSpPr>
          <p:cNvPr id="150" name="Google Shape;15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Ενότητα 1: Εισαγωγή &amp; Παγοθραύστης</a:t>
            </a:r>
            <a:endParaRPr b="0"/>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Συνολική διάρκεια</a:t>
            </a:r>
            <a:r>
              <a:rPr lang="en-IE" sz="1100" b="0" i="0" u="none" strike="noStrike" cap="none">
                <a:solidFill>
                  <a:srgbClr val="000000"/>
                </a:solidFill>
                <a:latin typeface="Arial"/>
                <a:ea typeface="Arial"/>
                <a:cs typeface="Arial"/>
                <a:sym typeface="Arial"/>
              </a:rPr>
              <a:t>: ~20 λεπτά</a:t>
            </a:r>
            <a:br>
              <a:rPr lang="en-IE" sz="1100" b="0" i="0" u="none" strike="noStrike" cap="none">
                <a:solidFill>
                  <a:srgbClr val="000000"/>
                </a:solidFill>
                <a:latin typeface="Arial"/>
                <a:ea typeface="Arial"/>
                <a:cs typeface="Arial"/>
                <a:sym typeface="Arial"/>
              </a:rPr>
            </a:br>
            <a:r>
              <a:rPr lang="en-IE" sz="1100" b="1" i="0" u="none" strike="noStrike" cap="none">
                <a:solidFill>
                  <a:srgbClr val="000000"/>
                </a:solidFill>
                <a:latin typeface="Arial"/>
                <a:ea typeface="Arial"/>
                <a:cs typeface="Arial"/>
                <a:sym typeface="Arial"/>
              </a:rPr>
              <a:t>Μορφή</a:t>
            </a:r>
            <a:r>
              <a:rPr lang="en-IE" sz="1100" b="0" i="0" u="none" strike="noStrike" cap="none">
                <a:solidFill>
                  <a:srgbClr val="000000"/>
                </a:solidFill>
                <a:latin typeface="Arial"/>
                <a:ea typeface="Arial"/>
                <a:cs typeface="Arial"/>
                <a:sym typeface="Arial"/>
              </a:rPr>
              <a:t>: Βίντεο + διαδραστική φόρμα</a:t>
            </a:r>
            <a:endParaRPr b="0"/>
          </a:p>
          <a:p>
            <a:pPr marL="158750" lvl="0" indent="0" algn="l" rtl="0">
              <a:lnSpc>
                <a:spcPct val="100000"/>
              </a:lnSpc>
              <a:spcBef>
                <a:spcPts val="0"/>
              </a:spcBef>
              <a:spcAft>
                <a:spcPts val="0"/>
              </a:spcAft>
              <a:buSzPts val="1100"/>
              <a:buNone/>
            </a:pPr>
            <a:r>
              <a:rPr lang="en-IE" sz="1100" b="0" i="0" u="none" strike="noStrike" cap="none">
                <a:solidFill>
                  <a:srgbClr val="000000"/>
                </a:solidFill>
                <a:latin typeface="Arial"/>
                <a:ea typeface="Arial"/>
                <a:cs typeface="Arial"/>
                <a:sym typeface="Arial"/>
              </a:rPr>
              <a:t>Δραστηριότητα 1.1 – </a:t>
            </a:r>
            <a:endParaRPr b="0"/>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Γενικοί στόχοι του μαθήματος</a:t>
            </a:r>
            <a:endParaRPr b="1"/>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Διδάξτε τη δομημένη, βασισμένη στην ψυχολογία επίλυση προβλημάτων χρησιμοποιώντας τη μέθοδο DEAR (Define, Explore, Act, Reflect – Ορισμός, Εξερεύνηση, Δράση, Αναστοχασμός).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Αντιμετώπιση του τρόπου με τον οποίο οι γνωστικές προκαταλήψεις επηρεάζουν τη λήψη αποφάσεων.</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Να εξοπλίσει τους διευθυντές σχολείων, τους εκπαιδευτικούς και τους γονείς ώστε να αντιμετωπίζουν την παραπληροφόρηση/ψευδείς πληροφορίες στο πλαίσιο της εκπαίδευσης και της οικογένειας.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Ενίσχυση της αναλυτικής σκέψης, της προσαρμοστικότητας και της συνεργασίας μεταξύ των διαφόρων ρόλων των ενδιαφερόμενων μερών.</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Προώθηση της κριτικής σκέψης, της παιδείας στα μέσα επικοινωνίας και της πολιτικής ευθύνης σύμφωνα με τις ευρωπαϊκές αξίες.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Παροχή ενός επαναχρησιμοποιήσιμου εργαλείου (σενάρια, πρότυπα, προτροπές αναστοχασμού) που μπορεί να προσαρμοστεί σε όλα τα εκπαιδευτικά επίπεδα.</a:t>
            </a:r>
            <a:br>
              <a:rPr lang="en-IE" sz="1100" b="0" i="0" u="none" strike="noStrike" cap="none">
                <a:solidFill>
                  <a:srgbClr val="000000"/>
                </a:solidFill>
                <a:latin typeface="Arial"/>
                <a:ea typeface="Arial"/>
                <a:cs typeface="Arial"/>
                <a:sym typeface="Arial"/>
              </a:rPr>
            </a:br>
            <a:r>
              <a:rPr lang="en-IE" sz="1100" b="1" i="0" u="none" strike="noStrike" cap="none">
                <a:solidFill>
                  <a:srgbClr val="000000"/>
                </a:solidFill>
                <a:latin typeface="Arial"/>
                <a:ea typeface="Arial"/>
                <a:cs typeface="Arial"/>
                <a:sym typeface="Arial"/>
              </a:rPr>
              <a:t>Μαθησιακό αποτέλεσμα:</a:t>
            </a:r>
            <a:endParaRPr b="1"/>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Κατανόηση και εφαρμογή του πλαισίου επίλυσης προβλημάτων DEAR.</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Αναγνώριση και αναστοχασμός σχετικά με τις γνωστικές προκαταλήψεις στη λήψη αποφάσεων σε προσωπικό και θεσμικό επίπεδο.</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Συνεργασία ασύγχρονα μεταξύ διαφορετικών ομάδων χρηστών (L, T, P).</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Εφαρμογή κριτικής σκέψης και στρατηγικών βασισμένων σε αποδεικτικά στοιχεία σε εκπαιδευτικά και γονικά διλήμματα.</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Δημιουργία εξατομικευμένου σχεδίου δράσης για τη χρήση του DEAR σε πραγματικές καταστάσεις.</a:t>
            </a:r>
            <a:br>
              <a:rPr lang="en-IE" sz="1100" b="0" i="0" u="none" strike="noStrike" cap="none">
                <a:solidFill>
                  <a:srgbClr val="000000"/>
                </a:solidFill>
                <a:latin typeface="Arial"/>
                <a:ea typeface="Arial"/>
                <a:cs typeface="Arial"/>
                <a:sym typeface="Arial"/>
              </a:rPr>
            </a:br>
            <a:endParaRPr/>
          </a:p>
        </p:txBody>
      </p:sp>
      <p:sp>
        <p:nvSpPr>
          <p:cNvPr id="167" name="Google Shape;16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Ενότητα 1 - Εισαγωγή &amp; Παγοθραύστης (20 λεπτά)</a:t>
            </a:r>
            <a:endParaRPr b="1"/>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Σύντομη περιγραφή:</a:t>
            </a:r>
            <a:endParaRPr b="0"/>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συμμετέχοντες ενημερώνονται για την ανάγκη επίλυσης προβλημάτων μέσω πραγματικών παραδειγμάτων παραπληροφόρησης στα σχολεία και τα σπίτια. </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συμμετέχοντες ενθαρρύνονται να κρατούν ημερολόγιο με σημειώσεις καθ' όλη τη διάρκεια της εκπαίδευσης, είτε σε έντυπη είτε σε ψηφιακή μορφή.</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Χρησιμοποιώντας αποσπάσματα από το WP3, οι συμμετέχοντες αναλογίζονται πώς οι υποθέσεις επηρεάζουν την κρίση και εξασκούνται στο να διακρίνουν τα γεγονότα από τις ερμηνείες.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συμμετέχοντες θα διαβάσουν μια γενική περιγραφή του μαθήματος ή θα παρακολουθήσουν ή θα ακούσουν ένα βίντεο σχετικά με τον σκοπό και το περιεχόμενο του μαθήματος.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συμμετέχοντες μπορούν να συστηθούν γράφοντας μια σύντομη βιογραφία για τον εαυτό τους στο Padlet.</a:t>
            </a:r>
            <a:endParaRPr/>
          </a:p>
          <a:p>
            <a:pPr marL="457200" lvl="0" indent="-228600" algn="l" rtl="0">
              <a:lnSpc>
                <a:spcPct val="100000"/>
              </a:lnSpc>
              <a:spcBef>
                <a:spcPts val="0"/>
              </a:spcBef>
              <a:spcAft>
                <a:spcPts val="0"/>
              </a:spcAft>
              <a:buSzPts val="1100"/>
              <a:buNone/>
            </a:pPr>
            <a:endParaRPr/>
          </a:p>
          <a:p>
            <a:pPr marL="457200" lvl="0" indent="-298450" algn="l" rtl="0">
              <a:lnSpc>
                <a:spcPct val="100000"/>
              </a:lnSpc>
              <a:spcBef>
                <a:spcPts val="0"/>
              </a:spcBef>
              <a:spcAft>
                <a:spcPts val="0"/>
              </a:spcAft>
              <a:buSzPts val="1100"/>
              <a:buChar char="●"/>
            </a:pPr>
            <a:r>
              <a:rPr lang="en-IE"/>
              <a:t>Σκεφτείτε μια περίπτωση όπου η παραπληροφόρηση επηρέασε το σχολείο σας. Ίσως μια φήμη, μια ανάρτηση στα μέσα κοινωνικής δικτύωσης ή μια παρεξήγηση που εξαπλώθηκε γρήγορα.</a:t>
            </a:r>
            <a:endParaRPr/>
          </a:p>
          <a:p>
            <a:pPr marL="457200" lvl="0" indent="-298450" algn="l" rtl="0">
              <a:lnSpc>
                <a:spcPct val="100000"/>
              </a:lnSpc>
              <a:spcBef>
                <a:spcPts val="0"/>
              </a:spcBef>
              <a:spcAft>
                <a:spcPts val="0"/>
              </a:spcAft>
              <a:buSzPts val="1100"/>
              <a:buChar char="●"/>
            </a:pPr>
            <a:r>
              <a:rPr lang="en-IE"/>
              <a:t>Συζητήστε για δύο λεπτά με κάποιον δίπλα σας, τι συνέβη και πώς αντιδράσατε.</a:t>
            </a:r>
            <a:endParaRPr/>
          </a:p>
          <a:p>
            <a:pPr marL="457200" lvl="0" indent="-298450" algn="l" rtl="0">
              <a:lnSpc>
                <a:spcPct val="100000"/>
              </a:lnSpc>
              <a:spcBef>
                <a:spcPts val="0"/>
              </a:spcBef>
              <a:spcAft>
                <a:spcPts val="0"/>
              </a:spcAft>
              <a:buSzPts val="1100"/>
              <a:buChar char="●"/>
            </a:pPr>
            <a:r>
              <a:rPr lang="en-IE"/>
              <a:t>Ίσως 2 άτομα να μοιραστούν την ιστορία τους;</a:t>
            </a:r>
            <a:endParaRPr/>
          </a:p>
          <a:p>
            <a:pPr marL="457200" lvl="0" indent="-298450" algn="l" rtl="0">
              <a:lnSpc>
                <a:spcPct val="100000"/>
              </a:lnSpc>
              <a:spcBef>
                <a:spcPts val="0"/>
              </a:spcBef>
              <a:spcAft>
                <a:spcPts val="0"/>
              </a:spcAft>
              <a:buSzPts val="1100"/>
              <a:buChar char="●"/>
            </a:pPr>
            <a:r>
              <a:rPr lang="en-IE"/>
              <a:t>Ευχαριστώ, θα δείτε πώς αυτές οι ιστορίες συνδέονται με αυτό που θα συζητήσουμε στη συνέχεια.</a:t>
            </a:r>
            <a:endParaRPr/>
          </a:p>
          <a:p>
            <a:pPr marL="158750" lvl="0" indent="0" algn="l" rtl="0">
              <a:lnSpc>
                <a:spcPct val="100000"/>
              </a:lnSpc>
              <a:spcBef>
                <a:spcPts val="0"/>
              </a:spcBef>
              <a:spcAft>
                <a:spcPts val="0"/>
              </a:spcAft>
              <a:buSzPts val="1100"/>
              <a:buNone/>
            </a:pPr>
            <a:r>
              <a:rPr lang="en-IE" b="1"/>
              <a:t>Μέθοδος:</a:t>
            </a:r>
            <a:endParaRPr/>
          </a:p>
          <a:p>
            <a:pPr marL="158750" lvl="0" indent="0" algn="l" rtl="0">
              <a:lnSpc>
                <a:spcPct val="100000"/>
              </a:lnSpc>
              <a:spcBef>
                <a:spcPts val="0"/>
              </a:spcBef>
              <a:spcAft>
                <a:spcPts val="0"/>
              </a:spcAft>
              <a:buSzPts val="1100"/>
              <a:buNone/>
            </a:pPr>
            <a:endParaRPr b="1"/>
          </a:p>
          <a:p>
            <a:pPr marL="158750" lvl="0" indent="0" algn="l" rtl="0">
              <a:lnSpc>
                <a:spcPct val="100000"/>
              </a:lnSpc>
              <a:spcBef>
                <a:spcPts val="0"/>
              </a:spcBef>
              <a:spcAft>
                <a:spcPts val="0"/>
              </a:spcAft>
              <a:buSzPts val="1100"/>
              <a:buNone/>
            </a:pPr>
            <a:r>
              <a:rPr lang="en-IE" b="1"/>
              <a:t>Πηγές:</a:t>
            </a:r>
            <a:endParaRPr/>
          </a:p>
          <a:p>
            <a:pPr marL="158750" marR="0" lvl="0" indent="0" algn="l" rtl="0">
              <a:lnSpc>
                <a:spcPct val="100000"/>
              </a:lnSpc>
              <a:spcBef>
                <a:spcPts val="0"/>
              </a:spcBef>
              <a:spcAft>
                <a:spcPts val="0"/>
              </a:spcAft>
              <a:buClr>
                <a:srgbClr val="000000"/>
              </a:buClr>
              <a:buSzPts val="1100"/>
              <a:buFont typeface="Arial"/>
              <a:buNone/>
            </a:pPr>
            <a:r>
              <a:rPr lang="en-IE" sz="1100" b="1"/>
              <a:t>Η PSNI διεξάγει έρευνα μετά από email που προκάλεσε το κλείσιμο έξι σχολείων (Σενάριο Βόρειας Ιρλανδίας, πραγματικό)</a:t>
            </a:r>
            <a:endParaRPr/>
          </a:p>
          <a:p>
            <a:pPr marL="457200" marR="0" lvl="0" indent="-298450" algn="l" rtl="0">
              <a:lnSpc>
                <a:spcPct val="100000"/>
              </a:lnSpc>
              <a:spcBef>
                <a:spcPts val="0"/>
              </a:spcBef>
              <a:spcAft>
                <a:spcPts val="0"/>
              </a:spcAft>
              <a:buClr>
                <a:srgbClr val="000000"/>
              </a:buClr>
              <a:buSzPts val="1100"/>
              <a:buFont typeface="Arial"/>
              <a:buChar char="●"/>
            </a:pPr>
            <a:r>
              <a:rPr lang="en-IE" sz="1100" i="1"/>
              <a:t>Απειλητικό email που στάλθηκε σε σχολεία στο Fermanagh, Tyrone και </a:t>
            </a:r>
            <a:r>
              <a:rPr lang="en-IE" sz="1100">
                <a:solidFill>
                  <a:srgbClr val="FF0000"/>
                </a:solidFill>
              </a:rPr>
              <a:t>Antrim Σύνδεσμος σεναρίου:</a:t>
            </a:r>
            <a:r>
              <a:rPr lang="en-IE" sz="1100" u="sng">
                <a:solidFill>
                  <a:schemeClr val="hlink"/>
                </a:solidFill>
                <a:hlinkClick r:id="rId3"/>
              </a:rPr>
              <a:t> www.rte.ie/news/ulster/2025/0324/1503715-school-closures-security/#:~:text=Nine%20schools%20across%20Northern%20Ireland,to%20a%20"security%20concern</a:t>
            </a:r>
            <a:r>
              <a:rPr lang="en-IE" sz="1100"/>
              <a:t>".</a:t>
            </a:r>
            <a:endParaRPr sz="1800"/>
          </a:p>
          <a:p>
            <a:pPr marL="457200" lvl="0" indent="-228600" algn="l" rtl="0">
              <a:lnSpc>
                <a:spcPct val="100000"/>
              </a:lnSpc>
              <a:spcBef>
                <a:spcPts val="0"/>
              </a:spcBef>
              <a:spcAft>
                <a:spcPts val="0"/>
              </a:spcAft>
              <a:buSzPts val="1100"/>
              <a:buNone/>
            </a:pPr>
            <a:endParaRPr/>
          </a:p>
        </p:txBody>
      </p:sp>
      <p:sp>
        <p:nvSpPr>
          <p:cNvPr id="183" name="Google Shape;183;p6: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IE" sz="1400" b="0" i="0" u="none" strike="noStrike" cap="none">
                <a:solidFill>
                  <a:srgbClr val="000000"/>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IE" b="1"/>
              <a:t>Γενικοί στόχοι</a:t>
            </a:r>
            <a:endParaRPr/>
          </a:p>
          <a:p>
            <a:pPr marL="158750" lvl="0" indent="0" algn="l" rtl="0">
              <a:lnSpc>
                <a:spcPct val="100000"/>
              </a:lnSpc>
              <a:spcBef>
                <a:spcPts val="0"/>
              </a:spcBef>
              <a:spcAft>
                <a:spcPts val="0"/>
              </a:spcAft>
              <a:buSzPts val="1100"/>
              <a:buNone/>
            </a:pPr>
            <a:r>
              <a:rPr lang="en-IE" sz="1100" b="0" i="0" u="none" strike="noStrike" cap="none">
                <a:solidFill>
                  <a:srgbClr val="000000"/>
                </a:solidFill>
                <a:latin typeface="Arial"/>
                <a:ea typeface="Arial"/>
                <a:cs typeface="Arial"/>
                <a:sym typeface="Arial"/>
              </a:rPr>
              <a:t>Να αναπτύξουμε την ευαισθητοποίηση σχετικά με τον τρόπο με τον οποίο οι υποθέσεις μπορούν να εμποδίσουν τον σαφή προσδιορισμό των προβλημάτων.</a:t>
            </a:r>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Αναγνώριση και αμφισβήτηση προσωπικών προκαταλήψεων και υποθέσεων </a:t>
            </a:r>
            <a:r>
              <a:rPr lang="en-IE" sz="1100" b="0" i="0" u="none" strike="noStrike" cap="none">
                <a:solidFill>
                  <a:srgbClr val="000000"/>
                </a:solidFill>
                <a:latin typeface="Arial"/>
                <a:ea typeface="Arial"/>
                <a:cs typeface="Arial"/>
                <a:sym typeface="Arial"/>
              </a:rPr>
              <a:t>που επηρεάζουν τον τρόπο με τον οποίο αντιλαμβανόμαστε και ορίζουμε τα προβλήματα στο εκπαιδευτικό και οικογενειακό περιβάλλον.</a:t>
            </a:r>
            <a:br>
              <a:rPr lang="en-IE" sz="1100" b="0" i="0" u="none" strike="noStrike" cap="none">
                <a:solidFill>
                  <a:srgbClr val="000000"/>
                </a:solidFill>
                <a:latin typeface="Arial"/>
                <a:ea typeface="Arial"/>
                <a:cs typeface="Arial"/>
                <a:sym typeface="Arial"/>
              </a:rPr>
            </a:br>
            <a:r>
              <a:rPr lang="en-IE" sz="1100" b="1" i="0" u="none" strike="noStrike" cap="none">
                <a:solidFill>
                  <a:srgbClr val="000000"/>
                </a:solidFill>
                <a:latin typeface="Arial"/>
                <a:ea typeface="Arial"/>
                <a:cs typeface="Arial"/>
                <a:sym typeface="Arial"/>
              </a:rPr>
              <a:t>Να εξασκηθείτε στο να διακρίνετε τα συμπτώματα από τις βασικές αιτίες </a:t>
            </a:r>
            <a:r>
              <a:rPr lang="en-IE" sz="1100" b="0" i="0" u="none" strike="noStrike" cap="none">
                <a:solidFill>
                  <a:srgbClr val="000000"/>
                </a:solidFill>
                <a:latin typeface="Arial"/>
                <a:ea typeface="Arial"/>
                <a:cs typeface="Arial"/>
                <a:sym typeface="Arial"/>
              </a:rPr>
              <a:t>ενός προβλήματος μέσω δομημένης ανάλυσης και καθοδηγούμενης αναστοχαστικής σκέψης.</a:t>
            </a:r>
            <a:br>
              <a:rPr lang="en-IE" sz="1100" b="0" i="0" u="none" strike="noStrike" cap="none">
                <a:solidFill>
                  <a:srgbClr val="000000"/>
                </a:solidFill>
                <a:latin typeface="Arial"/>
                <a:ea typeface="Arial"/>
                <a:cs typeface="Arial"/>
                <a:sym typeface="Arial"/>
              </a:rPr>
            </a:br>
            <a:r>
              <a:rPr lang="en-IE" sz="1100" b="1" i="0" u="none" strike="noStrike" cap="none">
                <a:solidFill>
                  <a:srgbClr val="000000"/>
                </a:solidFill>
                <a:latin typeface="Arial"/>
                <a:ea typeface="Arial"/>
                <a:cs typeface="Arial"/>
                <a:sym typeface="Arial"/>
              </a:rPr>
              <a:t>Ανάπτυξη κριτικών δεξιοτήτων ακρόασης και αμφισβήτησης </a:t>
            </a:r>
            <a:r>
              <a:rPr lang="en-IE" sz="1100" b="0" i="0" u="none" strike="noStrike" cap="none">
                <a:solidFill>
                  <a:srgbClr val="000000"/>
                </a:solidFill>
                <a:latin typeface="Arial"/>
                <a:ea typeface="Arial"/>
                <a:cs typeface="Arial"/>
                <a:sym typeface="Arial"/>
              </a:rPr>
              <a:t>για την αποκάλυψη κρυφών ή παραβλεφθέντων πτυχών σύνθετων καταστάσεων, ειδικά όταν αντιμετωπίζονται παραπληροφόρηση και ψευδείς πληροφορίες.</a:t>
            </a:r>
            <a:endParaRPr/>
          </a:p>
          <a:p>
            <a:pPr marL="0" lvl="0" indent="0" algn="l" rtl="0">
              <a:lnSpc>
                <a:spcPct val="100000"/>
              </a:lnSpc>
              <a:spcBef>
                <a:spcPts val="0"/>
              </a:spcBef>
              <a:spcAft>
                <a:spcPts val="0"/>
              </a:spcAft>
              <a:buSzPts val="1100"/>
              <a:buNone/>
            </a:pPr>
            <a:r>
              <a:rPr lang="en-IE"/>
              <a:t>Οι συμμετέχοντες θα:</a:t>
            </a:r>
            <a:endParaRPr/>
          </a:p>
          <a:p>
            <a:pPr marL="0" lvl="0" indent="0" algn="l" rtl="0">
              <a:lnSpc>
                <a:spcPct val="100000"/>
              </a:lnSpc>
              <a:spcBef>
                <a:spcPts val="0"/>
              </a:spcBef>
              <a:spcAft>
                <a:spcPts val="0"/>
              </a:spcAft>
              <a:buSzPts val="1100"/>
              <a:buNone/>
            </a:pPr>
            <a:r>
              <a:rPr lang="en-IE"/>
              <a:t>Μάθουν δομημένη, βασισμένη στην ψυχολογία επίλυση προβλημάτων (DEAR).</a:t>
            </a:r>
            <a:endParaRPr/>
          </a:p>
          <a:p>
            <a:pPr marL="0" lvl="0" indent="0" algn="l" rtl="0">
              <a:lnSpc>
                <a:spcPct val="100000"/>
              </a:lnSpc>
              <a:spcBef>
                <a:spcPts val="0"/>
              </a:spcBef>
              <a:spcAft>
                <a:spcPts val="0"/>
              </a:spcAft>
              <a:buSzPts val="1100"/>
              <a:buNone/>
            </a:pPr>
            <a:r>
              <a:rPr lang="en-IE"/>
              <a:t>Αναπτύξουν αναλυτική και κριτική σκέψη.</a:t>
            </a:r>
            <a:endParaRPr/>
          </a:p>
          <a:p>
            <a:pPr marL="0" lvl="0" indent="0" algn="l" rtl="0">
              <a:lnSpc>
                <a:spcPct val="100000"/>
              </a:lnSpc>
              <a:spcBef>
                <a:spcPts val="0"/>
              </a:spcBef>
              <a:spcAft>
                <a:spcPts val="0"/>
              </a:spcAft>
              <a:buSzPts val="1100"/>
              <a:buNone/>
            </a:pPr>
            <a:r>
              <a:rPr lang="en-IE"/>
              <a:t>Ενισχύσουν τη συνεργασία μεταξύ διαφορετικών ρόλων (L-T-P).</a:t>
            </a:r>
            <a:endParaRPr/>
          </a:p>
          <a:p>
            <a:pPr marL="0" lvl="0" indent="0" algn="l" rtl="0">
              <a:lnSpc>
                <a:spcPct val="100000"/>
              </a:lnSpc>
              <a:spcBef>
                <a:spcPts val="0"/>
              </a:spcBef>
              <a:spcAft>
                <a:spcPts val="0"/>
              </a:spcAft>
              <a:buSzPts val="1100"/>
              <a:buNone/>
            </a:pPr>
            <a:r>
              <a:rPr lang="en-IE"/>
              <a:t>Αντιμετωπίσουν αποτελεσματικά την παραπληροφόρηση/παραπληροφόρηση.</a:t>
            </a:r>
            <a:endParaRPr/>
          </a:p>
          <a:p>
            <a:pPr marL="0" lvl="0" indent="0" algn="l" rtl="0">
              <a:lnSpc>
                <a:spcPct val="100000"/>
              </a:lnSpc>
              <a:spcBef>
                <a:spcPts val="0"/>
              </a:spcBef>
              <a:spcAft>
                <a:spcPts val="0"/>
              </a:spcAft>
              <a:buSzPts val="1100"/>
              <a:buNone/>
            </a:pPr>
            <a:r>
              <a:rPr lang="en-IE"/>
              <a:t>Προωθήσουν τις ευρωπαϊκές δημοκρατικές αξίες.</a:t>
            </a:r>
            <a:endParaRPr/>
          </a:p>
          <a:p>
            <a:pPr marL="0" lvl="0" indent="0" algn="l" rtl="0">
              <a:lnSpc>
                <a:spcPct val="100000"/>
              </a:lnSpc>
              <a:spcBef>
                <a:spcPts val="0"/>
              </a:spcBef>
              <a:spcAft>
                <a:spcPts val="0"/>
              </a:spcAft>
              <a:buSzPts val="1100"/>
              <a:buNone/>
            </a:pPr>
            <a:r>
              <a:rPr lang="en-IE" b="1"/>
              <a:t>Μέθοδος</a:t>
            </a:r>
            <a:endParaRPr/>
          </a:p>
          <a:p>
            <a:pPr marL="0" lvl="0" indent="0" algn="l" rtl="0">
              <a:lnSpc>
                <a:spcPct val="100000"/>
              </a:lnSpc>
              <a:spcBef>
                <a:spcPts val="0"/>
              </a:spcBef>
              <a:spcAft>
                <a:spcPts val="0"/>
              </a:spcAft>
              <a:buSzPts val="1100"/>
              <a:buNone/>
            </a:pPr>
            <a:r>
              <a:rPr lang="en-IE" b="0"/>
              <a:t>Εισαγωγή στη μέθοδο DEAR και εξήγηση, καθώς και ανάλυση της δομής του υπόλοιπου προγράμματος κατάρτισης.</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Διάρκεια:</a:t>
            </a:r>
            <a:r>
              <a:rPr lang="en-IE" sz="1100" b="0" i="0" u="none" strike="noStrike" cap="none">
                <a:solidFill>
                  <a:srgbClr val="000000"/>
                </a:solidFill>
                <a:latin typeface="Arial"/>
                <a:ea typeface="Arial"/>
                <a:cs typeface="Arial"/>
                <a:sym typeface="Arial"/>
              </a:rPr>
              <a:t> 15–20 λεπτά</a:t>
            </a:r>
            <a:br>
              <a:rPr lang="en-IE" sz="1100" b="0"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 </a:t>
            </a:r>
            <a:r>
              <a:rPr lang="en-IE" sz="1100" b="1" i="0" u="none" strike="noStrike" cap="none">
                <a:solidFill>
                  <a:srgbClr val="000000"/>
                </a:solidFill>
                <a:latin typeface="Arial"/>
                <a:ea typeface="Arial"/>
                <a:cs typeface="Arial"/>
                <a:sym typeface="Arial"/>
              </a:rPr>
              <a:t>Περιγραφή</a:t>
            </a:r>
            <a:br>
              <a:rPr lang="en-IE" sz="1100" b="1"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 Στους συμμετέχοντες δίνεται ένα σύντομο σενάριο εμπνευσμένο από την πραγματική ζωή, το οποίο αφορά μια σύγκρουση ή μια παρεξήγηση στο σχολείο (π.χ. μια φήμη που διαδίδεται μεταξύ των μαθητών). Σε μικρές ομάδες, απαντούν σε τρεις καθοδηγούμενες ερωτήσεις: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Τι υποθέτετε ότι συμβαίνει;</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Ποια στοιχεία υποστηρίζουν την άποψή σας;</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Ποια μπορεί να είναι η βασική αιτία και πώς θα μπορούσατε να μάθετε περισσότερα;</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Στη συνέχεια, αναπαριστούν έναν σύντομο διάλογο — ένα άτομο παίζει τον ρόλο του γονέα/δασκάλου, ένα άλλο τον ρόλο του μαθητή ή του διευθυντή του σχολείου — για να εξασκηθούν σε τεχνικές κριτικής ακρόασης και ερωτήσεων.</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Σκοπός:</a:t>
            </a:r>
            <a:br>
              <a:rPr lang="en-IE" sz="1100" b="1"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Αυτή η άσκηση ενθαρρύνει τους συμμετέχοντες να αναδείξουν και να αμφισβητήσουν υποθέσεις, να διακρίνουν τα συμπτώματα από τα βασικά προβλήματα και να εξασκηθούν στην επικοινωνία βασισμένη στην έρευνα σε περίπλοκες καταστάσεις γεμάτες παραπληροφόρηση.</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Γενική περιγραφή:</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1. Εισαγωγή στο DEAR (5 λεπτά) Εάν χρησιμοποιείτε σύγχρονη εκπαίδευση</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Εξηγήστε εν συντομία κάθε βήμα της μεθόδου DEAR:</a:t>
            </a:r>
            <a:br>
              <a:rPr lang="en-IE"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914400" lvl="1"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Ορισμός: </a:t>
            </a:r>
            <a:r>
              <a:rPr lang="en-IE" sz="1100" b="0" i="0" u="none" strike="noStrike" cap="none">
                <a:solidFill>
                  <a:srgbClr val="000000"/>
                </a:solidFill>
                <a:latin typeface="Arial"/>
                <a:ea typeface="Arial"/>
                <a:cs typeface="Arial"/>
                <a:sym typeface="Arial"/>
              </a:rPr>
              <a:t>Προσδιορίστε το πραγματικό πρόβλημα που κρύβεται πίσω από τα συμπτώματα.</a:t>
            </a:r>
            <a:endParaRPr/>
          </a:p>
          <a:p>
            <a:pPr marL="914400" lvl="1"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Εξερεύνηση: </a:t>
            </a:r>
            <a:r>
              <a:rPr lang="en-IE" sz="1100" b="0" i="0" u="none" strike="noStrike" cap="none">
                <a:solidFill>
                  <a:srgbClr val="000000"/>
                </a:solidFill>
                <a:latin typeface="Arial"/>
                <a:ea typeface="Arial"/>
                <a:cs typeface="Arial"/>
                <a:sym typeface="Arial"/>
              </a:rPr>
              <a:t>Σκεφτείτε πιθανές λύσεις και αξιολογήστε τις.</a:t>
            </a:r>
            <a:endParaRPr/>
          </a:p>
          <a:p>
            <a:pPr marL="914400" lvl="1"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Δράση: </a:t>
            </a:r>
            <a:r>
              <a:rPr lang="en-IE" sz="1100" b="0" i="0" u="none" strike="noStrike" cap="none">
                <a:solidFill>
                  <a:srgbClr val="000000"/>
                </a:solidFill>
                <a:latin typeface="Arial"/>
                <a:ea typeface="Arial"/>
                <a:cs typeface="Arial"/>
                <a:sym typeface="Arial"/>
              </a:rPr>
              <a:t>Επιλέξτε και σχεδιάστε μια ρεαλιστική λύση.</a:t>
            </a:r>
            <a:endParaRPr/>
          </a:p>
          <a:p>
            <a:pPr marL="914400" lvl="1"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Reflect (Αντανάκλαση): </a:t>
            </a:r>
            <a:r>
              <a:rPr lang="en-IE" sz="1100" b="0" i="0" u="none" strike="noStrike" cap="none">
                <a:solidFill>
                  <a:srgbClr val="000000"/>
                </a:solidFill>
                <a:latin typeface="Arial"/>
                <a:ea typeface="Arial"/>
                <a:cs typeface="Arial"/>
                <a:sym typeface="Arial"/>
              </a:rPr>
              <a:t>Αναθεωρήστε τη διαδικασία, μάθετε και προσαρμόστε.</a:t>
            </a:r>
            <a:br>
              <a:rPr lang="en-IE"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0" i="1" u="none" strike="noStrike" cap="none">
                <a:solidFill>
                  <a:srgbClr val="000000"/>
                </a:solidFill>
                <a:latin typeface="Arial"/>
                <a:ea typeface="Arial"/>
                <a:cs typeface="Arial"/>
                <a:sym typeface="Arial"/>
              </a:rPr>
              <a:t>Οι εκπαιδευτές επιλέγουν ένα σχετικό παράδειγμα που εφαρμόζεται στο περιβάλλον τους (π.χ. μια ψευδής είδηση στα μέσα κοινωνικής δικτύωσης που αναφέρει ότι ένας μαθητής συνελήφθη για πώληση ναρκωτικών σε σχολείο).</a:t>
            </a:r>
            <a:br>
              <a:rPr lang="en-IE"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2. Ομαδική εργασία – Εφαρμογή της μεθόδου DEAR (20 λεπτά)</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συμμετέχοντες χωρίζονται σε μικτές ή ειδικές ομάδες και τους ανατίθεται ένα σενάριο (π.χ. παραπληροφόρηση μεταξύ των γονέων σχετικά με την πολιτική του σχολείου).</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Εργασία ανά ομάδα:</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Ορισμός (10 λεπτά): </a:t>
            </a:r>
            <a:r>
              <a:rPr lang="en-IE" sz="1100" b="0" i="0" u="none" strike="noStrike" cap="none">
                <a:solidFill>
                  <a:srgbClr val="000000"/>
                </a:solidFill>
                <a:latin typeface="Arial"/>
                <a:ea typeface="Arial"/>
                <a:cs typeface="Arial"/>
                <a:sym typeface="Arial"/>
              </a:rPr>
              <a:t>Διευκρίνιση του βασικού προβλήματος και των εμπλεκόμενων μερών.</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Εξερεύνηση (10 λεπτά): </a:t>
            </a:r>
            <a:r>
              <a:rPr lang="en-IE" sz="1100" b="0" i="0" u="none" strike="noStrike" cap="none">
                <a:solidFill>
                  <a:srgbClr val="000000"/>
                </a:solidFill>
                <a:latin typeface="Arial"/>
                <a:ea typeface="Arial"/>
                <a:cs typeface="Arial"/>
                <a:sym typeface="Arial"/>
              </a:rPr>
              <a:t>Σκεφτείτε λύσεις, καταγράψτε τα πλεονεκτήματα/μειονεκτήματα, προσδιορίστε τις πιθανές συνέπειες.</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Δράση (10 λεπτά): </a:t>
            </a:r>
            <a:r>
              <a:rPr lang="en-IE" sz="1100" b="0" i="0" u="none" strike="noStrike" cap="none">
                <a:solidFill>
                  <a:srgbClr val="000000"/>
                </a:solidFill>
                <a:latin typeface="Arial"/>
                <a:ea typeface="Arial"/>
                <a:cs typeface="Arial"/>
                <a:sym typeface="Arial"/>
              </a:rPr>
              <a:t>Επιλογή της καλύτερης λύσης και περιγραφή των πρώτων βημάτων που πρέπει να γίνουν.</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Σκέψου (10 λεπτά): </a:t>
            </a:r>
            <a:r>
              <a:rPr lang="en-IE" sz="1100" b="0" i="0" u="none" strike="noStrike" cap="none">
                <a:solidFill>
                  <a:srgbClr val="000000"/>
                </a:solidFill>
                <a:latin typeface="Arial"/>
                <a:ea typeface="Arial"/>
                <a:cs typeface="Arial"/>
                <a:sym typeface="Arial"/>
              </a:rPr>
              <a:t>Προέβλεψε τα εμπόδια και σκέψου πώς οι υποθέσεις ή τα συναισθήματα επηρέασαν τις αποφάσεις.</a:t>
            </a:r>
            <a:br>
              <a:rPr lang="en-IE" sz="1100" b="0" i="0" u="none" strike="noStrike" cap="none">
                <a:solidFill>
                  <a:srgbClr val="000000"/>
                </a:solidFill>
                <a:latin typeface="Arial"/>
                <a:ea typeface="Arial"/>
                <a:cs typeface="Arial"/>
                <a:sym typeface="Arial"/>
              </a:rPr>
            </a:br>
            <a:r>
              <a:rPr lang="en-IE" sz="1100" b="1" i="0" u="none" strike="noStrike" cap="none">
                <a:solidFill>
                  <a:srgbClr val="000000"/>
                </a:solidFill>
                <a:latin typeface="Arial"/>
                <a:ea typeface="Arial"/>
                <a:cs typeface="Arial"/>
                <a:sym typeface="Arial"/>
              </a:rPr>
              <a:t>3. Ανταλλαγή απόψεων και ανατροφοδότηση από τους συμμαθητές (10 λεπτά)</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Κάθε ομάδα παρουσιάζει μια περίληψη της διαδικασίας DEAR.</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άλλες ομάδες δίνουν σύντομη ανατροφοδότηση, επισημαίνοντας τα δυνατά σημεία και προσφέροντας μία πρόταση για βελτίωση.</a:t>
            </a:r>
            <a:br>
              <a:rPr lang="en-IE" sz="1100" b="0" i="0" u="none" strike="noStrike" cap="none">
                <a:solidFill>
                  <a:srgbClr val="000000"/>
                </a:solidFill>
                <a:latin typeface="Arial"/>
                <a:ea typeface="Arial"/>
                <a:cs typeface="Arial"/>
                <a:sym typeface="Arial"/>
              </a:rPr>
            </a:br>
            <a:r>
              <a:rPr lang="en-IE" sz="1100" b="1" i="0" u="none" strike="noStrike" cap="none">
                <a:solidFill>
                  <a:srgbClr val="000000"/>
                </a:solidFill>
                <a:latin typeface="Arial"/>
                <a:ea typeface="Arial"/>
                <a:cs typeface="Arial"/>
                <a:sym typeface="Arial"/>
              </a:rPr>
              <a:t>4. Ανακεφαλαίωση και συμπεράσματα (5 λεπτά)</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Επισημάνετε την ευελιξία και τη συνάφεια του DEAR με τον πραγματικό κόσμο.</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Ενθαρρύνετε τους συμμετέχοντες να το δοκιμάσουν στην επόμενη πρόκληση που θα αντιμετωπίσουν στο σχολείο ή στο σπίτι.</a:t>
            </a:r>
            <a:endParaRPr/>
          </a:p>
          <a:p>
            <a:pPr marL="457200" lvl="0" indent="-22860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r>
              <a:rPr lang="en-IE" b="1"/>
              <a:t>Πόροι</a:t>
            </a:r>
            <a:endParaRPr/>
          </a:p>
          <a:p>
            <a:pPr marL="0" lvl="0" indent="0" algn="l" rtl="0">
              <a:lnSpc>
                <a:spcPct val="100000"/>
              </a:lnSpc>
              <a:spcBef>
                <a:spcPts val="0"/>
              </a:spcBef>
              <a:spcAft>
                <a:spcPts val="0"/>
              </a:spcAft>
              <a:buSzPts val="1100"/>
              <a:buNone/>
            </a:pPr>
            <a:r>
              <a:rPr lang="en-IE" b="0"/>
              <a:t>Πρόσβαση σε smartphone ή φορητό υπολογιστή</a:t>
            </a:r>
            <a:endParaRPr/>
          </a:p>
          <a:p>
            <a:pPr marL="158750" lvl="0" indent="0" algn="l" rtl="0">
              <a:lnSpc>
                <a:spcPct val="100000"/>
              </a:lnSpc>
              <a:spcBef>
                <a:spcPts val="0"/>
              </a:spcBef>
              <a:spcAft>
                <a:spcPts val="0"/>
              </a:spcAft>
              <a:buSzPts val="1100"/>
              <a:buNone/>
            </a:pPr>
            <a:r>
              <a:rPr lang="en-IE" sz="1100" b="1">
                <a:solidFill>
                  <a:srgbClr val="FF0000"/>
                </a:solidFill>
              </a:rPr>
              <a:t>Σύνδεσμος για το φυλλάδιο DEAR:</a:t>
            </a:r>
            <a:endParaRPr/>
          </a:p>
          <a:p>
            <a:pPr marL="457200" lvl="0" indent="-298450" algn="l" rtl="0">
              <a:lnSpc>
                <a:spcPct val="100000"/>
              </a:lnSpc>
              <a:spcBef>
                <a:spcPts val="0"/>
              </a:spcBef>
              <a:spcAft>
                <a:spcPts val="0"/>
              </a:spcAft>
              <a:buSzPts val="1100"/>
              <a:buChar char="●"/>
            </a:pPr>
            <a:r>
              <a:rPr lang="en-IE" sz="1100" b="1">
                <a:solidFill>
                  <a:srgbClr val="FF0000"/>
                </a:solidFill>
              </a:rPr>
              <a:t> </a:t>
            </a:r>
            <a:r>
              <a:rPr lang="en-IE" sz="1100" u="sng">
                <a:solidFill>
                  <a:schemeClr val="hlink"/>
                </a:solidFill>
                <a:hlinkClick r:id="rId3"/>
              </a:rPr>
              <a:t>https://docs.google.com/document/d/1dDoF3q8x-XOk5dVdR53JN6NPNDpR_xzP/edit</a:t>
            </a:r>
            <a:endParaRPr sz="1100"/>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Υλικά: </a:t>
            </a:r>
            <a:r>
              <a:rPr lang="en-IE" sz="1100" b="0" i="0" u="none" strike="noStrike" cap="none">
                <a:solidFill>
                  <a:srgbClr val="000000"/>
                </a:solidFill>
                <a:latin typeface="Arial"/>
                <a:ea typeface="Arial"/>
                <a:cs typeface="Arial"/>
                <a:sym typeface="Arial"/>
              </a:rPr>
              <a:t>Εκτυπώσεις σεναρίων, φύλλα εργασίας DEAR</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Ορισμός, Εξερεύνηση, Δράση, Αναστοχασμός (DEAR)</a:t>
            </a:r>
            <a:endParaRPr/>
          </a:p>
          <a:p>
            <a:pPr marL="0" lvl="0" indent="0" algn="l" rtl="0">
              <a:lnSpc>
                <a:spcPct val="100000"/>
              </a:lnSpc>
              <a:spcBef>
                <a:spcPts val="0"/>
              </a:spcBef>
              <a:spcAft>
                <a:spcPts val="0"/>
              </a:spcAft>
              <a:buSzPts val="1100"/>
              <a:buNone/>
            </a:pPr>
            <a:endParaRPr/>
          </a:p>
        </p:txBody>
      </p:sp>
      <p:sp>
        <p:nvSpPr>
          <p:cNvPr id="199" name="Google Shape;1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IE" b="1"/>
              <a:t>Γενικοί στόχοι</a:t>
            </a:r>
            <a:endParaRPr/>
          </a:p>
          <a:p>
            <a:pPr marL="0" lvl="0" indent="0" algn="l" rtl="0">
              <a:lnSpc>
                <a:spcPct val="100000"/>
              </a:lnSpc>
              <a:spcBef>
                <a:spcPts val="0"/>
              </a:spcBef>
              <a:spcAft>
                <a:spcPts val="0"/>
              </a:spcAft>
              <a:buSzPts val="1100"/>
              <a:buNone/>
            </a:pPr>
            <a:r>
              <a:rPr lang="en-IE"/>
              <a:t>Σκοπός αυτής της δραστηριότητας είναι να εξετάσει πώς η παραπληροφόρηση ή η ψευδής ενημέρωση μπορεί να επηρεάσει ένα σχολείο και να αναλογιστεί πόσοι παράγοντες μπορούν να επηρεαστούν από ψευδείς πληροφορίες που δημιουργούνται εξωτερικά ή εσωτερικά. </a:t>
            </a:r>
            <a:endParaRPr/>
          </a:p>
          <a:p>
            <a:pPr marL="0" lvl="0" indent="0" algn="l" rtl="0">
              <a:lnSpc>
                <a:spcPct val="100000"/>
              </a:lnSpc>
              <a:spcBef>
                <a:spcPts val="0"/>
              </a:spcBef>
              <a:spcAft>
                <a:spcPts val="0"/>
              </a:spcAft>
              <a:buSzPts val="1100"/>
              <a:buNone/>
            </a:pPr>
            <a:r>
              <a:rPr lang="en-IE" b="1"/>
              <a:t>Μέθοδος</a:t>
            </a:r>
            <a:endParaRPr/>
          </a:p>
          <a:p>
            <a:pPr marL="171450" lvl="0" indent="-171450" algn="l" rtl="0">
              <a:lnSpc>
                <a:spcPct val="100000"/>
              </a:lnSpc>
              <a:spcBef>
                <a:spcPts val="0"/>
              </a:spcBef>
              <a:spcAft>
                <a:spcPts val="0"/>
              </a:spcAft>
              <a:buSzPts val="1100"/>
              <a:buChar char="●"/>
            </a:pPr>
            <a:r>
              <a:rPr lang="en-IE" b="0"/>
              <a:t>Μπορείτε να επεξεργαστείτε το σενάριο που εμφανίζεται ή να επιλέξετε ένα από τα άλλα που παρέχονται.</a:t>
            </a:r>
            <a:endParaRPr/>
          </a:p>
          <a:p>
            <a:pPr marL="171450" lvl="0" indent="-171450" algn="l" rtl="0">
              <a:lnSpc>
                <a:spcPct val="100000"/>
              </a:lnSpc>
              <a:spcBef>
                <a:spcPts val="0"/>
              </a:spcBef>
              <a:spcAft>
                <a:spcPts val="0"/>
              </a:spcAft>
              <a:buSzPts val="1100"/>
              <a:buChar char="●"/>
            </a:pPr>
            <a:r>
              <a:rPr lang="en-IE" b="0"/>
              <a:t>Διαβάστε το σενάριο.</a:t>
            </a:r>
            <a:endParaRPr/>
          </a:p>
          <a:p>
            <a:pPr marL="171450" lvl="0" indent="-171450" algn="l" rtl="0">
              <a:lnSpc>
                <a:spcPct val="100000"/>
              </a:lnSpc>
              <a:spcBef>
                <a:spcPts val="0"/>
              </a:spcBef>
              <a:spcAft>
                <a:spcPts val="0"/>
              </a:spcAft>
              <a:buSzPts val="1100"/>
              <a:buChar char="●"/>
            </a:pPr>
            <a:r>
              <a:rPr lang="en-IE" b="0"/>
              <a:t>Αναλύστε το πρόβλημα που θα προκαλέσει η παραπληροφόρηση ή η ψευδής πληροφόρηση.</a:t>
            </a:r>
            <a:endParaRPr/>
          </a:p>
          <a:p>
            <a:pPr marL="171450" lvl="0" indent="-171450" algn="l" rtl="0">
              <a:lnSpc>
                <a:spcPct val="100000"/>
              </a:lnSpc>
              <a:spcBef>
                <a:spcPts val="0"/>
              </a:spcBef>
              <a:spcAft>
                <a:spcPts val="0"/>
              </a:spcAft>
              <a:buSzPts val="1100"/>
              <a:buChar char="●"/>
            </a:pPr>
            <a:r>
              <a:rPr lang="en-IE" b="0"/>
              <a:t>Εξετάστε ποιοι θα επηρεαστούν.</a:t>
            </a:r>
            <a:endParaRPr/>
          </a:p>
          <a:p>
            <a:pPr marL="171450" lvl="0" indent="-171450" algn="l" rtl="0">
              <a:lnSpc>
                <a:spcPct val="100000"/>
              </a:lnSpc>
              <a:spcBef>
                <a:spcPts val="0"/>
              </a:spcBef>
              <a:spcAft>
                <a:spcPts val="0"/>
              </a:spcAft>
              <a:buSzPts val="1100"/>
              <a:buChar char="●"/>
            </a:pPr>
            <a:r>
              <a:rPr lang="en-IE" b="0"/>
              <a:t>Σκεφτείτε πώς θα επηρεαστούν.</a:t>
            </a:r>
            <a:endParaRPr/>
          </a:p>
          <a:p>
            <a:pPr marL="0" marR="0" lvl="0" indent="0" algn="l" rtl="0">
              <a:lnSpc>
                <a:spcPct val="100000"/>
              </a:lnSpc>
              <a:spcBef>
                <a:spcPts val="0"/>
              </a:spcBef>
              <a:spcAft>
                <a:spcPts val="0"/>
              </a:spcAft>
              <a:buClr>
                <a:srgbClr val="000000"/>
              </a:buClr>
              <a:buSzPts val="1100"/>
              <a:buFont typeface="Arial"/>
              <a:buNone/>
            </a:pPr>
            <a:r>
              <a:rPr lang="en-IE" b="1"/>
              <a:t>Πηγές</a:t>
            </a:r>
            <a:endParaRPr/>
          </a:p>
          <a:p>
            <a:pPr marL="0" lvl="0" indent="0" algn="l" rtl="0">
              <a:lnSpc>
                <a:spcPct val="100000"/>
              </a:lnSpc>
              <a:spcBef>
                <a:spcPts val="0"/>
              </a:spcBef>
              <a:spcAft>
                <a:spcPts val="0"/>
              </a:spcAft>
              <a:buSzPts val="1100"/>
              <a:buNone/>
            </a:pPr>
            <a:r>
              <a:rPr lang="en-IE"/>
              <a:t>Ο παρακάτω σύνδεσμος περιέχει τρία σενάρια που μπορούν να χρησιμοποιηθούν για την κατανόηση των προβλημάτων. </a:t>
            </a:r>
            <a:r>
              <a:rPr lang="en-IE" sz="1100" i="1">
                <a:solidFill>
                  <a:srgbClr val="FF0000"/>
                </a:solidFill>
              </a:rPr>
              <a:t>Σύνδεσμοι εναλλακτικών σεναρίων:</a:t>
            </a:r>
            <a:endParaRPr/>
          </a:p>
          <a:p>
            <a:pPr marL="457200" lvl="0" indent="-298450" algn="l" rtl="0">
              <a:lnSpc>
                <a:spcPct val="100000"/>
              </a:lnSpc>
              <a:spcBef>
                <a:spcPts val="0"/>
              </a:spcBef>
              <a:spcAft>
                <a:spcPts val="0"/>
              </a:spcAft>
              <a:buSzPts val="1100"/>
              <a:buChar char="●"/>
            </a:pPr>
            <a:r>
              <a:rPr lang="en-IE" sz="1100" u="sng">
                <a:solidFill>
                  <a:schemeClr val="hlink"/>
                </a:solidFill>
                <a:hlinkClick r:id="rId3"/>
              </a:rPr>
              <a:t>https://drive.google.com/drive/folders/1_Qa2fWlWfwEkVjINPaLHdNPdphBxpmvE?usp=drive_link</a:t>
            </a:r>
            <a:endParaRPr sz="1100"/>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Γενική περιγραφή:</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1. Εισαγωγή στο DEAR (5 λεπτά)</a:t>
            </a:r>
            <a:endParaRPr/>
          </a:p>
          <a:p>
            <a:pPr marL="457200" marR="0" lvl="0" indent="-298450" algn="l" rtl="0">
              <a:lnSpc>
                <a:spcPct val="100000"/>
              </a:lnSpc>
              <a:spcBef>
                <a:spcPts val="0"/>
              </a:spcBef>
              <a:spcAft>
                <a:spcPts val="0"/>
              </a:spcAft>
              <a:buClr>
                <a:srgbClr val="000000"/>
              </a:buClr>
              <a:buSzPts val="1100"/>
              <a:buFont typeface="Arial"/>
              <a:buChar char="●"/>
            </a:pPr>
            <a:r>
              <a:rPr lang="en-IE" sz="1100" b="1"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https://drive.google.com/drive/u/0/folders/1_Qa2fWlWfwEkVjINPaLHdNPdphBxpmvE</a:t>
            </a:r>
            <a:endParaRPr sz="1100" b="1" i="0" u="none" strike="noStrike" cap="none">
              <a:solidFill>
                <a:srgbClr val="000000"/>
              </a:solidFill>
              <a:latin typeface="Arial"/>
              <a:ea typeface="Arial"/>
              <a:cs typeface="Arial"/>
              <a:sym typeface="Arial"/>
            </a:endParaRPr>
          </a:p>
          <a:p>
            <a:pPr marL="457200" lvl="0" indent="-228600" algn="l" rtl="0">
              <a:lnSpc>
                <a:spcPct val="100000"/>
              </a:lnSpc>
              <a:spcBef>
                <a:spcPts val="0"/>
              </a:spcBef>
              <a:spcAft>
                <a:spcPts val="0"/>
              </a:spcAft>
              <a:buSzPts val="1100"/>
              <a:buNone/>
            </a:pPr>
            <a:endParaRPr sz="1100" b="1" i="0" u="none" strike="noStrike" cap="none">
              <a:solidFill>
                <a:srgbClr val="000000"/>
              </a:solidFill>
              <a:latin typeface="Arial"/>
              <a:ea typeface="Arial"/>
              <a:cs typeface="Arial"/>
              <a:sym typeface="Arial"/>
            </a:endParaRPr>
          </a:p>
          <a:p>
            <a:pPr marL="457200" lvl="0" indent="-228600" algn="l" rtl="0">
              <a:lnSpc>
                <a:spcPct val="100000"/>
              </a:lnSpc>
              <a:spcBef>
                <a:spcPts val="0"/>
              </a:spcBef>
              <a:spcAft>
                <a:spcPts val="0"/>
              </a:spcAft>
              <a:buSzPts val="1100"/>
              <a:buNone/>
            </a:pPr>
            <a:endParaRPr sz="1100" b="1"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IE" sz="1100" b="0" i="0" u="none" strike="noStrike" cap="none">
                <a:solidFill>
                  <a:srgbClr val="000000"/>
                </a:solidFill>
                <a:latin typeface="Arial"/>
                <a:ea typeface="Arial"/>
                <a:cs typeface="Arial"/>
                <a:sym typeface="Arial"/>
              </a:rPr>
              <a:t>Εξηγήστε εν συντομία κάθε βήμα της μεθόδου DEAR: </a:t>
            </a:r>
            <a:r>
              <a:rPr lang="en-IE" sz="1100" b="1" i="0" u="none" strike="noStrike" cap="none">
                <a:solidFill>
                  <a:srgbClr val="000000"/>
                </a:solidFill>
                <a:latin typeface="Arial"/>
                <a:ea typeface="Arial"/>
                <a:cs typeface="Arial"/>
                <a:sym typeface="Arial"/>
              </a:rPr>
              <a:t>Εάν παρέχετε σύγχρονη εκπαίδευση</a:t>
            </a:r>
            <a:br>
              <a:rPr lang="en-IE"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914400" lvl="1"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Ορίστε: </a:t>
            </a:r>
            <a:r>
              <a:rPr lang="en-IE" sz="1100" b="0" i="0" u="none" strike="noStrike" cap="none">
                <a:solidFill>
                  <a:srgbClr val="000000"/>
                </a:solidFill>
                <a:latin typeface="Arial"/>
                <a:ea typeface="Arial"/>
                <a:cs typeface="Arial"/>
                <a:sym typeface="Arial"/>
              </a:rPr>
              <a:t>Προσδιορίστε το πραγματικό πρόβλημα που κρύβεται πίσω από τα συμπτώματα.</a:t>
            </a:r>
            <a:endParaRPr/>
          </a:p>
          <a:p>
            <a:pPr marL="914400" lvl="1"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Εξερεύνηση: </a:t>
            </a:r>
            <a:r>
              <a:rPr lang="en-IE" sz="1100" b="0" i="0" u="none" strike="noStrike" cap="none">
                <a:solidFill>
                  <a:srgbClr val="000000"/>
                </a:solidFill>
                <a:latin typeface="Arial"/>
                <a:ea typeface="Arial"/>
                <a:cs typeface="Arial"/>
                <a:sym typeface="Arial"/>
              </a:rPr>
              <a:t>Σκεφτείτε πιθανές λύσεις και αξιολογήστε τις.</a:t>
            </a:r>
            <a:endParaRPr/>
          </a:p>
          <a:p>
            <a:pPr marL="914400" lvl="1"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Δράστε: </a:t>
            </a:r>
            <a:r>
              <a:rPr lang="en-IE" sz="1100" b="0" i="0" u="none" strike="noStrike" cap="none">
                <a:solidFill>
                  <a:srgbClr val="000000"/>
                </a:solidFill>
                <a:latin typeface="Arial"/>
                <a:ea typeface="Arial"/>
                <a:cs typeface="Arial"/>
                <a:sym typeface="Arial"/>
              </a:rPr>
              <a:t>Επιλέξτε και σχεδιάστε μια ρεαλιστική λύση.</a:t>
            </a:r>
            <a:endParaRPr/>
          </a:p>
          <a:p>
            <a:pPr marL="914400" lvl="1"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Αναστοχασμός: </a:t>
            </a:r>
            <a:r>
              <a:rPr lang="en-IE" sz="1100" b="0" i="0" u="none" strike="noStrike" cap="none">
                <a:solidFill>
                  <a:srgbClr val="000000"/>
                </a:solidFill>
                <a:latin typeface="Arial"/>
                <a:ea typeface="Arial"/>
                <a:cs typeface="Arial"/>
                <a:sym typeface="Arial"/>
              </a:rPr>
              <a:t>Αναθεώρηση της διαδικασίας, μάθηση και προσαρμογή.</a:t>
            </a:r>
            <a:br>
              <a:rPr lang="en-IE"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IE" sz="1100" b="0" i="1" u="none" strike="noStrike" cap="none">
                <a:solidFill>
                  <a:srgbClr val="000000"/>
                </a:solidFill>
                <a:latin typeface="Arial"/>
                <a:ea typeface="Arial"/>
                <a:cs typeface="Arial"/>
                <a:sym typeface="Arial"/>
              </a:rPr>
              <a:t>Οι εκπαιδευτές επιλέγουν ένα σχετικό παράδειγμα που εφαρμόζεται στο πλαίσιο τους (π.χ. μια ψευδής είδηση στα μέσα κοινωνικής δικτύωσης που αναφέρει ότι ένας μαθητής συνελήφθη για πώληση ναρκωτικών σε σχολείο).</a:t>
            </a:r>
            <a:br>
              <a:rPr lang="en-IE"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2. Ομαδική εργασία – Εφαρμογή της μεθόδου DEAR (20 λεπτά)</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συμμετέχοντες χωρίζονται σε μικτές ή ειδικές ομάδες και τους ανατίθεται ένα σενάριο (π.χ. παραπληροφόρηση μεταξύ των γονέων σχετικά με την πολιτική του σχολείου).</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Εργασία ανά ομάδα:</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Ορισμός (10 λεπτά): </a:t>
            </a:r>
            <a:r>
              <a:rPr lang="en-IE" sz="1100" b="0" i="0" u="none" strike="noStrike" cap="none">
                <a:solidFill>
                  <a:srgbClr val="000000"/>
                </a:solidFill>
                <a:latin typeface="Arial"/>
                <a:ea typeface="Arial"/>
                <a:cs typeface="Arial"/>
                <a:sym typeface="Arial"/>
              </a:rPr>
              <a:t>Διευκρίνιση του βασικού προβλήματος και των εμπλεκόμενων μερών.</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Εξερεύνηση (10 λεπτά): </a:t>
            </a:r>
            <a:r>
              <a:rPr lang="en-IE" sz="1100" b="0" i="0" u="none" strike="noStrike" cap="none">
                <a:solidFill>
                  <a:srgbClr val="000000"/>
                </a:solidFill>
                <a:latin typeface="Arial"/>
                <a:ea typeface="Arial"/>
                <a:cs typeface="Arial"/>
                <a:sym typeface="Arial"/>
              </a:rPr>
              <a:t>Σκεφτείτε λύσεις, καταγράψτε τα πλεονεκτήματα/μειονεκτήματα, προσδιορίστε τις πιθανές συνέπειες.</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Δράση (10 λεπτά): </a:t>
            </a:r>
            <a:r>
              <a:rPr lang="en-IE" sz="1100" b="0" i="0" u="none" strike="noStrike" cap="none">
                <a:solidFill>
                  <a:srgbClr val="000000"/>
                </a:solidFill>
                <a:latin typeface="Arial"/>
                <a:ea typeface="Arial"/>
                <a:cs typeface="Arial"/>
                <a:sym typeface="Arial"/>
              </a:rPr>
              <a:t>Επιλογή της καλύτερης λύσης και περιγραφή των πρώτων βημάτων που πρέπει να γίνουν.</a:t>
            </a:r>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Σκέψη (10 λεπτά): </a:t>
            </a:r>
            <a:r>
              <a:rPr lang="en-IE" sz="1100" b="0" i="0" u="none" strike="noStrike" cap="none">
                <a:solidFill>
                  <a:srgbClr val="000000"/>
                </a:solidFill>
                <a:latin typeface="Arial"/>
                <a:ea typeface="Arial"/>
                <a:cs typeface="Arial"/>
                <a:sym typeface="Arial"/>
              </a:rPr>
              <a:t>Προβλέψτε τα εμπόδια και σκεφτείτε πώς οι υποθέσεις ή τα συναισθήματα επηρέασαν τις αποφάσεις.</a:t>
            </a:r>
            <a:br>
              <a:rPr lang="en-IE"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3. Ανταλλαγή απόψεων και ανατροφοδότηση από τους συμμαθητές (10 λεπτά)</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Κάθε ομάδα παρουσιάζει μια σύνοψη της διαδικασίας DEAR.</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Οι άλλες ομάδες δίνουν σύντομη ανατροφοδότηση, επισημαίνοντας τα δυνατά σημεία και προσφέροντας μία πρόταση για βελτίωση.</a:t>
            </a:r>
            <a:br>
              <a:rPr lang="en-IE"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4. Ανακεφαλαίωση και συμπεράσματα (5 λεπτά)</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Επισημάνετε την ευελιξία και τη συνάφεια του DEAR με τον πραγματικό κόσμο.</a:t>
            </a:r>
            <a:endParaRPr/>
          </a:p>
          <a:p>
            <a:pPr marL="457200" lvl="0" indent="-298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Ενθαρρύνετε τους συμμετέχοντες να το δοκιμάσουν στην επόμενη πρόκληση που θα αντιμετωπίσουν στο σχολείο ή στο σπίτι.</a:t>
            </a:r>
            <a:br>
              <a:rPr lang="en-IE" sz="1100" b="0" i="0" u="none" strike="noStrike" cap="none">
                <a:solidFill>
                  <a:srgbClr val="000000"/>
                </a:solidFill>
                <a:latin typeface="Arial"/>
                <a:ea typeface="Arial"/>
                <a:cs typeface="Arial"/>
                <a:sym typeface="Arial"/>
              </a:rPr>
            </a:b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endParaRPr/>
          </a:p>
        </p:txBody>
      </p:sp>
      <p:sp>
        <p:nvSpPr>
          <p:cNvPr id="217" name="Google Shape;21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Γενική περιγραφή</a:t>
            </a:r>
            <a:r>
              <a:rPr lang="en-IE" sz="1100" b="0" i="0" u="none" strike="noStrike" cap="none">
                <a:solidFill>
                  <a:srgbClr val="000000"/>
                </a:solidFill>
                <a:latin typeface="Arial"/>
                <a:ea typeface="Arial"/>
                <a:cs typeface="Arial"/>
                <a:sym typeface="Arial"/>
              </a:rPr>
              <a:t>:</a:t>
            </a:r>
            <a:br>
              <a:rPr lang="en-IE" sz="1100" b="0" i="0" u="none" strike="noStrike" cap="none">
                <a:solidFill>
                  <a:srgbClr val="000000"/>
                </a:solidFill>
                <a:latin typeface="Arial"/>
                <a:ea typeface="Arial"/>
                <a:cs typeface="Arial"/>
                <a:sym typeface="Arial"/>
              </a:rPr>
            </a:br>
            <a:r>
              <a:rPr lang="en-IE" sz="1100" b="0" i="0" u="none" strike="noStrike" cap="none">
                <a:solidFill>
                  <a:srgbClr val="000000"/>
                </a:solidFill>
                <a:latin typeface="Arial"/>
                <a:ea typeface="Arial"/>
                <a:cs typeface="Arial"/>
                <a:sym typeface="Arial"/>
              </a:rPr>
              <a:t>Αυτή η ενότητα ευαισθητοποιεί τους συμμετέχοντες σχετικά με τις γνωστικές προκαταλήψεις, χρησιμοποιώντας σενάρια και διαδραστική αντανάκλαση, προκειμένου να τους βοηθήσει να αμφισβητήσουν τις παραδοχές τους και να εντοπίσουν τις βασικές αιτίες των προβλημάτων.</a:t>
            </a:r>
            <a:endParaRPr/>
          </a:p>
          <a:p>
            <a:pPr marL="15875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Μέθοδος</a:t>
            </a:r>
            <a:endParaRPr/>
          </a:p>
          <a:p>
            <a:pPr marL="171450" lvl="0" indent="-171450" algn="l" rtl="0">
              <a:lnSpc>
                <a:spcPct val="100000"/>
              </a:lnSpc>
              <a:spcBef>
                <a:spcPts val="0"/>
              </a:spcBef>
              <a:spcAft>
                <a:spcPts val="0"/>
              </a:spcAft>
              <a:buSzPts val="1100"/>
              <a:buChar char="●"/>
            </a:pPr>
            <a:r>
              <a:rPr lang="en-IE" sz="1100" b="1" i="0" u="none" strike="noStrike" cap="none">
                <a:solidFill>
                  <a:srgbClr val="000000"/>
                </a:solidFill>
                <a:latin typeface="Arial"/>
                <a:ea typeface="Arial"/>
                <a:cs typeface="Arial"/>
                <a:sym typeface="Arial"/>
              </a:rPr>
              <a:t>Οι συμμετέχοντες, αφού διαβάσουν το σενάριο, θα εισέλθουν στο Padlet και θα καταγράψουν τις σκέψεις τους σχετικά με </a:t>
            </a:r>
            <a:endParaRPr/>
          </a:p>
          <a:p>
            <a:pPr marL="171450" lvl="0" indent="-171450" algn="l" rtl="0">
              <a:lnSpc>
                <a:spcPct val="100000"/>
              </a:lnSpc>
              <a:spcBef>
                <a:spcPts val="0"/>
              </a:spcBef>
              <a:spcAft>
                <a:spcPts val="0"/>
              </a:spcAft>
              <a:buSzPts val="1100"/>
              <a:buChar char="●"/>
            </a:pPr>
            <a:r>
              <a:rPr lang="en-IE" sz="1100" b="0" i="0" u="none" strike="noStrike" cap="none">
                <a:solidFill>
                  <a:srgbClr val="000000"/>
                </a:solidFill>
                <a:latin typeface="Arial"/>
                <a:ea typeface="Arial"/>
                <a:cs typeface="Arial"/>
                <a:sym typeface="Arial"/>
              </a:rPr>
              <a:t>Την </a:t>
            </a:r>
            <a:r>
              <a:rPr lang="en-IE" b="0"/>
              <a:t>πρόκληση που θα προκαλέσει η παραπληροφόρηση ή η ψευδής ενημέρωση.</a:t>
            </a:r>
            <a:endParaRPr/>
          </a:p>
          <a:p>
            <a:pPr marL="171450" lvl="0" indent="-171450" algn="l" rtl="0">
              <a:lnSpc>
                <a:spcPct val="100000"/>
              </a:lnSpc>
              <a:spcBef>
                <a:spcPts val="0"/>
              </a:spcBef>
              <a:spcAft>
                <a:spcPts val="0"/>
              </a:spcAft>
              <a:buSzPts val="1100"/>
              <a:buChar char="●"/>
            </a:pPr>
            <a:r>
              <a:rPr lang="en-IE" b="0"/>
              <a:t>Ποιοι θα επηρεαστούν.</a:t>
            </a:r>
            <a:endParaRPr/>
          </a:p>
          <a:p>
            <a:pPr marL="171450" lvl="0" indent="-171450" algn="l" rtl="0">
              <a:lnSpc>
                <a:spcPct val="100000"/>
              </a:lnSpc>
              <a:spcBef>
                <a:spcPts val="0"/>
              </a:spcBef>
              <a:spcAft>
                <a:spcPts val="0"/>
              </a:spcAft>
              <a:buSzPts val="1100"/>
              <a:buChar char="●"/>
            </a:pPr>
            <a:r>
              <a:rPr lang="en-IE" b="0"/>
              <a:t>Σκεφτείτε πώς θα επηρεαστούν.</a:t>
            </a:r>
            <a:endParaRPr/>
          </a:p>
          <a:p>
            <a:pPr marL="0" lvl="0" indent="0" algn="l" rtl="0">
              <a:lnSpc>
                <a:spcPct val="100000"/>
              </a:lnSpc>
              <a:spcBef>
                <a:spcPts val="0"/>
              </a:spcBef>
              <a:spcAft>
                <a:spcPts val="0"/>
              </a:spcAft>
              <a:buSzPts val="1100"/>
              <a:buNone/>
            </a:pPr>
            <a:r>
              <a:rPr lang="en-IE" b="1"/>
              <a:t>Πόροι</a:t>
            </a:r>
            <a:endParaRPr/>
          </a:p>
          <a:p>
            <a:pPr marL="0" lvl="0" indent="0" algn="l" rtl="0">
              <a:lnSpc>
                <a:spcPct val="100000"/>
              </a:lnSpc>
              <a:spcBef>
                <a:spcPts val="0"/>
              </a:spcBef>
              <a:spcAft>
                <a:spcPts val="0"/>
              </a:spcAft>
              <a:buSzPts val="1100"/>
              <a:buNone/>
            </a:pPr>
            <a:r>
              <a:rPr lang="en-IE" sz="1100" b="1" i="0" u="none" strike="noStrike" cap="none">
                <a:solidFill>
                  <a:srgbClr val="000000"/>
                </a:solidFill>
                <a:latin typeface="Arial"/>
                <a:ea typeface="Arial"/>
                <a:cs typeface="Arial"/>
                <a:sym typeface="Arial"/>
              </a:rPr>
              <a:t>Τρία σενάρια για να ξεκινήσετε τη συζήτηση σχετικά με την επίλυση προβλημάτων:</a:t>
            </a:r>
            <a:endParaRPr/>
          </a:p>
          <a:p>
            <a:pPr marL="0" marR="0" lvl="0" indent="0" algn="l" rtl="0">
              <a:lnSpc>
                <a:spcPct val="100000"/>
              </a:lnSpc>
              <a:spcBef>
                <a:spcPts val="0"/>
              </a:spcBef>
              <a:spcAft>
                <a:spcPts val="0"/>
              </a:spcAft>
              <a:buClr>
                <a:srgbClr val="000000"/>
              </a:buClr>
              <a:buSzPts val="1100"/>
              <a:buFont typeface="Arial"/>
              <a:buNone/>
            </a:pPr>
            <a:r>
              <a:rPr lang="en-IE" sz="1100" u="sng">
                <a:solidFill>
                  <a:schemeClr val="hlink"/>
                </a:solidFill>
                <a:hlinkClick r:id="rId3"/>
              </a:rPr>
              <a:t>https://docs.google.com/document/d/1ksIqV8RIwVs8K1tBTwA8eVDf5aaCkuMD/edit</a:t>
            </a:r>
            <a:endParaRPr b="1"/>
          </a:p>
          <a:p>
            <a:pPr marL="0" lvl="0" indent="0" algn="l" rtl="0">
              <a:lnSpc>
                <a:spcPct val="100000"/>
              </a:lnSpc>
              <a:spcBef>
                <a:spcPts val="0"/>
              </a:spcBef>
              <a:spcAft>
                <a:spcPts val="0"/>
              </a:spcAft>
              <a:buSzPts val="1100"/>
              <a:buNone/>
            </a:pPr>
            <a:r>
              <a:rPr lang="en-IE" b="1"/>
              <a:t>Σύνδεσμος αποτελεσμάτων Padlet:</a:t>
            </a:r>
            <a:endParaRPr/>
          </a:p>
          <a:p>
            <a:pPr marL="0" marR="0" lvl="0" indent="0" algn="l" rtl="0">
              <a:lnSpc>
                <a:spcPct val="100000"/>
              </a:lnSpc>
              <a:spcBef>
                <a:spcPts val="0"/>
              </a:spcBef>
              <a:spcAft>
                <a:spcPts val="0"/>
              </a:spcAft>
              <a:buClr>
                <a:srgbClr val="000000"/>
              </a:buClr>
              <a:buSzPts val="1100"/>
              <a:buFont typeface="Arial"/>
              <a:buNone/>
            </a:pPr>
            <a:r>
              <a:rPr lang="en-IE" u="sng">
                <a:solidFill>
                  <a:schemeClr val="hlink"/>
                </a:solidFill>
                <a:hlinkClick r:id="rId4"/>
              </a:rPr>
              <a:t>https://padlet.com/euphoricweekendliterature/refection-s-on-problem-solving-scenarios-1la0gklv90v9oweb/slideshow</a:t>
            </a:r>
            <a:endParaRPr/>
          </a:p>
          <a:p>
            <a:pPr marL="0" lvl="0" indent="0" algn="l" rtl="0">
              <a:lnSpc>
                <a:spcPct val="100000"/>
              </a:lnSpc>
              <a:spcBef>
                <a:spcPts val="0"/>
              </a:spcBef>
              <a:spcAft>
                <a:spcPts val="0"/>
              </a:spcAft>
              <a:buSzPts val="1100"/>
              <a:buNone/>
            </a:pPr>
            <a:endParaRPr b="1"/>
          </a:p>
          <a:p>
            <a:pPr marL="158750" lvl="0" indent="0" algn="l" rtl="0">
              <a:lnSpc>
                <a:spcPct val="100000"/>
              </a:lnSpc>
              <a:spcBef>
                <a:spcPts val="0"/>
              </a:spcBef>
              <a:spcAft>
                <a:spcPts val="0"/>
              </a:spcAft>
              <a:buSzPts val="1100"/>
              <a:buNone/>
            </a:pPr>
            <a:endParaRPr sz="1100" b="1"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endParaRPr/>
          </a:p>
        </p:txBody>
      </p:sp>
      <p:sp>
        <p:nvSpPr>
          <p:cNvPr id="233" name="Google Shape;2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2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3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5"/>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1" name="Google Shape;71;p3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3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36"/>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6"/>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7" name="Google Shape;77;p3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7"/>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7"/>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8" name="Google Shape;18;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 name="Google Shape;24;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29"/>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9"/>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30" name="Google Shape;30;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0"/>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36" name="Google Shape;36;p30"/>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37" name="Google Shape;37;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3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1"/>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3" name="Google Shape;43;p31"/>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4" name="Google Shape;44;p31"/>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5" name="Google Shape;45;p31"/>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6" name="Google Shape;46;p3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3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3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3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3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3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33"/>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3"/>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57" name="Google Shape;57;p33"/>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58" name="Google Shape;58;p3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3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34"/>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4"/>
          <p:cNvSpPr>
            <a:spLocks noGrp="1"/>
          </p:cNvSpPr>
          <p:nvPr>
            <p:ph type="pic" idx="2"/>
          </p:nvPr>
        </p:nvSpPr>
        <p:spPr>
          <a:xfrm>
            <a:off x="1792288" y="612775"/>
            <a:ext cx="5486400" cy="4114800"/>
          </a:xfrm>
          <a:prstGeom prst="rect">
            <a:avLst/>
          </a:prstGeom>
          <a:noFill/>
          <a:ln>
            <a:noFill/>
          </a:ln>
        </p:spPr>
      </p:sp>
      <p:sp>
        <p:nvSpPr>
          <p:cNvPr id="64" name="Google Shape;64;p34"/>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65" name="Google Shape;65;p3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3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2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hyperlink" Target="https://mydroneproject.eu/" TargetMode="External"/><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s://www.bemediasmart.ie/" TargetMode="External"/><Relationship Id="rId5" Type="http://schemas.openxmlformats.org/officeDocument/2006/relationships/image" Target="../media/image2.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2.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2.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s://padlet.com/euphoricweekendliterature/what-are-the-possible-practical-ways-to-prepare-school-leade-kmts0b8tqtemn210" TargetMode="External"/><Relationship Id="rId5" Type="http://schemas.openxmlformats.org/officeDocument/2006/relationships/image" Target="../media/image2.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docs.google.com/document/d/1NVyQo3Koykkqa20tgn8vNsJF8cxkJGS6/edi"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hyperlink" Target="https://safeguarding.network/blog/fake-news-misinformation-and-disinformation-what-schools-need-to-know" TargetMode="Externa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s://www.snopes.com/" TargetMode="Externa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hyperlink" Target="https://padlet.com/euphoricweekendliterature/how-can-we-as-parents-teachers-and-school-leaders-implement--gzhfj1y25s7ir6r2" TargetMode="External"/><Relationship Id="rId5" Type="http://schemas.openxmlformats.org/officeDocument/2006/relationships/image" Target="../media/image2.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hyperlink" Target="https://forms.office.com/Pages/DesignPageV2.aspx?prevorigin=shell&amp;origin=NeoPortalPage&amp;subpage=design&amp;id=GOURaIe3o0GK9JjK7OLoEWsTznmsNOJPlYNppBSRjkdUODJWWlZMT1hRUDFMRjdNNTVBS0w3WVZZRC4u"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hyperlink" Target="https://docs.google.com/forms/d/e/1FAIpQLSfH8ST5tOkcno2hLazxTsFV9FkoKE9yElG7fInotAHPL9KS6g/viewform" TargetMode="External"/><Relationship Id="rId5" Type="http://schemas.openxmlformats.org/officeDocument/2006/relationships/image" Target="../media/image2.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8" Type="http://schemas.openxmlformats.org/officeDocument/2006/relationships/hyperlink" Target="https://www.instagram.com/mydrone_project/" TargetMode="External"/><Relationship Id="rId3" Type="http://schemas.openxmlformats.org/officeDocument/2006/relationships/image" Target="../media/image1.png"/><Relationship Id="rId7" Type="http://schemas.openxmlformats.org/officeDocument/2006/relationships/hyperlink" Target="https://www.linkedin.com/company/mydroneproject/posts/?feedView=all"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hyperlink" Target="https://www.facebook.com/people/MyDrone-project/61565127536773" TargetMode="External"/><Relationship Id="rId11" Type="http://schemas.openxmlformats.org/officeDocument/2006/relationships/hyperlink" Target="https://drive.google.com/drive/u/0/folders/1cf0UZP5PlUtuBERjdFbp6VH84V9PFGiJ" TargetMode="External"/><Relationship Id="rId5" Type="http://schemas.openxmlformats.org/officeDocument/2006/relationships/image" Target="../media/image2.png"/><Relationship Id="rId10" Type="http://schemas.openxmlformats.org/officeDocument/2006/relationships/hyperlink" Target="https://mydroneproject.eu/" TargetMode="External"/><Relationship Id="rId4" Type="http://schemas.openxmlformats.org/officeDocument/2006/relationships/image" Target="../media/image4.png"/><Relationship Id="rId9" Type="http://schemas.openxmlformats.org/officeDocument/2006/relationships/hyperlink" Target="https://www.tiktok.com/@mydroneproject?lang=en"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hyperlink" Target="https://forms.office.com/Pages/DesignPageV2.aspx?prevorigin=shell&amp;origin=NeoPortalPage&amp;subpage=design&amp;id=GOURaIe3o0GK9JjK7OLoEWsTznmsNOJPlYNppBSRjkdUQzdJV0RLVTVGNVA2OE9PSFhRMjkyUVFZMy4u&amp;analysis=tru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http://www.rte.ie/news/ulster/2025/0324/1503715-school-closures-security/#:~:text=Nine%20schools%20across%20Northern%20Ireland,to%20a%20%22security%20concern"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docs.google.com/document/d/1dDoF3q8x-XOk5dVdR53JN6NPNDpR_xzP/edit"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hyperlink" Target="https://drive.google.com/drive/folders/1_Qa2fWlWfwEkVjINPaLHdNPdphBxpmvE?usp=drive_link" TargetMode="External"/><Relationship Id="rId3" Type="http://schemas.openxmlformats.org/officeDocument/2006/relationships/image" Target="../media/image1.png"/><Relationship Id="rId7" Type="http://schemas.openxmlformats.org/officeDocument/2006/relationships/hyperlink" Target="https://www.irishtimes.com/tags/storm-eowyn/"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https://www.irishtimes.com/tags/department-of-education/" TargetMode="External"/><Relationship Id="rId5" Type="http://schemas.openxmlformats.org/officeDocument/2006/relationships/image" Target="../media/image2.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padlet.com/euphoricweekendliterature/refection-s-on-problem-solving-scenarios-1la0gklv90v9oweb/slideshow"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2.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pSp>
        <p:nvGrpSpPr>
          <p:cNvPr id="84" name="Google Shape;84;p1"/>
          <p:cNvGrpSpPr/>
          <p:nvPr/>
        </p:nvGrpSpPr>
        <p:grpSpPr>
          <a:xfrm>
            <a:off x="4039980" y="9219724"/>
            <a:ext cx="4764336" cy="861887"/>
            <a:chOff x="0" y="-47625"/>
            <a:chExt cx="1381663" cy="240312"/>
          </a:xfrm>
        </p:grpSpPr>
        <p:sp>
          <p:nvSpPr>
            <p:cNvPr id="85" name="Google Shape;85;p1"/>
            <p:cNvSpPr/>
            <p:nvPr/>
          </p:nvSpPr>
          <p:spPr>
            <a:xfrm>
              <a:off x="0" y="0"/>
              <a:ext cx="1381663" cy="192687"/>
            </a:xfrm>
            <a:custGeom>
              <a:avLst/>
              <a:gdLst/>
              <a:ahLst/>
              <a:cxnLst/>
              <a:rect l="l" t="t" r="r" b="b"/>
              <a:pathLst>
                <a:path w="1381663" h="192687" extrusionOk="0">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6" name="Google Shape;86;p1"/>
            <p:cNvSpPr txBox="1"/>
            <p:nvPr/>
          </p:nvSpPr>
          <p:spPr>
            <a:xfrm>
              <a:off x="0" y="-47625"/>
              <a:ext cx="1381663" cy="240312"/>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87" name="Google Shape;87;p1"/>
          <p:cNvGrpSpPr/>
          <p:nvPr/>
        </p:nvGrpSpPr>
        <p:grpSpPr>
          <a:xfrm>
            <a:off x="8842655" y="9221167"/>
            <a:ext cx="3927024" cy="860446"/>
            <a:chOff x="0" y="-47625"/>
            <a:chExt cx="1063358" cy="232991"/>
          </a:xfrm>
        </p:grpSpPr>
        <p:sp>
          <p:nvSpPr>
            <p:cNvPr id="88" name="Google Shape;88;p1"/>
            <p:cNvSpPr/>
            <p:nvPr/>
          </p:nvSpPr>
          <p:spPr>
            <a:xfrm>
              <a:off x="0" y="0"/>
              <a:ext cx="1063358" cy="185366"/>
            </a:xfrm>
            <a:custGeom>
              <a:avLst/>
              <a:gdLst/>
              <a:ahLst/>
              <a:cxnLst/>
              <a:rect l="l" t="t" r="r" b="b"/>
              <a:pathLst>
                <a:path w="1063358" h="185366" extrusionOk="0">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9" name="Google Shape;89;p1"/>
            <p:cNvSpPr txBox="1"/>
            <p:nvPr/>
          </p:nvSpPr>
          <p:spPr>
            <a:xfrm>
              <a:off x="0" y="-47625"/>
              <a:ext cx="1063358" cy="232991"/>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90" name="Google Shape;90;p1"/>
          <p:cNvSpPr/>
          <p:nvPr/>
        </p:nvSpPr>
        <p:spPr>
          <a:xfrm>
            <a:off x="383930" y="236074"/>
            <a:ext cx="3521366" cy="1408249"/>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1" name="Google Shape;91;p1"/>
          <p:cNvSpPr/>
          <p:nvPr/>
        </p:nvSpPr>
        <p:spPr>
          <a:xfrm rot="-5400000">
            <a:off x="14465585" y="3076769"/>
            <a:ext cx="2937939" cy="4133462"/>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4">
              <a:alphaModFix/>
            </a:blip>
            <a:stretch>
              <a:fillRect l="-107382"/>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2" name="Google Shape;92;p1"/>
          <p:cNvSpPr/>
          <p:nvPr/>
        </p:nvSpPr>
        <p:spPr>
          <a:xfrm>
            <a:off x="13214848" y="-175535"/>
            <a:ext cx="5149829" cy="1628968"/>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5">
              <a:alphaModFix/>
            </a:blip>
            <a:stretch>
              <a:fillRect l="-15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 name="Google Shape;93;p1"/>
          <p:cNvSpPr/>
          <p:nvPr/>
        </p:nvSpPr>
        <p:spPr>
          <a:xfrm>
            <a:off x="0" y="9186896"/>
            <a:ext cx="3872623" cy="864030"/>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 name="Google Shape;94;p1"/>
          <p:cNvSpPr/>
          <p:nvPr/>
        </p:nvSpPr>
        <p:spPr>
          <a:xfrm>
            <a:off x="13152084" y="9398643"/>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7">
              <a:alphaModFix/>
            </a:blip>
            <a:stretch>
              <a:fillRect r="-1012"/>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 name="Google Shape;95;p1"/>
          <p:cNvSpPr txBox="1"/>
          <p:nvPr/>
        </p:nvSpPr>
        <p:spPr>
          <a:xfrm>
            <a:off x="364671" y="2712398"/>
            <a:ext cx="13705120" cy="720197"/>
          </a:xfrm>
          <a:prstGeom prst="rect">
            <a:avLst/>
          </a:prstGeom>
          <a:noFill/>
          <a:ln>
            <a:noFill/>
          </a:ln>
        </p:spPr>
        <p:txBody>
          <a:bodyPr spcFirstLastPara="1" wrap="square" lIns="0" tIns="0" rIns="0" bIns="0" anchor="t" anchorCtr="0">
            <a:spAutoFit/>
          </a:bodyPr>
          <a:lstStyle/>
          <a:p>
            <a:pPr marL="0" marR="0" lvl="0" indent="0" algn="l" rtl="0">
              <a:lnSpc>
                <a:spcPct val="130031"/>
              </a:lnSpc>
              <a:spcBef>
                <a:spcPts val="0"/>
              </a:spcBef>
              <a:spcAft>
                <a:spcPts val="0"/>
              </a:spcAft>
              <a:buClr>
                <a:srgbClr val="000000"/>
              </a:buClr>
              <a:buSzPts val="2867"/>
              <a:buFont typeface="Arial"/>
              <a:buNone/>
            </a:pPr>
            <a:r>
              <a:rPr lang="el-GR" sz="1800" b="1" i="0" u="none" strike="noStrike" dirty="0">
                <a:solidFill>
                  <a:srgbClr val="022650"/>
                </a:solidFill>
                <a:effectLst/>
                <a:latin typeface="Ubuntu" panose="020B0504030602030204" pitchFamily="34" charset="0"/>
              </a:rPr>
              <a:t>Κατάρτιση εκπαιδευτικών και σχολικών ηγετών για την προώθηση του ψηφιακού γραμματισμού και την καταπολέμηση της εξάπλωσης της παραπληροφόρησης μεταξύ ευάλωτων ομάδων εφήβων</a:t>
            </a:r>
            <a:endParaRPr sz="1400" b="0" i="0" u="none" strike="noStrike" cap="none" dirty="0">
              <a:solidFill>
                <a:srgbClr val="000000"/>
              </a:solidFill>
              <a:latin typeface="Arial"/>
              <a:ea typeface="Arial"/>
              <a:cs typeface="Arial"/>
              <a:sym typeface="Arial"/>
            </a:endParaRPr>
          </a:p>
        </p:txBody>
      </p:sp>
      <p:sp>
        <p:nvSpPr>
          <p:cNvPr id="96" name="Google Shape;96;p1"/>
          <p:cNvSpPr txBox="1"/>
          <p:nvPr/>
        </p:nvSpPr>
        <p:spPr>
          <a:xfrm>
            <a:off x="4318007" y="385719"/>
            <a:ext cx="7474952" cy="1218795"/>
          </a:xfrm>
          <a:prstGeom prst="rect">
            <a:avLst/>
          </a:prstGeom>
          <a:noFill/>
          <a:ln>
            <a:noFill/>
          </a:ln>
        </p:spPr>
        <p:txBody>
          <a:bodyPr spcFirstLastPara="1" wrap="square" lIns="0" tIns="0" rIns="0" bIns="0" anchor="t" anchorCtr="0">
            <a:spAutoFit/>
          </a:bodyPr>
          <a:lstStyle/>
          <a:p>
            <a:pPr marL="0" marR="0" lvl="0" indent="0" algn="l" rtl="0">
              <a:lnSpc>
                <a:spcPct val="110004"/>
              </a:lnSpc>
              <a:spcBef>
                <a:spcPts val="0"/>
              </a:spcBef>
              <a:spcAft>
                <a:spcPts val="0"/>
              </a:spcAft>
              <a:buClr>
                <a:srgbClr val="000000"/>
              </a:buClr>
              <a:buSzPts val="7200"/>
              <a:buFont typeface="Arial"/>
              <a:buNone/>
            </a:pPr>
            <a:r>
              <a:rPr lang="en-IE" sz="7200" b="1" i="0" u="none" strike="noStrike" cap="none">
                <a:solidFill>
                  <a:srgbClr val="012B1B"/>
                </a:solidFill>
                <a:latin typeface="Bricolage Grotesque"/>
                <a:ea typeface="Bricolage Grotesque"/>
                <a:cs typeface="Bricolage Grotesque"/>
                <a:sym typeface="Bricolage Grotesque"/>
              </a:rPr>
              <a:t>ΠΡΟΓΡΑΜΜΑ</a:t>
            </a:r>
            <a:r>
              <a:rPr lang="en-IE" sz="7200" b="1" i="0" u="none" strike="noStrike" cap="none">
                <a:solidFill>
                  <a:srgbClr val="0C4DA2"/>
                </a:solidFill>
                <a:latin typeface="Bricolage Grotesque"/>
                <a:ea typeface="Bricolage Grotesque"/>
                <a:cs typeface="Bricolage Grotesque"/>
                <a:sym typeface="Bricolage Grotesque"/>
              </a:rPr>
              <a:t> DRONE</a:t>
            </a:r>
            <a:endParaRPr sz="1100" b="0" i="0" u="none" strike="noStrike" cap="none">
              <a:solidFill>
                <a:srgbClr val="000000"/>
              </a:solidFill>
              <a:latin typeface="Arial"/>
              <a:ea typeface="Arial"/>
              <a:cs typeface="Arial"/>
              <a:sym typeface="Arial"/>
            </a:endParaRPr>
          </a:p>
        </p:txBody>
      </p:sp>
      <p:sp>
        <p:nvSpPr>
          <p:cNvPr id="97" name="Google Shape;97;p1"/>
          <p:cNvSpPr txBox="1"/>
          <p:nvPr/>
        </p:nvSpPr>
        <p:spPr>
          <a:xfrm>
            <a:off x="4321490" y="9400330"/>
            <a:ext cx="4647300" cy="339000"/>
          </a:xfrm>
          <a:prstGeom prst="rect">
            <a:avLst/>
          </a:prstGeom>
          <a:noFill/>
          <a:ln>
            <a:noFill/>
          </a:ln>
        </p:spPr>
        <p:txBody>
          <a:bodyPr spcFirstLastPara="1" wrap="square" lIns="0" tIns="0" rIns="0" bIns="0" anchor="t" anchorCtr="0">
            <a:spAutoFit/>
          </a:bodyPr>
          <a:lstStyle/>
          <a:p>
            <a:pPr marL="0" marR="0" lvl="0" indent="0" algn="l" rtl="0">
              <a:lnSpc>
                <a:spcPct val="150045"/>
              </a:lnSpc>
              <a:spcBef>
                <a:spcPts val="0"/>
              </a:spcBef>
              <a:spcAft>
                <a:spcPts val="0"/>
              </a:spcAft>
              <a:buClr>
                <a:srgbClr val="000000"/>
              </a:buClr>
              <a:buSzPts val="2202"/>
              <a:buFont typeface="Arial"/>
              <a:buNone/>
            </a:pPr>
            <a:r>
              <a:rPr lang="en-IE" sz="2202" b="0" i="0" u="none" strike="noStrike" cap="none">
                <a:solidFill>
                  <a:srgbClr val="FFFFFF"/>
                </a:solidFill>
                <a:latin typeface="Bricolage Grotesque"/>
                <a:ea typeface="Bricolage Grotesque"/>
                <a:cs typeface="Bricolage Grotesque"/>
                <a:sym typeface="Bricolage Grotesque"/>
              </a:rPr>
              <a:t>1 Ιανουαρίου 2024-31 Δεκεμβρίου 2026</a:t>
            </a:r>
            <a:endParaRPr sz="1400" b="0" i="0" u="none" strike="noStrike" cap="none">
              <a:solidFill>
                <a:srgbClr val="000000"/>
              </a:solidFill>
              <a:latin typeface="Arial"/>
              <a:ea typeface="Arial"/>
              <a:cs typeface="Arial"/>
              <a:sym typeface="Arial"/>
            </a:endParaRPr>
          </a:p>
        </p:txBody>
      </p:sp>
      <p:sp>
        <p:nvSpPr>
          <p:cNvPr id="98" name="Google Shape;98;p1"/>
          <p:cNvSpPr txBox="1"/>
          <p:nvPr/>
        </p:nvSpPr>
        <p:spPr>
          <a:xfrm>
            <a:off x="9045467" y="9449411"/>
            <a:ext cx="3521400" cy="339000"/>
          </a:xfrm>
          <a:prstGeom prst="rect">
            <a:avLst/>
          </a:prstGeom>
          <a:noFill/>
          <a:ln>
            <a:noFill/>
          </a:ln>
        </p:spPr>
        <p:txBody>
          <a:bodyPr spcFirstLastPara="1" wrap="square" lIns="0" tIns="0" rIns="0" bIns="0" anchor="t" anchorCtr="0">
            <a:spAutoFit/>
          </a:bodyPr>
          <a:lstStyle/>
          <a:p>
            <a:pPr marL="0" marR="0" lvl="0" indent="0" algn="l" rtl="0">
              <a:lnSpc>
                <a:spcPct val="150045"/>
              </a:lnSpc>
              <a:spcBef>
                <a:spcPts val="0"/>
              </a:spcBef>
              <a:spcAft>
                <a:spcPts val="0"/>
              </a:spcAft>
              <a:buClr>
                <a:srgbClr val="000000"/>
              </a:buClr>
              <a:buSzPts val="2202"/>
              <a:buFont typeface="Arial"/>
              <a:buNone/>
            </a:pPr>
            <a:r>
              <a:rPr lang="en-IE" sz="2202" b="0" i="0" u="none" strike="noStrike" cap="none">
                <a:solidFill>
                  <a:srgbClr val="0C4DA2"/>
                </a:solidFill>
                <a:latin typeface="Bricolage Grotesque"/>
                <a:ea typeface="Bricolage Grotesque"/>
                <a:cs typeface="Bricolage Grotesque"/>
                <a:sym typeface="Bricolage Grotesque"/>
              </a:rPr>
              <a:t>Συνολική επιχορήγηση: 1 499 351,00 €</a:t>
            </a:r>
            <a:endParaRPr sz="1400" b="0" i="0" u="none" strike="noStrike" cap="none">
              <a:solidFill>
                <a:srgbClr val="000000"/>
              </a:solidFill>
              <a:latin typeface="Arial"/>
              <a:ea typeface="Arial"/>
              <a:cs typeface="Arial"/>
              <a:sym typeface="Arial"/>
            </a:endParaRPr>
          </a:p>
        </p:txBody>
      </p:sp>
      <p:sp>
        <p:nvSpPr>
          <p:cNvPr id="99" name="Google Shape;99;p1"/>
          <p:cNvSpPr txBox="1"/>
          <p:nvPr/>
        </p:nvSpPr>
        <p:spPr>
          <a:xfrm>
            <a:off x="882994" y="3653637"/>
            <a:ext cx="11078308"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3600" b="0" i="0" u="none" strike="noStrike" cap="none" dirty="0">
                <a:solidFill>
                  <a:srgbClr val="000000"/>
                </a:solidFill>
                <a:latin typeface="Arial"/>
                <a:ea typeface="Arial"/>
                <a:cs typeface="Arial"/>
                <a:sym typeface="Arial"/>
              </a:rPr>
              <a:t>DRONE-</a:t>
            </a:r>
            <a:r>
              <a:rPr lang="en-IE" sz="3600" b="0" i="0" u="none" strike="noStrike" cap="none" dirty="0" err="1">
                <a:solidFill>
                  <a:srgbClr val="000000"/>
                </a:solidFill>
                <a:latin typeface="Arial"/>
                <a:ea typeface="Arial"/>
                <a:cs typeface="Arial"/>
                <a:sym typeface="Arial"/>
              </a:rPr>
              <a:t>Εκ</a:t>
            </a:r>
            <a:r>
              <a:rPr lang="en-IE" sz="3600" b="0" i="0" u="none" strike="noStrike" cap="none" dirty="0">
                <a:solidFill>
                  <a:srgbClr val="000000"/>
                </a:solidFill>
                <a:latin typeface="Arial"/>
                <a:ea typeface="Arial"/>
                <a:cs typeface="Arial"/>
                <a:sym typeface="Arial"/>
              </a:rPr>
              <a:t>πα</a:t>
            </a:r>
            <a:r>
              <a:rPr lang="en-IE" sz="3600" b="0" i="0" u="none" strike="noStrike" cap="none" dirty="0" err="1">
                <a:solidFill>
                  <a:srgbClr val="000000"/>
                </a:solidFill>
                <a:latin typeface="Arial"/>
                <a:ea typeface="Arial"/>
                <a:cs typeface="Arial"/>
                <a:sym typeface="Arial"/>
              </a:rPr>
              <a:t>ιδευτική</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ενότητ</a:t>
            </a:r>
            <a:r>
              <a:rPr lang="en-IE" sz="3600" b="0" i="0" u="none" strike="noStrike" cap="none" dirty="0">
                <a:solidFill>
                  <a:srgbClr val="000000"/>
                </a:solidFill>
                <a:latin typeface="Arial"/>
                <a:ea typeface="Arial"/>
                <a:cs typeface="Arial"/>
                <a:sym typeface="Arial"/>
              </a:rPr>
              <a:t>α: </a:t>
            </a:r>
            <a:r>
              <a:rPr lang="en-IE" sz="3600" b="0" i="0" u="none" strike="noStrike" cap="none" dirty="0" err="1">
                <a:solidFill>
                  <a:srgbClr val="000000"/>
                </a:solidFill>
                <a:latin typeface="Arial"/>
                <a:ea typeface="Arial"/>
                <a:cs typeface="Arial"/>
                <a:sym typeface="Arial"/>
              </a:rPr>
              <a:t>Πιλότος</a:t>
            </a:r>
            <a:endParaRPr dirty="0"/>
          </a:p>
          <a:p>
            <a:pPr marL="0" marR="0" lvl="0" indent="0" algn="l" rtl="0">
              <a:lnSpc>
                <a:spcPct val="100000"/>
              </a:lnSpc>
              <a:spcBef>
                <a:spcPts val="0"/>
              </a:spcBef>
              <a:spcAft>
                <a:spcPts val="0"/>
              </a:spcAft>
              <a:buNone/>
            </a:pPr>
            <a:r>
              <a:rPr lang="en-IE" sz="3600" b="1" i="0" u="none" strike="noStrike" cap="none" dirty="0" err="1">
                <a:solidFill>
                  <a:srgbClr val="FF0000"/>
                </a:solidFill>
                <a:latin typeface="Arial"/>
                <a:ea typeface="Arial"/>
                <a:cs typeface="Arial"/>
                <a:sym typeface="Arial"/>
              </a:rPr>
              <a:t>Εκ</a:t>
            </a:r>
            <a:r>
              <a:rPr lang="en-IE" sz="3600" b="1" i="0" u="none" strike="noStrike" cap="none" dirty="0">
                <a:solidFill>
                  <a:srgbClr val="FF0000"/>
                </a:solidFill>
                <a:latin typeface="Arial"/>
                <a:ea typeface="Arial"/>
                <a:cs typeface="Arial"/>
                <a:sym typeface="Arial"/>
              </a:rPr>
              <a:t>πα</a:t>
            </a:r>
            <a:r>
              <a:rPr lang="en-IE" sz="3600" b="1" i="0" u="none" strike="noStrike" cap="none" dirty="0" err="1">
                <a:solidFill>
                  <a:srgbClr val="FF0000"/>
                </a:solidFill>
                <a:latin typeface="Arial"/>
                <a:ea typeface="Arial"/>
                <a:cs typeface="Arial"/>
                <a:sym typeface="Arial"/>
              </a:rPr>
              <a:t>ίδευση</a:t>
            </a:r>
            <a:r>
              <a:rPr lang="en-IE" sz="3600" b="1" i="0" u="none" strike="noStrike" cap="none" dirty="0">
                <a:solidFill>
                  <a:srgbClr val="FF0000"/>
                </a:solidFill>
                <a:latin typeface="Arial"/>
                <a:ea typeface="Arial"/>
                <a:cs typeface="Arial"/>
                <a:sym typeface="Arial"/>
              </a:rPr>
              <a:t> </a:t>
            </a:r>
            <a:r>
              <a:rPr lang="en-IE" sz="3600" b="1" i="0" u="none" strike="noStrike" cap="none" dirty="0" err="1">
                <a:solidFill>
                  <a:srgbClr val="FF0000"/>
                </a:solidFill>
                <a:latin typeface="Arial"/>
                <a:ea typeface="Arial"/>
                <a:cs typeface="Arial"/>
                <a:sym typeface="Arial"/>
              </a:rPr>
              <a:t>στην</a:t>
            </a:r>
            <a:r>
              <a:rPr lang="en-IE" sz="3600" b="1" i="0" u="none" strike="noStrike" cap="none" dirty="0">
                <a:solidFill>
                  <a:srgbClr val="FF0000"/>
                </a:solidFill>
                <a:latin typeface="Arial"/>
                <a:ea typeface="Arial"/>
                <a:cs typeface="Arial"/>
                <a:sym typeface="Arial"/>
              </a:rPr>
              <a:t> </a:t>
            </a:r>
            <a:r>
              <a:rPr lang="en-IE" sz="3600" b="1" i="0" u="none" strike="noStrike" cap="none" dirty="0" err="1">
                <a:solidFill>
                  <a:srgbClr val="FF0000"/>
                </a:solidFill>
                <a:latin typeface="Arial"/>
                <a:ea typeface="Arial"/>
                <a:cs typeface="Arial"/>
                <a:sym typeface="Arial"/>
              </a:rPr>
              <a:t>ε</a:t>
            </a:r>
            <a:r>
              <a:rPr lang="en-IE" sz="3600" b="1" i="0" u="none" strike="noStrike" cap="none" dirty="0">
                <a:solidFill>
                  <a:srgbClr val="FF0000"/>
                </a:solidFill>
                <a:latin typeface="Arial"/>
                <a:ea typeface="Arial"/>
                <a:cs typeface="Arial"/>
                <a:sym typeface="Arial"/>
              </a:rPr>
              <a:t>π</a:t>
            </a:r>
            <a:r>
              <a:rPr lang="en-IE" sz="3600" b="1" i="0" u="none" strike="noStrike" cap="none" dirty="0" err="1">
                <a:solidFill>
                  <a:srgbClr val="FF0000"/>
                </a:solidFill>
                <a:latin typeface="Arial"/>
                <a:ea typeface="Arial"/>
                <a:cs typeface="Arial"/>
                <a:sym typeface="Arial"/>
              </a:rPr>
              <a:t>ίλυση</a:t>
            </a:r>
            <a:r>
              <a:rPr lang="en-IE" sz="3600" b="1" i="0" u="none" strike="noStrike" cap="none" dirty="0">
                <a:solidFill>
                  <a:srgbClr val="FF0000"/>
                </a:solidFill>
                <a:latin typeface="Arial"/>
                <a:ea typeface="Arial"/>
                <a:cs typeface="Arial"/>
                <a:sym typeface="Arial"/>
              </a:rPr>
              <a:t> π</a:t>
            </a:r>
            <a:r>
              <a:rPr lang="en-IE" sz="3600" b="1" i="0" u="none" strike="noStrike" cap="none" dirty="0" err="1">
                <a:solidFill>
                  <a:srgbClr val="FF0000"/>
                </a:solidFill>
                <a:latin typeface="Arial"/>
                <a:ea typeface="Arial"/>
                <a:cs typeface="Arial"/>
                <a:sym typeface="Arial"/>
              </a:rPr>
              <a:t>ρο</a:t>
            </a:r>
            <a:r>
              <a:rPr lang="en-IE" sz="3600" b="1" i="0" u="none" strike="noStrike" cap="none" dirty="0">
                <a:solidFill>
                  <a:srgbClr val="FF0000"/>
                </a:solidFill>
                <a:latin typeface="Arial"/>
                <a:ea typeface="Arial"/>
                <a:cs typeface="Arial"/>
                <a:sym typeface="Arial"/>
              </a:rPr>
              <a:t>β</a:t>
            </a:r>
            <a:r>
              <a:rPr lang="en-IE" sz="3600" b="1" i="0" u="none" strike="noStrike" cap="none" dirty="0" err="1">
                <a:solidFill>
                  <a:srgbClr val="FF0000"/>
                </a:solidFill>
                <a:latin typeface="Arial"/>
                <a:ea typeface="Arial"/>
                <a:cs typeface="Arial"/>
                <a:sym typeface="Arial"/>
              </a:rPr>
              <a:t>λημάτων</a:t>
            </a:r>
            <a:r>
              <a:rPr lang="en-IE" sz="3600" b="1" i="0" u="none" strike="noStrike" cap="none" dirty="0">
                <a:solidFill>
                  <a:srgbClr val="FF0000"/>
                </a:solidFill>
                <a:latin typeface="Arial"/>
                <a:ea typeface="Arial"/>
                <a:cs typeface="Arial"/>
                <a:sym typeface="Arial"/>
              </a:rPr>
              <a:t> </a:t>
            </a:r>
            <a:r>
              <a:rPr lang="en-IE" sz="3600" b="1" i="0" u="none" strike="noStrike" cap="none" dirty="0" err="1">
                <a:solidFill>
                  <a:srgbClr val="FF0000"/>
                </a:solidFill>
                <a:latin typeface="Arial"/>
                <a:ea typeface="Arial"/>
                <a:cs typeface="Arial"/>
                <a:sym typeface="Arial"/>
              </a:rPr>
              <a:t>γι</a:t>
            </a:r>
            <a:r>
              <a:rPr lang="en-IE" sz="3600" b="1" i="0" u="none" strike="noStrike" cap="none" dirty="0">
                <a:solidFill>
                  <a:srgbClr val="FF0000"/>
                </a:solidFill>
                <a:latin typeface="Arial"/>
                <a:ea typeface="Arial"/>
                <a:cs typeface="Arial"/>
                <a:sym typeface="Arial"/>
              </a:rPr>
              <a:t>α </a:t>
            </a:r>
            <a:r>
              <a:rPr lang="en-IE" sz="3600" b="1" i="0" u="none" strike="noStrike" cap="none" dirty="0" err="1">
                <a:solidFill>
                  <a:srgbClr val="FF0000"/>
                </a:solidFill>
                <a:latin typeface="Arial"/>
                <a:ea typeface="Arial"/>
                <a:cs typeface="Arial"/>
                <a:sym typeface="Arial"/>
              </a:rPr>
              <a:t>εκ</a:t>
            </a:r>
            <a:r>
              <a:rPr lang="en-IE" sz="3600" b="1" i="0" u="none" strike="noStrike" cap="none" dirty="0">
                <a:solidFill>
                  <a:srgbClr val="FF0000"/>
                </a:solidFill>
                <a:latin typeface="Arial"/>
                <a:ea typeface="Arial"/>
                <a:cs typeface="Arial"/>
                <a:sym typeface="Arial"/>
              </a:rPr>
              <a:t>πα</a:t>
            </a:r>
            <a:r>
              <a:rPr lang="en-IE" sz="3600" b="1" i="0" u="none" strike="noStrike" cap="none" dirty="0" err="1">
                <a:solidFill>
                  <a:srgbClr val="FF0000"/>
                </a:solidFill>
                <a:latin typeface="Arial"/>
                <a:ea typeface="Arial"/>
                <a:cs typeface="Arial"/>
                <a:sym typeface="Arial"/>
              </a:rPr>
              <a:t>ιδευτικούς</a:t>
            </a:r>
            <a:endParaRPr sz="3600" b="1" i="0" u="none" strike="noStrike" cap="none" dirty="0">
              <a:solidFill>
                <a:srgbClr val="FF0000"/>
              </a:solidFill>
              <a:latin typeface="Arial"/>
              <a:ea typeface="Arial"/>
              <a:cs typeface="Arial"/>
              <a:sym typeface="Arial"/>
            </a:endParaRPr>
          </a:p>
        </p:txBody>
      </p:sp>
      <p:pic>
        <p:nvPicPr>
          <p:cNvPr id="100" name="Google Shape;100;p1"/>
          <p:cNvPicPr preferRelativeResize="0"/>
          <p:nvPr/>
        </p:nvPicPr>
        <p:blipFill rotWithShape="1">
          <a:blip r:embed="rId8">
            <a:alphaModFix/>
          </a:blip>
          <a:srcRect/>
          <a:stretch/>
        </p:blipFill>
        <p:spPr>
          <a:xfrm>
            <a:off x="12557241" y="3112336"/>
            <a:ext cx="4746469" cy="3165764"/>
          </a:xfrm>
          <a:prstGeom prst="rect">
            <a:avLst/>
          </a:prstGeom>
          <a:noFill/>
          <a:ln>
            <a:noFill/>
          </a:ln>
        </p:spPr>
      </p:pic>
      <p:pic>
        <p:nvPicPr>
          <p:cNvPr id="101" name="Google Shape;101;p1" descr="hard to believe facts"/>
          <p:cNvPicPr preferRelativeResize="0"/>
          <p:nvPr/>
        </p:nvPicPr>
        <p:blipFill rotWithShape="1">
          <a:blip r:embed="rId9">
            <a:alphaModFix/>
          </a:blip>
          <a:srcRect/>
          <a:stretch/>
        </p:blipFill>
        <p:spPr>
          <a:xfrm>
            <a:off x="2330610" y="5699845"/>
            <a:ext cx="4746469" cy="2966543"/>
          </a:xfrm>
          <a:prstGeom prst="rect">
            <a:avLst/>
          </a:prstGeom>
          <a:noFill/>
          <a:ln>
            <a:noFill/>
          </a:ln>
        </p:spPr>
      </p:pic>
      <p:pic>
        <p:nvPicPr>
          <p:cNvPr id="102" name="Google Shape;102;p1"/>
          <p:cNvPicPr preferRelativeResize="0"/>
          <p:nvPr/>
        </p:nvPicPr>
        <p:blipFill rotWithShape="1">
          <a:blip r:embed="rId10">
            <a:alphaModFix/>
          </a:blip>
          <a:srcRect/>
          <a:stretch/>
        </p:blipFill>
        <p:spPr>
          <a:xfrm>
            <a:off x="2190458" y="6677997"/>
            <a:ext cx="3700593" cy="969348"/>
          </a:xfrm>
          <a:prstGeom prst="rect">
            <a:avLst/>
          </a:prstGeom>
          <a:noFill/>
          <a:ln>
            <a:noFill/>
          </a:ln>
        </p:spPr>
      </p:pic>
      <p:sp>
        <p:nvSpPr>
          <p:cNvPr id="103" name="Google Shape;103;p1"/>
          <p:cNvSpPr txBox="1"/>
          <p:nvPr/>
        </p:nvSpPr>
        <p:spPr>
          <a:xfrm>
            <a:off x="7217231" y="6196142"/>
            <a:ext cx="6118721" cy="20313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IE" sz="1400" b="0" i="0" u="none" strike="noStrike" cap="none">
                <a:solidFill>
                  <a:srgbClr val="000000"/>
                </a:solidFill>
                <a:latin typeface="Arial"/>
                <a:ea typeface="Arial"/>
                <a:cs typeface="Arial"/>
                <a:sym typeface="Arial"/>
              </a:rPr>
              <a:t>✅ </a:t>
            </a:r>
            <a:r>
              <a:rPr lang="en-IE" sz="1400" b="1" i="0" u="none" strike="noStrike" cap="none">
                <a:solidFill>
                  <a:srgbClr val="000000"/>
                </a:solidFill>
                <a:latin typeface="Arial"/>
                <a:ea typeface="Arial"/>
                <a:cs typeface="Arial"/>
                <a:sym typeface="Arial"/>
              </a:rPr>
              <a:t>Ναι, είναι αλήθεια!</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IE" sz="1400" b="1" i="0" u="none" strike="noStrike" cap="none">
                <a:solidFill>
                  <a:srgbClr val="000000"/>
                </a:solidFill>
                <a:latin typeface="Arial"/>
                <a:ea typeface="Arial"/>
                <a:cs typeface="Arial"/>
                <a:sym typeface="Arial"/>
              </a:rPr>
              <a:t>Ο Τζον Φ. Κένεντι, ο Κ. Σ. Λιούις και ο Άλντους Χάξλεϊ πέθαναν όλοι την ίδια μέρα: στις 22 Νοεμβρίου 1963.</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IE" sz="1400" b="0" i="0" u="none" strike="noStrike" cap="none">
                <a:solidFill>
                  <a:srgbClr val="000000"/>
                </a:solidFill>
                <a:latin typeface="Arial"/>
                <a:ea typeface="Arial"/>
                <a:cs typeface="Arial"/>
                <a:sym typeface="Arial"/>
              </a:rPr>
              <a:t>Δείτε πώς συνέβη:</a:t>
            </a:r>
            <a:endParaRPr/>
          </a:p>
          <a:p>
            <a:pPr marL="0" marR="0" lvl="0" indent="-88900" algn="l" rtl="0">
              <a:lnSpc>
                <a:spcPct val="100000"/>
              </a:lnSpc>
              <a:spcBef>
                <a:spcPts val="0"/>
              </a:spcBef>
              <a:spcAft>
                <a:spcPts val="0"/>
              </a:spcAft>
              <a:buClr>
                <a:srgbClr val="000000"/>
              </a:buClr>
              <a:buSzPts val="1400"/>
              <a:buFont typeface="Arial"/>
              <a:buChar char="•"/>
            </a:pPr>
            <a:r>
              <a:rPr lang="en-IE" sz="1400" b="0" i="0" u="none" strike="noStrike" cap="none">
                <a:solidFill>
                  <a:srgbClr val="000000"/>
                </a:solidFill>
                <a:latin typeface="Arial"/>
                <a:ea typeface="Arial"/>
                <a:cs typeface="Arial"/>
                <a:sym typeface="Arial"/>
              </a:rPr>
              <a:t>🇺🇸 </a:t>
            </a:r>
            <a:r>
              <a:rPr lang="en-IE" sz="1400" b="1" i="0" u="none" strike="noStrike" cap="none">
                <a:solidFill>
                  <a:srgbClr val="000000"/>
                </a:solidFill>
                <a:latin typeface="Arial"/>
                <a:ea typeface="Arial"/>
                <a:cs typeface="Arial"/>
                <a:sym typeface="Arial"/>
              </a:rPr>
              <a:t>John F. Kennedy </a:t>
            </a:r>
            <a:r>
              <a:rPr lang="en-IE" sz="1400" b="0" i="0" u="none" strike="noStrike" cap="none">
                <a:solidFill>
                  <a:srgbClr val="000000"/>
                </a:solidFill>
                <a:latin typeface="Arial"/>
                <a:ea typeface="Arial"/>
                <a:cs typeface="Arial"/>
                <a:sym typeface="Arial"/>
              </a:rPr>
              <a:t>— δολοφονήθηκε στο Ντάλας του Τέξας, ΗΠΑ.</a:t>
            </a:r>
            <a:endParaRPr/>
          </a:p>
          <a:p>
            <a:pPr marL="0" marR="0" lvl="0" indent="-88900" algn="l" rtl="0">
              <a:lnSpc>
                <a:spcPct val="100000"/>
              </a:lnSpc>
              <a:spcBef>
                <a:spcPts val="0"/>
              </a:spcBef>
              <a:spcAft>
                <a:spcPts val="0"/>
              </a:spcAft>
              <a:buClr>
                <a:srgbClr val="000000"/>
              </a:buClr>
              <a:buSzPts val="1400"/>
              <a:buFont typeface="Arial"/>
              <a:buChar char="•"/>
            </a:pPr>
            <a:r>
              <a:rPr lang="en-IE" sz="1400" b="0" i="0" u="none" strike="noStrike" cap="none">
                <a:solidFill>
                  <a:srgbClr val="000000"/>
                </a:solidFill>
                <a:latin typeface="Arial"/>
                <a:ea typeface="Arial"/>
                <a:cs typeface="Arial"/>
                <a:sym typeface="Arial"/>
              </a:rPr>
              <a:t>🇬🇧 </a:t>
            </a:r>
            <a:r>
              <a:rPr lang="en-IE" sz="1400" b="1" i="0" u="none" strike="noStrike" cap="none">
                <a:solidFill>
                  <a:srgbClr val="000000"/>
                </a:solidFill>
                <a:latin typeface="Arial"/>
                <a:ea typeface="Arial"/>
                <a:cs typeface="Arial"/>
                <a:sym typeface="Arial"/>
              </a:rPr>
              <a:t>C.S. Lewis </a:t>
            </a:r>
            <a:r>
              <a:rPr lang="en-IE" sz="1400" b="0" i="0" u="none" strike="noStrike" cap="none">
                <a:solidFill>
                  <a:srgbClr val="000000"/>
                </a:solidFill>
                <a:latin typeface="Arial"/>
                <a:ea typeface="Arial"/>
                <a:cs typeface="Arial"/>
                <a:sym typeface="Arial"/>
              </a:rPr>
              <a:t>— συγγραφέας των </a:t>
            </a:r>
            <a:r>
              <a:rPr lang="en-IE" sz="1400" b="0" i="1" u="none" strike="noStrike" cap="none">
                <a:solidFill>
                  <a:srgbClr val="000000"/>
                </a:solidFill>
                <a:latin typeface="Arial"/>
                <a:ea typeface="Arial"/>
                <a:cs typeface="Arial"/>
                <a:sym typeface="Arial"/>
              </a:rPr>
              <a:t>Χρονικών της Νάρνια</a:t>
            </a:r>
            <a:r>
              <a:rPr lang="en-IE" sz="1400" b="0" i="0" u="none" strike="noStrike" cap="none">
                <a:solidFill>
                  <a:srgbClr val="000000"/>
                </a:solidFill>
                <a:latin typeface="Arial"/>
                <a:ea typeface="Arial"/>
                <a:cs typeface="Arial"/>
                <a:sym typeface="Arial"/>
              </a:rPr>
              <a:t>, πέθανε στο σπίτι του στο Οξφόρδη της Αγγλίας.</a:t>
            </a:r>
            <a:endParaRPr/>
          </a:p>
          <a:p>
            <a:pPr marL="0" marR="0" lvl="0" indent="-88900" algn="l" rtl="0">
              <a:lnSpc>
                <a:spcPct val="100000"/>
              </a:lnSpc>
              <a:spcBef>
                <a:spcPts val="0"/>
              </a:spcBef>
              <a:spcAft>
                <a:spcPts val="0"/>
              </a:spcAft>
              <a:buClr>
                <a:srgbClr val="000000"/>
              </a:buClr>
              <a:buSzPts val="1400"/>
              <a:buFont typeface="Arial"/>
              <a:buChar char="•"/>
            </a:pPr>
            <a:r>
              <a:rPr lang="en-IE" sz="1400" b="0" i="0" u="none" strike="noStrike" cap="none">
                <a:solidFill>
                  <a:srgbClr val="000000"/>
                </a:solidFill>
                <a:latin typeface="Arial"/>
                <a:ea typeface="Arial"/>
                <a:cs typeface="Arial"/>
                <a:sym typeface="Arial"/>
              </a:rPr>
              <a:t>🇬🇧</a:t>
            </a:r>
            <a:r>
              <a:rPr lang="en-IE" sz="1400" b="1" i="0" u="none" strike="noStrike" cap="none">
                <a:solidFill>
                  <a:srgbClr val="000000"/>
                </a:solidFill>
                <a:latin typeface="Arial"/>
                <a:ea typeface="Arial"/>
                <a:cs typeface="Arial"/>
                <a:sym typeface="Arial"/>
              </a:rPr>
              <a:t> Άλντους Χάξλεϊ </a:t>
            </a:r>
            <a:r>
              <a:rPr lang="en-IE" sz="1400" b="0" i="0" u="none" strike="noStrike" cap="none">
                <a:solidFill>
                  <a:srgbClr val="000000"/>
                </a:solidFill>
                <a:latin typeface="Arial"/>
                <a:ea typeface="Arial"/>
                <a:cs typeface="Arial"/>
                <a:sym typeface="Arial"/>
              </a:rPr>
              <a:t>— συγγραφέας του </a:t>
            </a:r>
            <a:r>
              <a:rPr lang="en-IE" sz="1400" b="0" i="1" u="none" strike="noStrike" cap="none">
                <a:solidFill>
                  <a:srgbClr val="000000"/>
                </a:solidFill>
                <a:latin typeface="Arial"/>
                <a:ea typeface="Arial"/>
                <a:cs typeface="Arial"/>
                <a:sym typeface="Arial"/>
              </a:rPr>
              <a:t>«Brave New World»</a:t>
            </a:r>
            <a:r>
              <a:rPr lang="en-IE" sz="1400" b="0" i="0" u="none" strike="noStrike" cap="none">
                <a:solidFill>
                  <a:srgbClr val="000000"/>
                </a:solidFill>
                <a:latin typeface="Arial"/>
                <a:ea typeface="Arial"/>
                <a:cs typeface="Arial"/>
                <a:sym typeface="Arial"/>
              </a:rPr>
              <a:t>, πέθανε στο Λος Άντζελες της Καλιφόρνια, μετά από μακρά ασθένεια.</a:t>
            </a:r>
            <a:endParaRPr/>
          </a:p>
        </p:txBody>
      </p:sp>
      <p:sp>
        <p:nvSpPr>
          <p:cNvPr id="104" name="Google Shape;104;p1"/>
          <p:cNvSpPr txBox="1"/>
          <p:nvPr/>
        </p:nvSpPr>
        <p:spPr>
          <a:xfrm>
            <a:off x="8884748" y="2030046"/>
            <a:ext cx="2743200" cy="3657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5" name="Google Shape;105;p1"/>
          <p:cNvSpPr txBox="1"/>
          <p:nvPr/>
        </p:nvSpPr>
        <p:spPr>
          <a:xfrm>
            <a:off x="4749706" y="1465286"/>
            <a:ext cx="598350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3200" b="0" i="0" u="sng" strike="noStrike" cap="none">
                <a:solidFill>
                  <a:srgbClr val="000000"/>
                </a:solidFill>
                <a:latin typeface="Arial"/>
                <a:ea typeface="Arial"/>
                <a:cs typeface="Arial"/>
                <a:sym typeface="Arial"/>
                <a:hlinkClick r:id="rId11">
                  <a:extLst>
                    <a:ext uri="{A12FA001-AC4F-418D-AE19-62706E023703}">
                      <ahyp:hlinkClr xmlns:ahyp="http://schemas.microsoft.com/office/drawing/2018/hyperlinkcolor" val="tx"/>
                    </a:ext>
                  </a:extLst>
                </a:hlinkClick>
              </a:rPr>
              <a:t>https://mydroneproject.eu/</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10"/>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53" name="Google Shape;253;p10"/>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54" name="Google Shape;254;p10"/>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255" name="Google Shape;255;p10"/>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56" name="Google Shape;256;p10"/>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257" name="Google Shape;257;p10"/>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258" name="Google Shape;258;p10"/>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259" name="Google Shape;259;p10"/>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260" name="Google Shape;260;p10"/>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261" name="Google Shape;261;p10"/>
          <p:cNvSpPr txBox="1"/>
          <p:nvPr/>
        </p:nvSpPr>
        <p:spPr>
          <a:xfrm>
            <a:off x="3857050" y="318829"/>
            <a:ext cx="11091498"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800" b="0" i="1" u="none" strike="noStrike" cap="none" dirty="0" err="1">
                <a:solidFill>
                  <a:srgbClr val="0000FF"/>
                </a:solidFill>
                <a:latin typeface="Arial"/>
                <a:ea typeface="Arial"/>
                <a:cs typeface="Arial"/>
                <a:sym typeface="Arial"/>
              </a:rPr>
              <a:t>Ορισμός</a:t>
            </a:r>
            <a:r>
              <a:rPr lang="en-IE" sz="4800" b="0" i="1" u="none" strike="noStrike" cap="none" dirty="0">
                <a:solidFill>
                  <a:srgbClr val="0000FF"/>
                </a:solidFill>
                <a:latin typeface="Arial"/>
                <a:ea typeface="Arial"/>
                <a:cs typeface="Arial"/>
                <a:sym typeface="Arial"/>
              </a:rPr>
              <a:t>: </a:t>
            </a:r>
            <a:r>
              <a:rPr lang="en-IE" sz="4800" b="0" i="1" u="none" strike="noStrike" cap="none" dirty="0" err="1">
                <a:solidFill>
                  <a:srgbClr val="FF0000"/>
                </a:solidFill>
                <a:latin typeface="Arial"/>
                <a:ea typeface="Arial"/>
                <a:cs typeface="Arial"/>
                <a:sym typeface="Arial"/>
              </a:rPr>
              <a:t>Κ</a:t>
            </a:r>
            <a:r>
              <a:rPr lang="en-IE" sz="4800" b="0" i="1" u="none" strike="noStrike" cap="none" dirty="0">
                <a:solidFill>
                  <a:srgbClr val="FF0000"/>
                </a:solidFill>
                <a:latin typeface="Arial"/>
                <a:ea typeface="Arial"/>
                <a:cs typeface="Arial"/>
                <a:sym typeface="Arial"/>
              </a:rPr>
              <a:t>α</a:t>
            </a:r>
            <a:r>
              <a:rPr lang="en-IE" sz="4800" b="0" i="1" u="none" strike="noStrike" cap="none" dirty="0" err="1">
                <a:solidFill>
                  <a:srgbClr val="FF0000"/>
                </a:solidFill>
                <a:latin typeface="Arial"/>
                <a:ea typeface="Arial"/>
                <a:cs typeface="Arial"/>
                <a:sym typeface="Arial"/>
              </a:rPr>
              <a:t>τ</a:t>
            </a:r>
            <a:r>
              <a:rPr lang="en-IE" sz="4800" b="0" i="1" u="none" strike="noStrike" cap="none" dirty="0">
                <a:solidFill>
                  <a:srgbClr val="FF0000"/>
                </a:solidFill>
                <a:latin typeface="Arial"/>
                <a:ea typeface="Arial"/>
                <a:cs typeface="Arial"/>
                <a:sym typeface="Arial"/>
              </a:rPr>
              <a:t>α</a:t>
            </a:r>
            <a:r>
              <a:rPr lang="en-IE" sz="4800" b="0" i="1" u="none" strike="noStrike" cap="none" dirty="0" err="1">
                <a:solidFill>
                  <a:srgbClr val="FF0000"/>
                </a:solidFill>
                <a:latin typeface="Arial"/>
                <a:ea typeface="Arial"/>
                <a:cs typeface="Arial"/>
                <a:sym typeface="Arial"/>
              </a:rPr>
              <a:t>νόηση</a:t>
            </a:r>
            <a:r>
              <a:rPr lang="en-IE" sz="4800" b="0" i="1" u="none" strike="noStrike" cap="none" dirty="0">
                <a:solidFill>
                  <a:srgbClr val="FF0000"/>
                </a:solidFill>
                <a:latin typeface="Arial"/>
                <a:ea typeface="Arial"/>
                <a:cs typeface="Arial"/>
                <a:sym typeface="Arial"/>
              </a:rPr>
              <a:t> του π</a:t>
            </a:r>
            <a:r>
              <a:rPr lang="en-IE" sz="4800" b="0" i="1" u="none" strike="noStrike" cap="none" dirty="0" err="1">
                <a:solidFill>
                  <a:srgbClr val="FF0000"/>
                </a:solidFill>
                <a:latin typeface="Arial"/>
                <a:ea typeface="Arial"/>
                <a:cs typeface="Arial"/>
                <a:sym typeface="Arial"/>
              </a:rPr>
              <a:t>ρο</a:t>
            </a:r>
            <a:r>
              <a:rPr lang="en-IE" sz="4800" b="0" i="1" u="none" strike="noStrike" cap="none" dirty="0">
                <a:solidFill>
                  <a:srgbClr val="FF0000"/>
                </a:solidFill>
                <a:latin typeface="Arial"/>
                <a:ea typeface="Arial"/>
                <a:cs typeface="Arial"/>
                <a:sym typeface="Arial"/>
              </a:rPr>
              <a:t>β</a:t>
            </a:r>
            <a:r>
              <a:rPr lang="en-IE" sz="4800" b="0" i="1" u="none" strike="noStrike" cap="none" dirty="0" err="1">
                <a:solidFill>
                  <a:srgbClr val="FF0000"/>
                </a:solidFill>
                <a:latin typeface="Arial"/>
                <a:ea typeface="Arial"/>
                <a:cs typeface="Arial"/>
                <a:sym typeface="Arial"/>
              </a:rPr>
              <a:t>λήμ</a:t>
            </a:r>
            <a:r>
              <a:rPr lang="en-IE" sz="4800" b="0" i="1" u="none" strike="noStrike" cap="none" dirty="0">
                <a:solidFill>
                  <a:srgbClr val="FF0000"/>
                </a:solidFill>
                <a:latin typeface="Arial"/>
                <a:ea typeface="Arial"/>
                <a:cs typeface="Arial"/>
                <a:sym typeface="Arial"/>
              </a:rPr>
              <a:t>α</a:t>
            </a:r>
            <a:r>
              <a:rPr lang="en-IE" sz="4800" b="0" i="1" u="none" strike="noStrike" cap="none" dirty="0" err="1">
                <a:solidFill>
                  <a:srgbClr val="FF0000"/>
                </a:solidFill>
                <a:latin typeface="Arial"/>
                <a:ea typeface="Arial"/>
                <a:cs typeface="Arial"/>
                <a:sym typeface="Arial"/>
              </a:rPr>
              <a:t>τος</a:t>
            </a:r>
            <a:endParaRPr sz="4800" b="0" i="1" u="none" strike="noStrike" cap="none" dirty="0">
              <a:solidFill>
                <a:srgbClr val="FF0000"/>
              </a:solidFill>
              <a:latin typeface="Arial"/>
              <a:ea typeface="Arial"/>
              <a:cs typeface="Arial"/>
              <a:sym typeface="Arial"/>
            </a:endParaRPr>
          </a:p>
        </p:txBody>
      </p:sp>
      <p:sp>
        <p:nvSpPr>
          <p:cNvPr id="262" name="Google Shape;262;p10"/>
          <p:cNvSpPr txBox="1"/>
          <p:nvPr/>
        </p:nvSpPr>
        <p:spPr>
          <a:xfrm>
            <a:off x="610992" y="1595912"/>
            <a:ext cx="14797157" cy="750970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1800" b="1" i="0" u="none" strike="noStrike" cap="none" dirty="0" err="1">
                <a:solidFill>
                  <a:srgbClr val="FF0000"/>
                </a:solidFill>
                <a:latin typeface="Arial"/>
                <a:ea typeface="Arial"/>
                <a:cs typeface="Arial"/>
                <a:sym typeface="Arial"/>
              </a:rPr>
              <a:t>Ερωτήσεις</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γι</a:t>
            </a:r>
            <a:r>
              <a:rPr lang="en-IE" sz="1800" b="1" i="0" u="none" strike="noStrike" cap="none" dirty="0">
                <a:solidFill>
                  <a:srgbClr val="FF0000"/>
                </a:solidFill>
                <a:latin typeface="Arial"/>
                <a:ea typeface="Arial"/>
                <a:cs typeface="Arial"/>
                <a:sym typeface="Arial"/>
              </a:rPr>
              <a:t>α </a:t>
            </a:r>
            <a:r>
              <a:rPr lang="en-IE" sz="1800" b="1" i="0" u="none" strike="noStrike" cap="none" dirty="0" err="1">
                <a:solidFill>
                  <a:srgbClr val="FF0000"/>
                </a:solidFill>
                <a:latin typeface="Arial"/>
                <a:ea typeface="Arial"/>
                <a:cs typeface="Arial"/>
                <a:sym typeface="Arial"/>
              </a:rPr>
              <a:t>συζήτηση</a:t>
            </a:r>
            <a:endParaRPr sz="1200" dirty="0"/>
          </a:p>
          <a:p>
            <a:pPr marL="0" marR="0" lvl="0" indent="0" algn="l" rtl="0">
              <a:lnSpc>
                <a:spcPct val="100000"/>
              </a:lnSpc>
              <a:spcBef>
                <a:spcPts val="0"/>
              </a:spcBef>
              <a:spcAft>
                <a:spcPts val="0"/>
              </a:spcAft>
              <a:buNone/>
            </a:pPr>
            <a:r>
              <a:rPr lang="en-IE" sz="1800" b="1" i="0" u="none" strike="noStrike" cap="none" dirty="0" err="1">
                <a:solidFill>
                  <a:srgbClr val="000000"/>
                </a:solidFill>
                <a:latin typeface="Arial"/>
                <a:ea typeface="Arial"/>
                <a:cs typeface="Arial"/>
                <a:sym typeface="Arial"/>
              </a:rPr>
              <a:t>Εμ</a:t>
            </a:r>
            <a:r>
              <a:rPr lang="en-IE" sz="1800" b="1" i="0" u="none" strike="noStrike" cap="none" dirty="0">
                <a:solidFill>
                  <a:srgbClr val="000000"/>
                </a:solidFill>
                <a:latin typeface="Arial"/>
                <a:ea typeface="Arial"/>
                <a:cs typeface="Arial"/>
                <a:sym typeface="Arial"/>
              </a:rPr>
              <a:t>π</a:t>
            </a:r>
            <a:r>
              <a:rPr lang="en-IE" sz="1800" b="1" i="0" u="none" strike="noStrike" cap="none" dirty="0" err="1">
                <a:solidFill>
                  <a:srgbClr val="000000"/>
                </a:solidFill>
                <a:latin typeface="Arial"/>
                <a:ea typeface="Arial"/>
                <a:cs typeface="Arial"/>
                <a:sym typeface="Arial"/>
              </a:rPr>
              <a:t>ιστοσύνη</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κ</a:t>
            </a:r>
            <a:r>
              <a:rPr lang="en-IE" sz="1800" b="1" i="0" u="none" strike="noStrike" cap="none" dirty="0">
                <a:solidFill>
                  <a:srgbClr val="000000"/>
                </a:solidFill>
                <a:latin typeface="Arial"/>
                <a:ea typeface="Arial"/>
                <a:cs typeface="Arial"/>
                <a:sym typeface="Arial"/>
              </a:rPr>
              <a:t>α</a:t>
            </a:r>
            <a:r>
              <a:rPr lang="en-IE" sz="1800" b="1" i="0" u="none" strike="noStrike" cap="none" dirty="0" err="1">
                <a:solidFill>
                  <a:srgbClr val="000000"/>
                </a:solidFill>
                <a:latin typeface="Arial"/>
                <a:ea typeface="Arial"/>
                <a:cs typeface="Arial"/>
                <a:sym typeface="Arial"/>
              </a:rPr>
              <a:t>ι</a:t>
            </a:r>
            <a:r>
              <a:rPr lang="en-IE" sz="1800" b="1" i="0" u="none" strike="noStrike" cap="none" dirty="0">
                <a:solidFill>
                  <a:srgbClr val="000000"/>
                </a:solidFill>
                <a:latin typeface="Arial"/>
                <a:ea typeface="Arial"/>
                <a:cs typeface="Arial"/>
                <a:sym typeface="Arial"/>
              </a:rPr>
              <a:t> α</a:t>
            </a:r>
            <a:r>
              <a:rPr lang="en-IE" sz="1800" b="1" i="0" u="none" strike="noStrike" cap="none" dirty="0" err="1">
                <a:solidFill>
                  <a:srgbClr val="000000"/>
                </a:solidFill>
                <a:latin typeface="Arial"/>
                <a:ea typeface="Arial"/>
                <a:cs typeface="Arial"/>
                <a:sym typeface="Arial"/>
              </a:rPr>
              <a:t>ξιο</a:t>
            </a:r>
            <a:r>
              <a:rPr lang="en-IE" sz="1800" b="1" i="0" u="none" strike="noStrike" cap="none" dirty="0">
                <a:solidFill>
                  <a:srgbClr val="000000"/>
                </a:solidFill>
                <a:latin typeface="Arial"/>
                <a:ea typeface="Arial"/>
                <a:cs typeface="Arial"/>
                <a:sym typeface="Arial"/>
              </a:rPr>
              <a:t>π</a:t>
            </a:r>
            <a:r>
              <a:rPr lang="en-IE" sz="1800" b="1" i="0" u="none" strike="noStrike" cap="none" dirty="0" err="1">
                <a:solidFill>
                  <a:srgbClr val="000000"/>
                </a:solidFill>
                <a:latin typeface="Arial"/>
                <a:ea typeface="Arial"/>
                <a:cs typeface="Arial"/>
                <a:sym typeface="Arial"/>
              </a:rPr>
              <a:t>ιστί</a:t>
            </a:r>
            <a:r>
              <a:rPr lang="en-IE" sz="1800" b="1" i="0" u="none" strike="noStrike" cap="none" dirty="0">
                <a:solidFill>
                  <a:srgbClr val="000000"/>
                </a:solidFill>
                <a:latin typeface="Arial"/>
                <a:ea typeface="Arial"/>
                <a:cs typeface="Arial"/>
                <a:sym typeface="Arial"/>
              </a:rPr>
              <a:t>α:</a:t>
            </a:r>
            <a:endParaRPr sz="1800" b="0" i="0" u="none" strike="noStrike" cap="none" dirty="0">
              <a:solidFill>
                <a:srgbClr val="000000"/>
              </a:solidFill>
              <a:latin typeface="Arial"/>
              <a:ea typeface="Arial"/>
              <a:cs typeface="Arial"/>
              <a:sym typeface="Arial"/>
            </a:endParaRPr>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Πώς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μ</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ορεί</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η</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κυκλοφορί</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ενός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ψεύτικου</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εγκυκλίου</a:t>
            </a:r>
            <a:r>
              <a:rPr lang="en-IE" sz="1800" b="0" i="0" u="none" strike="noStrike" cap="none" dirty="0">
                <a:solidFill>
                  <a:srgbClr val="000000"/>
                </a:solidFill>
                <a:latin typeface="Arial"/>
                <a:ea typeface="Arial"/>
                <a:cs typeface="Arial"/>
                <a:sym typeface="Arial"/>
              </a:rPr>
              <a:t> του </a:t>
            </a:r>
            <a:r>
              <a:rPr lang="en-IE" sz="1800" b="0" i="0" u="none" strike="noStrike" cap="none" dirty="0" err="1">
                <a:solidFill>
                  <a:srgbClr val="000000"/>
                </a:solidFill>
                <a:latin typeface="Arial"/>
                <a:ea typeface="Arial"/>
                <a:cs typeface="Arial"/>
                <a:sym typeface="Arial"/>
              </a:rPr>
              <a:t>Υ</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ουργείου</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Π</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ιδεί</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ε</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ηρεάσει</a:t>
            </a:r>
            <a:r>
              <a:rPr lang="en-IE" sz="1800" b="0" i="0" u="none" strike="noStrike" cap="none" dirty="0">
                <a:solidFill>
                  <a:srgbClr val="00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την</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εμ</a:t>
            </a:r>
            <a:r>
              <a:rPr lang="en-IE" sz="1800" b="1" i="0" u="none" strike="noStrike" cap="none" dirty="0">
                <a:solidFill>
                  <a:srgbClr val="FF0000"/>
                </a:solidFill>
                <a:latin typeface="Arial"/>
                <a:ea typeface="Arial"/>
                <a:cs typeface="Arial"/>
                <a:sym typeface="Arial"/>
              </a:rPr>
              <a:t>π</a:t>
            </a:r>
            <a:r>
              <a:rPr lang="en-IE" sz="1800" b="1" i="0" u="none" strike="noStrike" cap="none" dirty="0" err="1">
                <a:solidFill>
                  <a:srgbClr val="FF0000"/>
                </a:solidFill>
                <a:latin typeface="Arial"/>
                <a:ea typeface="Arial"/>
                <a:cs typeface="Arial"/>
                <a:sym typeface="Arial"/>
              </a:rPr>
              <a:t>ιστοσύνη</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μετ</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ξύ</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σχολείων</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γονέων</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κ</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ι</a:t>
            </a:r>
            <a:r>
              <a:rPr lang="en-IE" sz="1800" b="1" i="0" u="none" strike="noStrike" cap="none" dirty="0">
                <a:solidFill>
                  <a:srgbClr val="FF0000"/>
                </a:solidFill>
                <a:latin typeface="Arial"/>
                <a:ea typeface="Arial"/>
                <a:cs typeface="Arial"/>
                <a:sym typeface="Arial"/>
              </a:rPr>
              <a:t> της </a:t>
            </a:r>
            <a:r>
              <a:rPr lang="en-IE" sz="1800" b="1" i="0" u="none" strike="noStrike" cap="none" dirty="0" err="1">
                <a:solidFill>
                  <a:srgbClr val="FF0000"/>
                </a:solidFill>
                <a:latin typeface="Arial"/>
                <a:ea typeface="Arial"/>
                <a:cs typeface="Arial"/>
                <a:sym typeface="Arial"/>
              </a:rPr>
              <a:t>ευρύτερης</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κοινότητ</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ς</a:t>
            </a:r>
            <a:r>
              <a:rPr lang="en-IE" sz="1800" b="0" i="0" u="none" strike="noStrike" cap="none" dirty="0">
                <a:solidFill>
                  <a:srgbClr val="000000"/>
                </a:solidFill>
                <a:latin typeface="Arial"/>
                <a:ea typeface="Arial"/>
                <a:cs typeface="Arial"/>
                <a:sym typeface="Arial"/>
              </a:rPr>
              <a:t>;</a:t>
            </a:r>
            <a:endParaRPr sz="1200" dirty="0"/>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Ποι</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θ</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μ</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ορούσε</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είν</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ι</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η</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ε</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ίδρ</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ση</a:t>
            </a:r>
            <a:r>
              <a:rPr lang="en-IE" sz="1800" b="0" i="0" u="none" strike="noStrike" cap="none" dirty="0">
                <a:solidFill>
                  <a:srgbClr val="000000"/>
                </a:solidFill>
                <a:latin typeface="Arial"/>
                <a:ea typeface="Arial"/>
                <a:cs typeface="Arial"/>
                <a:sym typeface="Arial"/>
              </a:rPr>
              <a:t> α</a:t>
            </a:r>
            <a:r>
              <a:rPr lang="en-IE" sz="1800" b="0" i="0" u="none" strike="noStrike" cap="none" dirty="0" err="1">
                <a:solidFill>
                  <a:srgbClr val="000000"/>
                </a:solidFill>
                <a:latin typeface="Arial"/>
                <a:ea typeface="Arial"/>
                <a:cs typeface="Arial"/>
                <a:sym typeface="Arial"/>
              </a:rPr>
              <a:t>υτού</a:t>
            </a:r>
            <a:r>
              <a:rPr lang="en-IE" sz="1800" b="0" i="0" u="none" strike="noStrike" cap="none" dirty="0">
                <a:solidFill>
                  <a:srgbClr val="000000"/>
                </a:solidFill>
                <a:latin typeface="Arial"/>
                <a:ea typeface="Arial"/>
                <a:cs typeface="Arial"/>
                <a:sym typeface="Arial"/>
              </a:rPr>
              <a:t> του </a:t>
            </a:r>
            <a:r>
              <a:rPr lang="en-IE" sz="1800" b="0" i="0" u="none" strike="noStrike" cap="none" dirty="0" err="1">
                <a:solidFill>
                  <a:srgbClr val="000000"/>
                </a:solidFill>
                <a:latin typeface="Arial"/>
                <a:ea typeface="Arial"/>
                <a:cs typeface="Arial"/>
                <a:sym typeface="Arial"/>
              </a:rPr>
              <a:t>γεγονότος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στην</a:t>
            </a:r>
            <a:r>
              <a:rPr lang="en-IE" sz="1800" b="0" i="0" u="none" strike="noStrike" cap="none" dirty="0">
                <a:solidFill>
                  <a:srgbClr val="000000"/>
                </a:solidFill>
                <a:latin typeface="Arial"/>
                <a:ea typeface="Arial"/>
                <a:cs typeface="Arial"/>
                <a:sym typeface="Arial"/>
              </a:rPr>
              <a:t> </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ξιο</a:t>
            </a:r>
            <a:r>
              <a:rPr lang="en-IE" sz="1800" b="1" i="0" u="none" strike="noStrike" cap="none" dirty="0">
                <a:solidFill>
                  <a:srgbClr val="FF0000"/>
                </a:solidFill>
                <a:latin typeface="Arial"/>
                <a:ea typeface="Arial"/>
                <a:cs typeface="Arial"/>
                <a:sym typeface="Arial"/>
              </a:rPr>
              <a:t>π</a:t>
            </a:r>
            <a:r>
              <a:rPr lang="en-IE" sz="1800" b="1" i="0" u="none" strike="noStrike" cap="none" dirty="0" err="1">
                <a:solidFill>
                  <a:srgbClr val="FF0000"/>
                </a:solidFill>
                <a:latin typeface="Arial"/>
                <a:ea typeface="Arial"/>
                <a:cs typeface="Arial"/>
                <a:sym typeface="Arial"/>
              </a:rPr>
              <a:t>ιστί</a:t>
            </a:r>
            <a:r>
              <a:rPr lang="en-IE" sz="1800" b="1" i="0" u="none" strike="noStrike" cap="none" dirty="0">
                <a:solidFill>
                  <a:srgbClr val="FF0000"/>
                </a:solidFill>
                <a:latin typeface="Arial"/>
                <a:ea typeface="Arial"/>
                <a:cs typeface="Arial"/>
                <a:sym typeface="Arial"/>
              </a:rPr>
              <a:t>α των </a:t>
            </a:r>
            <a:r>
              <a:rPr lang="en-IE" sz="1800" b="1" i="0" u="none" strike="noStrike" cap="none" dirty="0" err="1">
                <a:solidFill>
                  <a:srgbClr val="FF0000"/>
                </a:solidFill>
                <a:latin typeface="Arial"/>
                <a:ea typeface="Arial"/>
                <a:cs typeface="Arial"/>
                <a:sym typeface="Arial"/>
              </a:rPr>
              <a:t>ε</a:t>
            </a:r>
            <a:r>
              <a:rPr lang="en-IE" sz="1800" b="1" i="0" u="none" strike="noStrike" cap="none" dirty="0">
                <a:solidFill>
                  <a:srgbClr val="FF0000"/>
                </a:solidFill>
                <a:latin typeface="Arial"/>
                <a:ea typeface="Arial"/>
                <a:cs typeface="Arial"/>
                <a:sym typeface="Arial"/>
              </a:rPr>
              <a:t>π</a:t>
            </a:r>
            <a:r>
              <a:rPr lang="en-IE" sz="1800" b="1" i="0" u="none" strike="noStrike" cap="none" dirty="0" err="1">
                <a:solidFill>
                  <a:srgbClr val="FF0000"/>
                </a:solidFill>
                <a:latin typeface="Arial"/>
                <a:ea typeface="Arial"/>
                <a:cs typeface="Arial"/>
                <a:sym typeface="Arial"/>
              </a:rPr>
              <a:t>ίσημων</a:t>
            </a:r>
            <a:r>
              <a:rPr lang="en-IE" sz="1800" b="1" i="0" u="none" strike="noStrike" cap="none" dirty="0">
                <a:solidFill>
                  <a:srgbClr val="FF0000"/>
                </a:solidFill>
                <a:latin typeface="Arial"/>
                <a:ea typeface="Arial"/>
                <a:cs typeface="Arial"/>
                <a:sym typeface="Arial"/>
              </a:rPr>
              <a:t> α</a:t>
            </a:r>
            <a:r>
              <a:rPr lang="en-IE" sz="1800" b="1" i="0" u="none" strike="noStrike" cap="none" dirty="0" err="1">
                <a:solidFill>
                  <a:srgbClr val="FF0000"/>
                </a:solidFill>
                <a:latin typeface="Arial"/>
                <a:ea typeface="Arial"/>
                <a:cs typeface="Arial"/>
                <a:sym typeface="Arial"/>
              </a:rPr>
              <a:t>ν</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κοινώσεων</a:t>
            </a:r>
            <a:r>
              <a:rPr lang="en-IE" sz="1800" b="1" i="0" u="none" strike="noStrike" cap="none" dirty="0">
                <a:solidFill>
                  <a:srgbClr val="FF0000"/>
                </a:solidFill>
                <a:latin typeface="Arial"/>
                <a:ea typeface="Arial"/>
                <a:cs typeface="Arial"/>
                <a:sym typeface="Arial"/>
              </a:rPr>
              <a:t> </a:t>
            </a:r>
            <a:r>
              <a:rPr lang="en-IE" sz="1800" b="0" i="0" u="none" strike="noStrike" cap="none" dirty="0">
                <a:solidFill>
                  <a:srgbClr val="000000"/>
                </a:solidFill>
                <a:latin typeface="Arial"/>
                <a:ea typeface="Arial"/>
                <a:cs typeface="Arial"/>
                <a:sym typeface="Arial"/>
              </a:rPr>
              <a:t>του </a:t>
            </a:r>
            <a:r>
              <a:rPr lang="en-IE" sz="1800" b="0" i="0" u="none" strike="noStrike" cap="none" dirty="0" err="1">
                <a:solidFill>
                  <a:srgbClr val="000000"/>
                </a:solidFill>
                <a:latin typeface="Arial"/>
                <a:ea typeface="Arial"/>
                <a:cs typeface="Arial"/>
                <a:sym typeface="Arial"/>
              </a:rPr>
              <a:t>Υ</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ουργείου</a:t>
            </a:r>
            <a:r>
              <a:rPr lang="en-IE" sz="1800" b="0" i="0" u="none" strike="noStrike" cap="none" dirty="0">
                <a:solidFill>
                  <a:srgbClr val="000000"/>
                </a:solidFill>
                <a:latin typeface="Arial"/>
                <a:ea typeface="Arial"/>
                <a:cs typeface="Arial"/>
                <a:sym typeface="Arial"/>
              </a:rPr>
              <a:t>;</a:t>
            </a:r>
            <a:endParaRPr sz="1200" dirty="0"/>
          </a:p>
          <a:p>
            <a:pPr marL="0" marR="0" lvl="0" indent="0" algn="l" rtl="0">
              <a:lnSpc>
                <a:spcPct val="100000"/>
              </a:lnSpc>
              <a:spcBef>
                <a:spcPts val="0"/>
              </a:spcBef>
              <a:spcAft>
                <a:spcPts val="0"/>
              </a:spcAft>
              <a:buNone/>
            </a:pPr>
            <a:br>
              <a:rPr lang="en-IE" sz="1800" b="0" i="0" u="none" strike="noStrike" cap="none" dirty="0">
                <a:solidFill>
                  <a:srgbClr val="000000"/>
                </a:solidFill>
                <a:latin typeface="Arial"/>
                <a:ea typeface="Arial"/>
                <a:cs typeface="Arial"/>
                <a:sym typeface="Arial"/>
              </a:rPr>
            </a:br>
            <a:r>
              <a:rPr lang="en-IE" sz="1800" b="1" i="0" u="none" strike="noStrike" cap="none" dirty="0" err="1">
                <a:solidFill>
                  <a:srgbClr val="000000"/>
                </a:solidFill>
                <a:latin typeface="Arial"/>
                <a:ea typeface="Arial"/>
                <a:cs typeface="Arial"/>
                <a:sym typeface="Arial"/>
              </a:rPr>
              <a:t>Λειτουργική</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σύγχυση</a:t>
            </a:r>
            <a:r>
              <a:rPr lang="en-IE" sz="1800" b="1"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Τι</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είδους</a:t>
            </a:r>
            <a:r>
              <a:rPr lang="en-IE" sz="1800" b="0" i="0" u="none" strike="noStrike" cap="none" dirty="0">
                <a:solidFill>
                  <a:srgbClr val="000000"/>
                </a:solidFill>
                <a:latin typeface="Arial"/>
                <a:ea typeface="Arial"/>
                <a:cs typeface="Arial"/>
                <a:sym typeface="Arial"/>
              </a:rPr>
              <a:t> </a:t>
            </a:r>
            <a:r>
              <a:rPr lang="en-IE" sz="1800" b="1" i="0" u="none" strike="noStrike" cap="none" dirty="0">
                <a:solidFill>
                  <a:srgbClr val="FF0000"/>
                </a:solidFill>
                <a:latin typeface="Arial"/>
                <a:ea typeface="Arial"/>
                <a:cs typeface="Arial"/>
                <a:sym typeface="Arial"/>
              </a:rPr>
              <a:t>π</a:t>
            </a:r>
            <a:r>
              <a:rPr lang="en-IE" sz="1800" b="1" i="0" u="none" strike="noStrike" cap="none" dirty="0" err="1">
                <a:solidFill>
                  <a:srgbClr val="FF0000"/>
                </a:solidFill>
                <a:latin typeface="Arial"/>
                <a:ea typeface="Arial"/>
                <a:cs typeface="Arial"/>
                <a:sym typeface="Arial"/>
              </a:rPr>
              <a:t>ροκλήσεις</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σε</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ε</a:t>
            </a:r>
            <a:r>
              <a:rPr lang="en-IE" sz="1800" b="1" i="0" u="none" strike="noStrike" cap="none" dirty="0">
                <a:solidFill>
                  <a:srgbClr val="FF0000"/>
                </a:solidFill>
                <a:latin typeface="Arial"/>
                <a:ea typeface="Arial"/>
                <a:cs typeface="Arial"/>
                <a:sym typeface="Arial"/>
              </a:rPr>
              <a:t>πίπ</a:t>
            </a:r>
            <a:r>
              <a:rPr lang="en-IE" sz="1800" b="1" i="0" u="none" strike="noStrike" cap="none" dirty="0" err="1">
                <a:solidFill>
                  <a:srgbClr val="FF0000"/>
                </a:solidFill>
                <a:latin typeface="Arial"/>
                <a:ea typeface="Arial"/>
                <a:cs typeface="Arial"/>
                <a:sym typeface="Arial"/>
              </a:rPr>
              <a:t>εδο</a:t>
            </a:r>
            <a:r>
              <a:rPr lang="en-IE" sz="1800" b="1" i="0" u="none" strike="noStrike" cap="none" dirty="0">
                <a:solidFill>
                  <a:srgbClr val="FF0000"/>
                </a:solidFill>
                <a:latin typeface="Arial"/>
                <a:ea typeface="Arial"/>
                <a:cs typeface="Arial"/>
                <a:sym typeface="Arial"/>
              </a:rPr>
              <a:t> logistics </a:t>
            </a:r>
            <a:r>
              <a:rPr lang="en-IE" sz="1800" b="1" i="0" u="none" strike="noStrike" cap="none" dirty="0" err="1">
                <a:solidFill>
                  <a:srgbClr val="FF0000"/>
                </a:solidFill>
                <a:latin typeface="Arial"/>
                <a:ea typeface="Arial"/>
                <a:cs typeface="Arial"/>
                <a:sym typeface="Arial"/>
              </a:rPr>
              <a:t>κ</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ι</a:t>
            </a:r>
            <a:r>
              <a:rPr lang="en-IE" sz="1800" b="1" i="0" u="none" strike="noStrike" cap="none" dirty="0">
                <a:solidFill>
                  <a:srgbClr val="FF0000"/>
                </a:solidFill>
                <a:latin typeface="Arial"/>
                <a:ea typeface="Arial"/>
                <a:cs typeface="Arial"/>
                <a:sym typeface="Arial"/>
              </a:rPr>
              <a:t> π</a:t>
            </a:r>
            <a:r>
              <a:rPr lang="en-IE" sz="1800" b="1" i="0" u="none" strike="noStrike" cap="none" dirty="0" err="1">
                <a:solidFill>
                  <a:srgbClr val="FF0000"/>
                </a:solidFill>
                <a:latin typeface="Arial"/>
                <a:ea typeface="Arial"/>
                <a:cs typeface="Arial"/>
                <a:sym typeface="Arial"/>
              </a:rPr>
              <a:t>ρογρ</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μμ</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τισμού</a:t>
            </a:r>
            <a:r>
              <a:rPr lang="en-IE" sz="1800" b="1" i="0" u="none" strike="noStrike" cap="none" dirty="0">
                <a:solidFill>
                  <a:srgbClr val="FF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θ</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μ</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ορούσ</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α</a:t>
            </a:r>
            <a:r>
              <a:rPr lang="en-IE" sz="1800" b="0" i="0" u="none" strike="noStrike" cap="none" dirty="0" err="1">
                <a:solidFill>
                  <a:srgbClr val="000000"/>
                </a:solidFill>
                <a:latin typeface="Arial"/>
                <a:ea typeface="Arial"/>
                <a:cs typeface="Arial"/>
                <a:sym typeface="Arial"/>
              </a:rPr>
              <a:t>ντιμετω</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ίσουν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τ</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σχολεί</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εάν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το</a:t>
            </a:r>
            <a:r>
              <a:rPr lang="en-IE" sz="1800" b="0" i="0" u="none" strike="noStrike" cap="none" dirty="0">
                <a:solidFill>
                  <a:srgbClr val="000000"/>
                </a:solidFill>
                <a:latin typeface="Arial"/>
                <a:ea typeface="Arial"/>
                <a:cs typeface="Arial"/>
                <a:sym typeface="Arial"/>
              </a:rPr>
              <a:t> π</a:t>
            </a:r>
            <a:r>
              <a:rPr lang="en-IE" sz="1800" b="0" i="0" u="none" strike="noStrike" cap="none" dirty="0" err="1">
                <a:solidFill>
                  <a:srgbClr val="000000"/>
                </a:solidFill>
                <a:latin typeface="Arial"/>
                <a:ea typeface="Arial"/>
                <a:cs typeface="Arial"/>
                <a:sym typeface="Arial"/>
              </a:rPr>
              <a:t>ροσω</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ικό</a:t>
            </a:r>
            <a:r>
              <a:rPr lang="en-IE" sz="1800" b="0" i="0" u="none" strike="noStrike" cap="none" dirty="0">
                <a:solidFill>
                  <a:srgbClr val="000000"/>
                </a:solidFill>
                <a:latin typeface="Arial"/>
                <a:ea typeface="Arial"/>
                <a:cs typeface="Arial"/>
                <a:sym typeface="Arial"/>
              </a:rPr>
              <a:t> ή </a:t>
            </a:r>
            <a:r>
              <a:rPr lang="en-IE" sz="1800" b="0" i="0" u="none" strike="noStrike" cap="none" dirty="0" err="1">
                <a:solidFill>
                  <a:srgbClr val="000000"/>
                </a:solidFill>
                <a:latin typeface="Arial"/>
                <a:ea typeface="Arial"/>
                <a:cs typeface="Arial"/>
                <a:sym typeface="Arial"/>
              </a:rPr>
              <a:t>οι</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γονείς</a:t>
            </a:r>
            <a:r>
              <a:rPr lang="en-IE" sz="1800" b="0" i="0" u="none" strike="noStrike" cap="none" dirty="0">
                <a:solidFill>
                  <a:srgbClr val="000000"/>
                </a:solidFill>
                <a:latin typeface="Arial"/>
                <a:ea typeface="Arial"/>
                <a:cs typeface="Arial"/>
                <a:sym typeface="Arial"/>
              </a:rPr>
              <a:t> π</a:t>
            </a:r>
            <a:r>
              <a:rPr lang="en-IE" sz="1800" b="0" i="0" u="none" strike="noStrike" cap="none" dirty="0" err="1">
                <a:solidFill>
                  <a:srgbClr val="000000"/>
                </a:solidFill>
                <a:latin typeface="Arial"/>
                <a:ea typeface="Arial"/>
                <a:cs typeface="Arial"/>
                <a:sym typeface="Arial"/>
              </a:rPr>
              <a:t>ιστέψουν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ότι</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η</a:t>
            </a:r>
            <a:r>
              <a:rPr lang="en-IE" sz="1800" b="0" i="0" u="none" strike="noStrike" cap="none" dirty="0">
                <a:solidFill>
                  <a:srgbClr val="000000"/>
                </a:solidFill>
                <a:latin typeface="Arial"/>
                <a:ea typeface="Arial"/>
                <a:cs typeface="Arial"/>
                <a:sym typeface="Arial"/>
              </a:rPr>
              <a:t> π</a:t>
            </a:r>
            <a:r>
              <a:rPr lang="en-IE" sz="1800" b="0" i="0" u="none" strike="noStrike" cap="none" dirty="0" err="1">
                <a:solidFill>
                  <a:srgbClr val="000000"/>
                </a:solidFill>
                <a:latin typeface="Arial"/>
                <a:ea typeface="Arial"/>
                <a:cs typeface="Arial"/>
                <a:sym typeface="Arial"/>
              </a:rPr>
              <a:t>λ</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στή</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εγκύκλιος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είν</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ι</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γνήσι</a:t>
            </a:r>
            <a:r>
              <a:rPr lang="en-IE" sz="1800" b="0" i="0" u="none" strike="noStrike" cap="none" dirty="0">
                <a:solidFill>
                  <a:srgbClr val="000000"/>
                </a:solidFill>
                <a:latin typeface="Arial"/>
                <a:ea typeface="Arial"/>
                <a:cs typeface="Arial"/>
                <a:sym typeface="Arial"/>
              </a:rPr>
              <a:t>α;</a:t>
            </a:r>
            <a:endParaRPr sz="1200" dirty="0"/>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Πώς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θ</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μ</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ορούσε</a:t>
            </a:r>
            <a:r>
              <a:rPr lang="en-IE" sz="1800" b="0" i="0" u="none" strike="noStrike" cap="none" dirty="0">
                <a:solidFill>
                  <a:srgbClr val="000000"/>
                </a:solidFill>
                <a:latin typeface="Arial"/>
                <a:ea typeface="Arial"/>
                <a:cs typeface="Arial"/>
                <a:sym typeface="Arial"/>
              </a:rPr>
              <a:t> α</a:t>
            </a:r>
            <a:r>
              <a:rPr lang="en-IE" sz="1800" b="0" i="0" u="none" strike="noStrike" cap="none" dirty="0" err="1">
                <a:solidFill>
                  <a:srgbClr val="000000"/>
                </a:solidFill>
                <a:latin typeface="Arial"/>
                <a:ea typeface="Arial"/>
                <a:cs typeface="Arial"/>
                <a:sym typeface="Arial"/>
              </a:rPr>
              <a:t>υτό</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ε</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ηρεάσει</a:t>
            </a:r>
            <a:r>
              <a:rPr lang="en-IE" sz="1800" b="0" i="0" u="none" strike="noStrike" cap="none" dirty="0">
                <a:solidFill>
                  <a:srgbClr val="00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τον</a:t>
            </a:r>
            <a:r>
              <a:rPr lang="en-IE" sz="1800" b="1" i="0" u="none" strike="noStrike" cap="none" dirty="0">
                <a:solidFill>
                  <a:srgbClr val="FF0000"/>
                </a:solidFill>
                <a:latin typeface="Arial"/>
                <a:ea typeface="Arial"/>
                <a:cs typeface="Arial"/>
                <a:sym typeface="Arial"/>
              </a:rPr>
              <a:t> π</a:t>
            </a:r>
            <a:r>
              <a:rPr lang="en-IE" sz="1800" b="1" i="0" u="none" strike="noStrike" cap="none" dirty="0" err="1">
                <a:solidFill>
                  <a:srgbClr val="FF0000"/>
                </a:solidFill>
                <a:latin typeface="Arial"/>
                <a:ea typeface="Arial"/>
                <a:cs typeface="Arial"/>
                <a:sym typeface="Arial"/>
              </a:rPr>
              <a:t>ρογρ</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μμ</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τισμό</a:t>
            </a:r>
            <a:r>
              <a:rPr lang="en-IE" sz="1800" b="1" i="0" u="none" strike="noStrike" cap="none" dirty="0">
                <a:solidFill>
                  <a:srgbClr val="FF0000"/>
                </a:solidFill>
                <a:latin typeface="Arial"/>
                <a:ea typeface="Arial"/>
                <a:cs typeface="Arial"/>
                <a:sym typeface="Arial"/>
              </a:rPr>
              <a:t> των </a:t>
            </a:r>
            <a:r>
              <a:rPr lang="en-IE" sz="1800" b="1" i="0" u="none" strike="noStrike" cap="none" dirty="0" err="1">
                <a:solidFill>
                  <a:srgbClr val="FF0000"/>
                </a:solidFill>
                <a:latin typeface="Arial"/>
                <a:ea typeface="Arial"/>
                <a:cs typeface="Arial"/>
                <a:sym typeface="Arial"/>
              </a:rPr>
              <a:t>ωρ</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ρίων</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τις</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άδειες</a:t>
            </a:r>
            <a:r>
              <a:rPr lang="en-IE" sz="1800" b="1" i="0" u="none" strike="noStrike" cap="none" dirty="0">
                <a:solidFill>
                  <a:srgbClr val="FF0000"/>
                </a:solidFill>
                <a:latin typeface="Arial"/>
                <a:ea typeface="Arial"/>
                <a:cs typeface="Arial"/>
                <a:sym typeface="Arial"/>
              </a:rPr>
              <a:t> του π</a:t>
            </a:r>
            <a:r>
              <a:rPr lang="en-IE" sz="1800" b="1" i="0" u="none" strike="noStrike" cap="none" dirty="0" err="1">
                <a:solidFill>
                  <a:srgbClr val="FF0000"/>
                </a:solidFill>
                <a:latin typeface="Arial"/>
                <a:ea typeface="Arial"/>
                <a:cs typeface="Arial"/>
                <a:sym typeface="Arial"/>
              </a:rPr>
              <a:t>ροσω</a:t>
            </a:r>
            <a:r>
              <a:rPr lang="en-IE" sz="1800" b="1" i="0" u="none" strike="noStrike" cap="none" dirty="0">
                <a:solidFill>
                  <a:srgbClr val="FF0000"/>
                </a:solidFill>
                <a:latin typeface="Arial"/>
                <a:ea typeface="Arial"/>
                <a:cs typeface="Arial"/>
                <a:sym typeface="Arial"/>
              </a:rPr>
              <a:t>π</a:t>
            </a:r>
            <a:r>
              <a:rPr lang="en-IE" sz="1800" b="1" i="0" u="none" strike="noStrike" cap="none" dirty="0" err="1">
                <a:solidFill>
                  <a:srgbClr val="FF0000"/>
                </a:solidFill>
                <a:latin typeface="Arial"/>
                <a:ea typeface="Arial"/>
                <a:cs typeface="Arial"/>
                <a:sym typeface="Arial"/>
              </a:rPr>
              <a:t>ικού</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κ</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ι</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τον</a:t>
            </a:r>
            <a:r>
              <a:rPr lang="en-IE" sz="1800" b="1" i="0" u="none" strike="noStrike" cap="none" dirty="0">
                <a:solidFill>
                  <a:srgbClr val="FF0000"/>
                </a:solidFill>
                <a:latin typeface="Arial"/>
                <a:ea typeface="Arial"/>
                <a:cs typeface="Arial"/>
                <a:sym typeface="Arial"/>
              </a:rPr>
              <a:t> π</a:t>
            </a:r>
            <a:r>
              <a:rPr lang="en-IE" sz="1800" b="1" i="0" u="none" strike="noStrike" cap="none" dirty="0" err="1">
                <a:solidFill>
                  <a:srgbClr val="FF0000"/>
                </a:solidFill>
                <a:latin typeface="Arial"/>
                <a:ea typeface="Arial"/>
                <a:cs typeface="Arial"/>
                <a:sym typeface="Arial"/>
              </a:rPr>
              <a:t>ρογρ</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μμ</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τισμό</a:t>
            </a:r>
            <a:r>
              <a:rPr lang="en-IE" sz="1800" b="1" i="0" u="none" strike="noStrike" cap="none" dirty="0">
                <a:solidFill>
                  <a:srgbClr val="FF0000"/>
                </a:solidFill>
                <a:latin typeface="Arial"/>
                <a:ea typeface="Arial"/>
                <a:cs typeface="Arial"/>
                <a:sym typeface="Arial"/>
              </a:rPr>
              <a:t> των </a:t>
            </a:r>
            <a:r>
              <a:rPr lang="en-IE" sz="1800" b="1" i="0" u="none" strike="noStrike" cap="none" dirty="0" err="1">
                <a:solidFill>
                  <a:srgbClr val="FF0000"/>
                </a:solidFill>
                <a:latin typeface="Arial"/>
                <a:ea typeface="Arial"/>
                <a:cs typeface="Arial"/>
                <a:sym typeface="Arial"/>
              </a:rPr>
              <a:t>δι</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κο</a:t>
            </a:r>
            <a:r>
              <a:rPr lang="en-IE" sz="1800" b="1" i="0" u="none" strike="noStrike" cap="none" dirty="0">
                <a:solidFill>
                  <a:srgbClr val="FF0000"/>
                </a:solidFill>
                <a:latin typeface="Arial"/>
                <a:ea typeface="Arial"/>
                <a:cs typeface="Arial"/>
                <a:sym typeface="Arial"/>
              </a:rPr>
              <a:t>π</a:t>
            </a:r>
            <a:r>
              <a:rPr lang="en-IE" sz="1800" b="1" i="0" u="none" strike="noStrike" cap="none" dirty="0" err="1">
                <a:solidFill>
                  <a:srgbClr val="FF0000"/>
                </a:solidFill>
                <a:latin typeface="Arial"/>
                <a:ea typeface="Arial"/>
                <a:cs typeface="Arial"/>
                <a:sym typeface="Arial"/>
              </a:rPr>
              <a:t>ών</a:t>
            </a:r>
            <a:r>
              <a:rPr lang="en-IE" sz="1800" b="0" i="0" u="none" strike="noStrike" cap="none" dirty="0">
                <a:solidFill>
                  <a:srgbClr val="000000"/>
                </a:solidFill>
                <a:latin typeface="Arial"/>
                <a:ea typeface="Arial"/>
                <a:cs typeface="Arial"/>
                <a:sym typeface="Arial"/>
              </a:rPr>
              <a:t>;</a:t>
            </a:r>
            <a:endParaRPr sz="1200" dirty="0"/>
          </a:p>
          <a:p>
            <a:pPr marL="0" marR="0" lvl="0" indent="0" algn="l" rtl="0">
              <a:lnSpc>
                <a:spcPct val="100000"/>
              </a:lnSpc>
              <a:spcBef>
                <a:spcPts val="0"/>
              </a:spcBef>
              <a:spcAft>
                <a:spcPts val="0"/>
              </a:spcAft>
              <a:buNone/>
            </a:pPr>
            <a:endParaRPr sz="1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IE" sz="1800" b="1" i="0" u="none" strike="noStrike" cap="none" dirty="0" err="1">
                <a:solidFill>
                  <a:srgbClr val="000000"/>
                </a:solidFill>
                <a:latin typeface="Arial"/>
                <a:ea typeface="Arial"/>
                <a:cs typeface="Arial"/>
                <a:sym typeface="Arial"/>
              </a:rPr>
              <a:t>Υ</a:t>
            </a:r>
            <a:r>
              <a:rPr lang="en-IE" sz="1800" b="1" i="0" u="none" strike="noStrike" cap="none" dirty="0">
                <a:solidFill>
                  <a:srgbClr val="000000"/>
                </a:solidFill>
                <a:latin typeface="Arial"/>
                <a:ea typeface="Arial"/>
                <a:cs typeface="Arial"/>
                <a:sym typeface="Arial"/>
              </a:rPr>
              <a:t>π</a:t>
            </a:r>
            <a:r>
              <a:rPr lang="en-IE" sz="1800" b="1" i="0" u="none" strike="noStrike" cap="none" dirty="0" err="1">
                <a:solidFill>
                  <a:srgbClr val="000000"/>
                </a:solidFill>
                <a:latin typeface="Arial"/>
                <a:ea typeface="Arial"/>
                <a:cs typeface="Arial"/>
                <a:sym typeface="Arial"/>
              </a:rPr>
              <a:t>ερφόρτωση</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ε</a:t>
            </a:r>
            <a:r>
              <a:rPr lang="en-IE" sz="1800" b="1" i="0" u="none" strike="noStrike" cap="none" dirty="0">
                <a:solidFill>
                  <a:srgbClr val="000000"/>
                </a:solidFill>
                <a:latin typeface="Arial"/>
                <a:ea typeface="Arial"/>
                <a:cs typeface="Arial"/>
                <a:sym typeface="Arial"/>
              </a:rPr>
              <a:t>π</a:t>
            </a:r>
            <a:r>
              <a:rPr lang="en-IE" sz="1800" b="1" i="0" u="none" strike="noStrike" cap="none" dirty="0" err="1">
                <a:solidFill>
                  <a:srgbClr val="000000"/>
                </a:solidFill>
                <a:latin typeface="Arial"/>
                <a:ea typeface="Arial"/>
                <a:cs typeface="Arial"/>
                <a:sym typeface="Arial"/>
              </a:rPr>
              <a:t>ικοινωνί</a:t>
            </a:r>
            <a:r>
              <a:rPr lang="en-IE" sz="1800" b="1" i="0" u="none" strike="noStrike" cap="none" dirty="0">
                <a:solidFill>
                  <a:srgbClr val="000000"/>
                </a:solidFill>
                <a:latin typeface="Arial"/>
                <a:ea typeface="Arial"/>
                <a:cs typeface="Arial"/>
                <a:sym typeface="Arial"/>
              </a:rPr>
              <a:t>α</a:t>
            </a:r>
            <a:r>
              <a:rPr lang="en-IE" sz="1800" b="1" i="0" u="none" strike="noStrike" cap="none" dirty="0" err="1">
                <a:solidFill>
                  <a:srgbClr val="000000"/>
                </a:solidFill>
                <a:latin typeface="Arial"/>
                <a:ea typeface="Arial"/>
                <a:cs typeface="Arial"/>
                <a:sym typeface="Arial"/>
              </a:rPr>
              <a:t>ς</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κ</a:t>
            </a:r>
            <a:r>
              <a:rPr lang="en-IE" sz="1800" b="1" i="0" u="none" strike="noStrike" cap="none" dirty="0">
                <a:solidFill>
                  <a:srgbClr val="000000"/>
                </a:solidFill>
                <a:latin typeface="Arial"/>
                <a:ea typeface="Arial"/>
                <a:cs typeface="Arial"/>
                <a:sym typeface="Arial"/>
              </a:rPr>
              <a:t>α</a:t>
            </a:r>
            <a:r>
              <a:rPr lang="en-IE" sz="1800" b="1" i="0" u="none" strike="noStrike" cap="none" dirty="0" err="1">
                <a:solidFill>
                  <a:srgbClr val="000000"/>
                </a:solidFill>
                <a:latin typeface="Arial"/>
                <a:ea typeface="Arial"/>
                <a:cs typeface="Arial"/>
                <a:sym typeface="Arial"/>
              </a:rPr>
              <a:t>ι</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διάδοση</a:t>
            </a:r>
            <a:r>
              <a:rPr lang="en-IE" sz="1800" b="1" i="0" u="none" strike="noStrike" cap="none" dirty="0">
                <a:solidFill>
                  <a:srgbClr val="000000"/>
                </a:solidFill>
                <a:latin typeface="Arial"/>
                <a:ea typeface="Arial"/>
                <a:cs typeface="Arial"/>
                <a:sym typeface="Arial"/>
              </a:rPr>
              <a:t> πα</a:t>
            </a:r>
            <a:r>
              <a:rPr lang="en-IE" sz="1800" b="1" i="0" u="none" strike="noStrike" cap="none" dirty="0" err="1">
                <a:solidFill>
                  <a:srgbClr val="000000"/>
                </a:solidFill>
                <a:latin typeface="Arial"/>
                <a:ea typeface="Arial"/>
                <a:cs typeface="Arial"/>
                <a:sym typeface="Arial"/>
              </a:rPr>
              <a:t>ρ</a:t>
            </a:r>
            <a:r>
              <a:rPr lang="en-IE" sz="1800" b="1" i="0" u="none" strike="noStrike" cap="none" dirty="0">
                <a:solidFill>
                  <a:srgbClr val="000000"/>
                </a:solidFill>
                <a:latin typeface="Arial"/>
                <a:ea typeface="Arial"/>
                <a:cs typeface="Arial"/>
                <a:sym typeface="Arial"/>
              </a:rPr>
              <a:t>απ</a:t>
            </a:r>
            <a:r>
              <a:rPr lang="en-IE" sz="1800" b="1" i="0" u="none" strike="noStrike" cap="none" dirty="0" err="1">
                <a:solidFill>
                  <a:srgbClr val="000000"/>
                </a:solidFill>
                <a:latin typeface="Arial"/>
                <a:ea typeface="Arial"/>
                <a:cs typeface="Arial"/>
                <a:sym typeface="Arial"/>
              </a:rPr>
              <a:t>ληροφόρησης</a:t>
            </a:r>
            <a:r>
              <a:rPr lang="en-IE" sz="1800" b="1" i="0" u="none" strike="noStrike" cap="none" dirty="0">
                <a:solidFill>
                  <a:srgbClr val="000000"/>
                </a:solidFill>
                <a:latin typeface="Arial"/>
                <a:ea typeface="Arial"/>
                <a:cs typeface="Arial"/>
                <a:sym typeface="Arial"/>
              </a:rPr>
              <a:t>:</a:t>
            </a:r>
            <a:endParaRPr sz="1800" b="0" i="0" u="none" strike="noStrike" cap="none" dirty="0">
              <a:solidFill>
                <a:srgbClr val="000000"/>
              </a:solidFill>
              <a:latin typeface="Arial"/>
              <a:ea typeface="Arial"/>
              <a:cs typeface="Arial"/>
              <a:sym typeface="Arial"/>
            </a:endParaRPr>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Ποιες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δυσκολίες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θ</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μ</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ορούσ</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α</a:t>
            </a:r>
            <a:r>
              <a:rPr lang="en-IE" sz="1800" b="0" i="0" u="none" strike="noStrike" cap="none" dirty="0" err="1">
                <a:solidFill>
                  <a:srgbClr val="000000"/>
                </a:solidFill>
                <a:latin typeface="Arial"/>
                <a:ea typeface="Arial"/>
                <a:cs typeface="Arial"/>
                <a:sym typeface="Arial"/>
              </a:rPr>
              <a:t>ντιμετω</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ίσουν</a:t>
            </a:r>
            <a:r>
              <a:rPr lang="en-IE" sz="1800" b="0" i="0" u="none" strike="noStrike" cap="none" dirty="0">
                <a:solidFill>
                  <a:srgbClr val="00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οι</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εκ</a:t>
            </a:r>
            <a:r>
              <a:rPr lang="en-IE" sz="1800" b="1" i="0" u="none" strike="noStrike" cap="none" dirty="0">
                <a:solidFill>
                  <a:srgbClr val="FF0000"/>
                </a:solidFill>
                <a:latin typeface="Arial"/>
                <a:ea typeface="Arial"/>
                <a:cs typeface="Arial"/>
                <a:sym typeface="Arial"/>
              </a:rPr>
              <a:t>πα</a:t>
            </a:r>
            <a:r>
              <a:rPr lang="en-IE" sz="1800" b="1" i="0" u="none" strike="noStrike" cap="none" dirty="0" err="1">
                <a:solidFill>
                  <a:srgbClr val="FF0000"/>
                </a:solidFill>
                <a:latin typeface="Arial"/>
                <a:ea typeface="Arial"/>
                <a:cs typeface="Arial"/>
                <a:sym typeface="Arial"/>
              </a:rPr>
              <a:t>ιδευτικοί</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οι</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διευθυντές</a:t>
            </a:r>
            <a:r>
              <a:rPr lang="en-IE" sz="1800" b="1" i="0" u="none" strike="noStrike" cap="none" dirty="0">
                <a:solidFill>
                  <a:srgbClr val="FF0000"/>
                </a:solidFill>
                <a:latin typeface="Arial"/>
                <a:ea typeface="Arial"/>
                <a:cs typeface="Arial"/>
                <a:sym typeface="Arial"/>
              </a:rPr>
              <a:t> των </a:t>
            </a:r>
            <a:r>
              <a:rPr lang="en-IE" sz="1800" b="1" i="0" u="none" strike="noStrike" cap="none" dirty="0" err="1">
                <a:solidFill>
                  <a:srgbClr val="FF0000"/>
                </a:solidFill>
                <a:latin typeface="Arial"/>
                <a:ea typeface="Arial"/>
                <a:cs typeface="Arial"/>
                <a:sym typeface="Arial"/>
              </a:rPr>
              <a:t>σχολείων</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κ</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ι</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το</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Υ</a:t>
            </a:r>
            <a:r>
              <a:rPr lang="en-IE" sz="1800" b="1" i="0" u="none" strike="noStrike" cap="none" dirty="0">
                <a:solidFill>
                  <a:srgbClr val="FF0000"/>
                </a:solidFill>
                <a:latin typeface="Arial"/>
                <a:ea typeface="Arial"/>
                <a:cs typeface="Arial"/>
                <a:sym typeface="Arial"/>
              </a:rPr>
              <a:t>π</a:t>
            </a:r>
            <a:r>
              <a:rPr lang="en-IE" sz="1800" b="1" i="0" u="none" strike="noStrike" cap="none" dirty="0" err="1">
                <a:solidFill>
                  <a:srgbClr val="FF0000"/>
                </a:solidFill>
                <a:latin typeface="Arial"/>
                <a:ea typeface="Arial"/>
                <a:cs typeface="Arial"/>
                <a:sym typeface="Arial"/>
              </a:rPr>
              <a:t>ουργείο</a:t>
            </a:r>
            <a:r>
              <a:rPr lang="en-IE" sz="1800" b="1" i="0" u="none" strike="noStrike" cap="none" dirty="0">
                <a:solidFill>
                  <a:srgbClr val="FF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στην</a:t>
            </a:r>
            <a:r>
              <a:rPr lang="en-IE" sz="1800" b="0" i="0" u="none" strike="noStrike" cap="none" dirty="0">
                <a:solidFill>
                  <a:srgbClr val="000000"/>
                </a:solidFill>
                <a:latin typeface="Arial"/>
                <a:ea typeface="Arial"/>
                <a:cs typeface="Arial"/>
                <a:sym typeface="Arial"/>
              </a:rPr>
              <a:t> π</a:t>
            </a:r>
            <a:r>
              <a:rPr lang="en-IE" sz="1800" b="0" i="0" u="none" strike="noStrike" cap="none" dirty="0" err="1">
                <a:solidFill>
                  <a:srgbClr val="000000"/>
                </a:solidFill>
                <a:latin typeface="Arial"/>
                <a:ea typeface="Arial"/>
                <a:cs typeface="Arial"/>
                <a:sym typeface="Arial"/>
              </a:rPr>
              <a:t>ροσ</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άθειά</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τους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a:t>
            </a:r>
            <a:r>
              <a:rPr lang="en-IE" sz="1800" b="1" i="0" u="none" strike="noStrike" cap="none" dirty="0" err="1">
                <a:solidFill>
                  <a:srgbClr val="FF0000"/>
                </a:solidFill>
                <a:latin typeface="Arial"/>
                <a:ea typeface="Arial"/>
                <a:cs typeface="Arial"/>
                <a:sym typeface="Arial"/>
              </a:rPr>
              <a:t>διορθώσουν</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την</a:t>
            </a:r>
            <a:r>
              <a:rPr lang="en-IE" sz="1800" b="1" i="0" u="none" strike="noStrike" cap="none" dirty="0">
                <a:solidFill>
                  <a:srgbClr val="FF0000"/>
                </a:solidFill>
                <a:latin typeface="Arial"/>
                <a:ea typeface="Arial"/>
                <a:cs typeface="Arial"/>
                <a:sym typeface="Arial"/>
              </a:rPr>
              <a:t> πα</a:t>
            </a:r>
            <a:r>
              <a:rPr lang="en-IE" sz="1800" b="1" i="0" u="none" strike="noStrike" cap="none" dirty="0" err="1">
                <a:solidFill>
                  <a:srgbClr val="FF0000"/>
                </a:solidFill>
                <a:latin typeface="Arial"/>
                <a:ea typeface="Arial"/>
                <a:cs typeface="Arial"/>
                <a:sym typeface="Arial"/>
              </a:rPr>
              <a:t>ρ</a:t>
            </a:r>
            <a:r>
              <a:rPr lang="en-IE" sz="1800" b="1" i="0" u="none" strike="noStrike" cap="none" dirty="0">
                <a:solidFill>
                  <a:srgbClr val="FF0000"/>
                </a:solidFill>
                <a:latin typeface="Arial"/>
                <a:ea typeface="Arial"/>
                <a:cs typeface="Arial"/>
                <a:sym typeface="Arial"/>
              </a:rPr>
              <a:t>απ</a:t>
            </a:r>
            <a:r>
              <a:rPr lang="en-IE" sz="1800" b="1" i="0" u="none" strike="noStrike" cap="none" dirty="0" err="1">
                <a:solidFill>
                  <a:srgbClr val="FF0000"/>
                </a:solidFill>
                <a:latin typeface="Arial"/>
                <a:ea typeface="Arial"/>
                <a:cs typeface="Arial"/>
                <a:sym typeface="Arial"/>
              </a:rPr>
              <a:t>ληροφόρηση</a:t>
            </a:r>
            <a:r>
              <a:rPr lang="en-IE" sz="1800" b="1" i="0" u="none" strike="noStrike" cap="none" dirty="0">
                <a:solidFill>
                  <a:srgbClr val="FF0000"/>
                </a:solidFill>
                <a:latin typeface="Arial"/>
                <a:ea typeface="Arial"/>
                <a:cs typeface="Arial"/>
                <a:sym typeface="Arial"/>
              </a:rPr>
              <a:t>, </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φού</a:t>
            </a:r>
            <a:r>
              <a:rPr lang="en-IE" sz="1800" b="0" i="0" u="none" strike="noStrike" cap="none" dirty="0">
                <a:solidFill>
                  <a:srgbClr val="000000"/>
                </a:solidFill>
                <a:latin typeface="Arial"/>
                <a:ea typeface="Arial"/>
                <a:cs typeface="Arial"/>
                <a:sym typeface="Arial"/>
              </a:rPr>
              <a:t> α</a:t>
            </a:r>
            <a:r>
              <a:rPr lang="en-IE" sz="1800" b="0" i="0" u="none" strike="noStrike" cap="none" dirty="0" err="1">
                <a:solidFill>
                  <a:srgbClr val="000000"/>
                </a:solidFill>
                <a:latin typeface="Arial"/>
                <a:ea typeface="Arial"/>
                <a:cs typeface="Arial"/>
                <a:sym typeface="Arial"/>
              </a:rPr>
              <a:t>υτή</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έχει</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ήδη</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δι</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δοθεί</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ευρέως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σε</a:t>
            </a:r>
            <a:r>
              <a:rPr lang="en-IE" sz="1800" b="0" i="0" u="none" strike="noStrike" cap="none" dirty="0">
                <a:solidFill>
                  <a:srgbClr val="000000"/>
                </a:solidFill>
                <a:latin typeface="Arial"/>
                <a:ea typeface="Arial"/>
                <a:cs typeface="Arial"/>
                <a:sym typeface="Arial"/>
              </a:rPr>
              <a:t> π</a:t>
            </a:r>
            <a:r>
              <a:rPr lang="en-IE" sz="1800" b="0" i="0" u="none" strike="noStrike" cap="none" dirty="0" err="1">
                <a:solidFill>
                  <a:srgbClr val="000000"/>
                </a:solidFill>
                <a:latin typeface="Arial"/>
                <a:ea typeface="Arial"/>
                <a:cs typeface="Arial"/>
                <a:sym typeface="Arial"/>
              </a:rPr>
              <a:t>λ</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τφόρμες</a:t>
            </a:r>
            <a:r>
              <a:rPr lang="en-IE" sz="1800" b="0" i="0" u="none" strike="noStrike" cap="none" dirty="0">
                <a:solidFill>
                  <a:srgbClr val="000000"/>
                </a:solidFill>
                <a:latin typeface="Arial"/>
                <a:ea typeface="Arial"/>
                <a:cs typeface="Arial"/>
                <a:sym typeface="Arial"/>
              </a:rPr>
              <a:t> όπ</a:t>
            </a:r>
            <a:r>
              <a:rPr lang="en-IE" sz="1800" b="0" i="0" u="none" strike="noStrike" cap="none" dirty="0" err="1">
                <a:solidFill>
                  <a:srgbClr val="000000"/>
                </a:solidFill>
                <a:latin typeface="Arial"/>
                <a:ea typeface="Arial"/>
                <a:cs typeface="Arial"/>
                <a:sym typeface="Arial"/>
              </a:rPr>
              <a:t>ως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το</a:t>
            </a:r>
            <a:r>
              <a:rPr lang="en-IE" sz="1800" b="0" i="0" u="none" strike="noStrike" cap="none" dirty="0">
                <a:solidFill>
                  <a:srgbClr val="000000"/>
                </a:solidFill>
                <a:latin typeface="Arial"/>
                <a:ea typeface="Arial"/>
                <a:cs typeface="Arial"/>
                <a:sym typeface="Arial"/>
              </a:rPr>
              <a:t> WhatsApp;</a:t>
            </a:r>
            <a:endParaRPr sz="1200" dirty="0"/>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Πώς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θ</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μ</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ορούσε</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η</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κ</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θυστέρηση</a:t>
            </a:r>
            <a:r>
              <a:rPr lang="en-IE" sz="1800" b="0" i="0" u="none" strike="noStrike" cap="none" dirty="0">
                <a:solidFill>
                  <a:srgbClr val="000000"/>
                </a:solidFill>
                <a:latin typeface="Arial"/>
                <a:ea typeface="Arial"/>
                <a:cs typeface="Arial"/>
                <a:sym typeface="Arial"/>
              </a:rPr>
              <a:t> ή </a:t>
            </a:r>
            <a:r>
              <a:rPr lang="en-IE" sz="1800" b="0" i="0" u="none" strike="noStrike" cap="none" dirty="0" err="1">
                <a:solidFill>
                  <a:srgbClr val="000000"/>
                </a:solidFill>
                <a:latin typeface="Arial"/>
                <a:ea typeface="Arial"/>
                <a:cs typeface="Arial"/>
                <a:sym typeface="Arial"/>
              </a:rPr>
              <a:t>η</a:t>
            </a:r>
            <a:r>
              <a:rPr lang="en-IE" sz="1800" b="0" i="0" u="none" strike="noStrike" cap="none" dirty="0">
                <a:solidFill>
                  <a:srgbClr val="000000"/>
                </a:solidFill>
                <a:latin typeface="Arial"/>
                <a:ea typeface="Arial"/>
                <a:cs typeface="Arial"/>
                <a:sym typeface="Arial"/>
              </a:rPr>
              <a:t> α</a:t>
            </a:r>
            <a:r>
              <a:rPr lang="en-IE" sz="1800" b="0" i="0" u="none" strike="noStrike" cap="none" dirty="0" err="1">
                <a:solidFill>
                  <a:srgbClr val="000000"/>
                </a:solidFill>
                <a:latin typeface="Arial"/>
                <a:ea typeface="Arial"/>
                <a:cs typeface="Arial"/>
                <a:sym typeface="Arial"/>
              </a:rPr>
              <a:t>συνέ</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ει</a:t>
            </a:r>
            <a:r>
              <a:rPr lang="en-IE" sz="1800" b="0" i="0" u="none" strike="noStrike" cap="none" dirty="0">
                <a:solidFill>
                  <a:srgbClr val="000000"/>
                </a:solidFill>
                <a:latin typeface="Arial"/>
                <a:ea typeface="Arial"/>
                <a:cs typeface="Arial"/>
                <a:sym typeface="Arial"/>
              </a:rPr>
              <a:t>α των </a:t>
            </a:r>
            <a:r>
              <a:rPr lang="en-IE" sz="1800" b="0" i="0" u="none" strike="noStrike" cap="none" dirty="0" err="1">
                <a:solidFill>
                  <a:srgbClr val="000000"/>
                </a:solidFill>
                <a:latin typeface="Arial"/>
                <a:ea typeface="Arial"/>
                <a:cs typeface="Arial"/>
                <a:sym typeface="Arial"/>
              </a:rPr>
              <a:t>ε</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ίσημων</a:t>
            </a:r>
            <a:r>
              <a:rPr lang="en-IE" sz="1800" b="0" i="0" u="none" strike="noStrike" cap="none" dirty="0">
                <a:solidFill>
                  <a:srgbClr val="000000"/>
                </a:solidFill>
                <a:latin typeface="Arial"/>
                <a:ea typeface="Arial"/>
                <a:cs typeface="Arial"/>
                <a:sym typeface="Arial"/>
              </a:rPr>
              <a:t> απα</a:t>
            </a:r>
            <a:r>
              <a:rPr lang="en-IE" sz="1800" b="0" i="0" u="none" strike="noStrike" cap="none" dirty="0" err="1">
                <a:solidFill>
                  <a:srgbClr val="000000"/>
                </a:solidFill>
                <a:latin typeface="Arial"/>
                <a:ea typeface="Arial"/>
                <a:cs typeface="Arial"/>
                <a:sym typeface="Arial"/>
              </a:rPr>
              <a:t>ντήσεων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ε</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ιδεινώσει</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την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κ</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τάστ</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ση</a:t>
            </a:r>
            <a:r>
              <a:rPr lang="en-IE" sz="1800" b="0" i="0" u="none" strike="noStrike" cap="none" dirty="0">
                <a:solidFill>
                  <a:srgbClr val="000000"/>
                </a:solidFill>
                <a:latin typeface="Arial"/>
                <a:ea typeface="Arial"/>
                <a:cs typeface="Arial"/>
                <a:sym typeface="Arial"/>
              </a:rPr>
              <a:t>;</a:t>
            </a:r>
            <a:endParaRPr sz="1200" dirty="0"/>
          </a:p>
          <a:p>
            <a:pPr marL="0" marR="0" lvl="0" indent="0" algn="l" rtl="0">
              <a:lnSpc>
                <a:spcPct val="100000"/>
              </a:lnSpc>
              <a:spcBef>
                <a:spcPts val="0"/>
              </a:spcBef>
              <a:spcAft>
                <a:spcPts val="0"/>
              </a:spcAft>
              <a:buNone/>
            </a:pPr>
            <a:endParaRPr sz="1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IE" sz="1800" b="1" i="0" u="none" strike="noStrike" cap="none" dirty="0" err="1">
                <a:solidFill>
                  <a:srgbClr val="000000"/>
                </a:solidFill>
                <a:latin typeface="Arial"/>
                <a:ea typeface="Arial"/>
                <a:cs typeface="Arial"/>
                <a:sym typeface="Arial"/>
              </a:rPr>
              <a:t>Φήμη</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κ</a:t>
            </a:r>
            <a:r>
              <a:rPr lang="en-IE" sz="1800" b="1" i="0" u="none" strike="noStrike" cap="none" dirty="0">
                <a:solidFill>
                  <a:srgbClr val="000000"/>
                </a:solidFill>
                <a:latin typeface="Arial"/>
                <a:ea typeface="Arial"/>
                <a:cs typeface="Arial"/>
                <a:sym typeface="Arial"/>
              </a:rPr>
              <a:t>α</a:t>
            </a:r>
            <a:r>
              <a:rPr lang="en-IE" sz="1800" b="1" i="0" u="none" strike="noStrike" cap="none" dirty="0" err="1">
                <a:solidFill>
                  <a:srgbClr val="000000"/>
                </a:solidFill>
                <a:latin typeface="Arial"/>
                <a:ea typeface="Arial"/>
                <a:cs typeface="Arial"/>
                <a:sym typeface="Arial"/>
              </a:rPr>
              <a:t>ι</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σχέσεις</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με</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την</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κοινότητ</a:t>
            </a:r>
            <a:r>
              <a:rPr lang="en-IE" sz="1800" b="1" i="0" u="none" strike="noStrike" cap="none" dirty="0">
                <a:solidFill>
                  <a:srgbClr val="000000"/>
                </a:solidFill>
                <a:latin typeface="Arial"/>
                <a:ea typeface="Arial"/>
                <a:cs typeface="Arial"/>
                <a:sym typeface="Arial"/>
              </a:rPr>
              <a:t>α:</a:t>
            </a:r>
            <a:endParaRPr sz="1800" b="0" i="0" u="none" strike="noStrike" cap="none" dirty="0">
              <a:solidFill>
                <a:srgbClr val="000000"/>
              </a:solidFill>
              <a:latin typeface="Arial"/>
              <a:ea typeface="Arial"/>
              <a:cs typeface="Arial"/>
              <a:sym typeface="Arial"/>
            </a:endParaRPr>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Με</a:t>
            </a:r>
            <a:r>
              <a:rPr lang="en-IE" sz="1800" b="0" i="0" u="none" strike="noStrike" cap="none" dirty="0">
                <a:solidFill>
                  <a:srgbClr val="000000"/>
                </a:solidFill>
                <a:latin typeface="Arial"/>
                <a:ea typeface="Arial"/>
                <a:cs typeface="Arial"/>
                <a:sym typeface="Arial"/>
              </a:rPr>
              <a:t> π</a:t>
            </a:r>
            <a:r>
              <a:rPr lang="en-IE" sz="1800" b="0" i="0" u="none" strike="noStrike" cap="none" dirty="0" err="1">
                <a:solidFill>
                  <a:srgbClr val="000000"/>
                </a:solidFill>
                <a:latin typeface="Arial"/>
                <a:ea typeface="Arial"/>
                <a:cs typeface="Arial"/>
                <a:sym typeface="Arial"/>
              </a:rPr>
              <a:t>οιους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τρό</a:t>
            </a:r>
            <a:r>
              <a:rPr lang="en-IE" sz="1800" b="0" i="0" u="none" strike="noStrike" cap="none" dirty="0">
                <a:solidFill>
                  <a:srgbClr val="000000"/>
                </a:solidFill>
                <a:latin typeface="Arial"/>
                <a:ea typeface="Arial"/>
                <a:cs typeface="Arial"/>
                <a:sym typeface="Arial"/>
              </a:rPr>
              <a:t>πους α</a:t>
            </a:r>
            <a:r>
              <a:rPr lang="en-IE" sz="1800" b="0" i="0" u="none" strike="noStrike" cap="none" dirty="0" err="1">
                <a:solidFill>
                  <a:srgbClr val="000000"/>
                </a:solidFill>
                <a:latin typeface="Arial"/>
                <a:ea typeface="Arial"/>
                <a:cs typeface="Arial"/>
                <a:sym typeface="Arial"/>
              </a:rPr>
              <a:t>υτή</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η</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ψευδής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είδηση</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μ</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ορεί</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a:t>
            </a:r>
            <a:r>
              <a:rPr lang="en-IE" sz="1800" b="1" i="0" u="none" strike="noStrike" cap="none" dirty="0">
                <a:solidFill>
                  <a:srgbClr val="FF0000"/>
                </a:solidFill>
                <a:latin typeface="Arial"/>
                <a:ea typeface="Arial"/>
                <a:cs typeface="Arial"/>
                <a:sym typeface="Arial"/>
              </a:rPr>
              <a:t>β</a:t>
            </a:r>
            <a:r>
              <a:rPr lang="en-IE" sz="1800" b="1" i="0" u="none" strike="noStrike" cap="none" dirty="0" err="1">
                <a:solidFill>
                  <a:srgbClr val="FF0000"/>
                </a:solidFill>
                <a:latin typeface="Arial"/>
                <a:ea typeface="Arial"/>
                <a:cs typeface="Arial"/>
                <a:sym typeface="Arial"/>
              </a:rPr>
              <a:t>λάψει</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τη</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φήμη</a:t>
            </a:r>
            <a:r>
              <a:rPr lang="en-IE" sz="1800" b="1" i="0" u="none" strike="noStrike" cap="none" dirty="0">
                <a:solidFill>
                  <a:srgbClr val="FF0000"/>
                </a:solidFill>
                <a:latin typeface="Arial"/>
                <a:ea typeface="Arial"/>
                <a:cs typeface="Arial"/>
                <a:sym typeface="Arial"/>
              </a:rPr>
              <a:t> </a:t>
            </a:r>
            <a:r>
              <a:rPr lang="en-IE" sz="1800" b="0" i="0" u="none" strike="noStrike" cap="none" dirty="0">
                <a:solidFill>
                  <a:srgbClr val="000000"/>
                </a:solidFill>
                <a:latin typeface="Arial"/>
                <a:ea typeface="Arial"/>
                <a:cs typeface="Arial"/>
                <a:sym typeface="Arial"/>
              </a:rPr>
              <a:t>των </a:t>
            </a:r>
            <a:r>
              <a:rPr lang="en-IE" sz="1800" b="0" i="0" u="none" strike="noStrike" cap="none" dirty="0" err="1">
                <a:solidFill>
                  <a:srgbClr val="000000"/>
                </a:solidFill>
                <a:latin typeface="Arial"/>
                <a:ea typeface="Arial"/>
                <a:cs typeface="Arial"/>
                <a:sym typeface="Arial"/>
              </a:rPr>
              <a:t>σχολείων</a:t>
            </a:r>
            <a:r>
              <a:rPr lang="en-IE" sz="1800" b="0" i="0" u="none" strike="noStrike" cap="none" dirty="0">
                <a:solidFill>
                  <a:srgbClr val="000000"/>
                </a:solidFill>
                <a:latin typeface="Arial"/>
                <a:ea typeface="Arial"/>
                <a:cs typeface="Arial"/>
                <a:sym typeface="Arial"/>
              </a:rPr>
              <a:t> ή του </a:t>
            </a:r>
            <a:r>
              <a:rPr lang="en-IE" sz="1800" b="0" i="0" u="none" strike="noStrike" cap="none" dirty="0" err="1">
                <a:solidFill>
                  <a:srgbClr val="000000"/>
                </a:solidFill>
                <a:latin typeface="Arial"/>
                <a:ea typeface="Arial"/>
                <a:cs typeface="Arial"/>
                <a:sym typeface="Arial"/>
              </a:rPr>
              <a:t>Υ</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ουργείου</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Π</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ιδεί</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ς</a:t>
            </a:r>
            <a:r>
              <a:rPr lang="en-IE" sz="1800" b="0" i="0" u="none" strike="noStrike" cap="none" dirty="0">
                <a:solidFill>
                  <a:srgbClr val="000000"/>
                </a:solidFill>
                <a:latin typeface="Arial"/>
                <a:ea typeface="Arial"/>
                <a:cs typeface="Arial"/>
                <a:sym typeface="Arial"/>
              </a:rPr>
              <a:t>;</a:t>
            </a:r>
            <a:endParaRPr sz="1200" dirty="0"/>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Πώς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θ</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μ</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ορούσ</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κλιμ</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κωθούν</a:t>
            </a:r>
            <a:r>
              <a:rPr lang="en-IE" sz="1800" b="0" i="0" u="none" strike="noStrike" cap="none" dirty="0">
                <a:solidFill>
                  <a:srgbClr val="00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οι</a:t>
            </a:r>
            <a:r>
              <a:rPr lang="en-IE" sz="1800" b="1" i="0" u="none" strike="noStrike" cap="none" dirty="0">
                <a:solidFill>
                  <a:srgbClr val="FF0000"/>
                </a:solidFill>
                <a:latin typeface="Arial"/>
                <a:ea typeface="Arial"/>
                <a:cs typeface="Arial"/>
                <a:sym typeface="Arial"/>
              </a:rPr>
              <a:t> α</a:t>
            </a:r>
            <a:r>
              <a:rPr lang="en-IE" sz="1800" b="1" i="0" u="none" strike="noStrike" cap="none" dirty="0" err="1">
                <a:solidFill>
                  <a:srgbClr val="FF0000"/>
                </a:solidFill>
                <a:latin typeface="Arial"/>
                <a:ea typeface="Arial"/>
                <a:cs typeface="Arial"/>
                <a:sym typeface="Arial"/>
              </a:rPr>
              <a:t>ντιδράσεις</a:t>
            </a:r>
            <a:r>
              <a:rPr lang="en-IE" sz="1800" b="1" i="0" u="none" strike="noStrike" cap="none" dirty="0">
                <a:solidFill>
                  <a:srgbClr val="FF0000"/>
                </a:solidFill>
                <a:latin typeface="Arial"/>
                <a:ea typeface="Arial"/>
                <a:cs typeface="Arial"/>
                <a:sym typeface="Arial"/>
              </a:rPr>
              <a:t> των </a:t>
            </a:r>
            <a:r>
              <a:rPr lang="en-IE" sz="1800" b="1" i="0" u="none" strike="noStrike" cap="none" dirty="0" err="1">
                <a:solidFill>
                  <a:srgbClr val="FF0000"/>
                </a:solidFill>
                <a:latin typeface="Arial"/>
                <a:ea typeface="Arial"/>
                <a:cs typeface="Arial"/>
                <a:sym typeface="Arial"/>
              </a:rPr>
              <a:t>γονέων</a:t>
            </a:r>
            <a:r>
              <a:rPr lang="en-IE" sz="1800" b="1" i="0" u="none" strike="noStrike" cap="none" dirty="0">
                <a:solidFill>
                  <a:srgbClr val="FF0000"/>
                </a:solidFill>
                <a:latin typeface="Arial"/>
                <a:ea typeface="Arial"/>
                <a:cs typeface="Arial"/>
                <a:sym typeface="Arial"/>
              </a:rPr>
              <a:t> </a:t>
            </a:r>
            <a:r>
              <a:rPr lang="en-IE" sz="1800" b="0" i="0" u="none" strike="noStrike" cap="none" dirty="0">
                <a:solidFill>
                  <a:srgbClr val="000000"/>
                </a:solidFill>
                <a:latin typeface="Arial"/>
                <a:ea typeface="Arial"/>
                <a:cs typeface="Arial"/>
                <a:sym typeface="Arial"/>
              </a:rPr>
              <a:t>ή </a:t>
            </a:r>
            <a:r>
              <a:rPr lang="en-IE" sz="1800" b="1" i="0" u="none" strike="noStrike" cap="none" dirty="0" err="1">
                <a:solidFill>
                  <a:srgbClr val="FF0000"/>
                </a:solidFill>
                <a:latin typeface="Arial"/>
                <a:ea typeface="Arial"/>
                <a:cs typeface="Arial"/>
                <a:sym typeface="Arial"/>
              </a:rPr>
              <a:t>η</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κριτική</a:t>
            </a:r>
            <a:r>
              <a:rPr lang="en-IE" sz="1800" b="1" i="0" u="none" strike="noStrike" cap="none" dirty="0">
                <a:solidFill>
                  <a:srgbClr val="FF0000"/>
                </a:solidFill>
                <a:latin typeface="Arial"/>
                <a:ea typeface="Arial"/>
                <a:cs typeface="Arial"/>
                <a:sym typeface="Arial"/>
              </a:rPr>
              <a:t> του </a:t>
            </a:r>
            <a:r>
              <a:rPr lang="en-IE" sz="1800" b="1" i="0" u="none" strike="noStrike" cap="none" dirty="0" err="1">
                <a:solidFill>
                  <a:srgbClr val="FF0000"/>
                </a:solidFill>
                <a:latin typeface="Arial"/>
                <a:ea typeface="Arial"/>
                <a:cs typeface="Arial"/>
                <a:sym typeface="Arial"/>
              </a:rPr>
              <a:t>κοινού</a:t>
            </a:r>
            <a:r>
              <a:rPr lang="en-IE" sz="1800" b="1" i="0" u="none" strike="noStrike" cap="none" dirty="0">
                <a:solidFill>
                  <a:srgbClr val="FF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εάν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η</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ιστορί</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δεν</a:t>
            </a:r>
            <a:r>
              <a:rPr lang="en-IE" sz="1800" b="0" i="0" u="none" strike="noStrike" cap="none" dirty="0">
                <a:solidFill>
                  <a:srgbClr val="000000"/>
                </a:solidFill>
                <a:latin typeface="Arial"/>
                <a:ea typeface="Arial"/>
                <a:cs typeface="Arial"/>
                <a:sym typeface="Arial"/>
              </a:rPr>
              <a:t> α</a:t>
            </a:r>
            <a:r>
              <a:rPr lang="en-IE" sz="1800" b="0" i="0" u="none" strike="noStrike" cap="none" dirty="0" err="1">
                <a:solidFill>
                  <a:srgbClr val="000000"/>
                </a:solidFill>
                <a:latin typeface="Arial"/>
                <a:ea typeface="Arial"/>
                <a:cs typeface="Arial"/>
                <a:sym typeface="Arial"/>
              </a:rPr>
              <a:t>ντιμετω</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ιστεί</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γρήγορ</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κ</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ι</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με</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σ</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φήνει</a:t>
            </a:r>
            <a:r>
              <a:rPr lang="en-IE" sz="1800" b="0" i="0" u="none" strike="noStrike" cap="none" dirty="0">
                <a:solidFill>
                  <a:srgbClr val="000000"/>
                </a:solidFill>
                <a:latin typeface="Arial"/>
                <a:ea typeface="Arial"/>
                <a:cs typeface="Arial"/>
                <a:sym typeface="Arial"/>
              </a:rPr>
              <a:t>α;</a:t>
            </a:r>
            <a:endParaRPr sz="1200" dirty="0"/>
          </a:p>
          <a:p>
            <a:pPr marL="0" marR="0" lvl="0" indent="0" algn="l" rtl="0">
              <a:lnSpc>
                <a:spcPct val="100000"/>
              </a:lnSpc>
              <a:spcBef>
                <a:spcPts val="0"/>
              </a:spcBef>
              <a:spcAft>
                <a:spcPts val="0"/>
              </a:spcAft>
              <a:buNone/>
            </a:pPr>
            <a:endParaRPr sz="1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IE" sz="1800" b="1" i="0" u="none" strike="noStrike" cap="none" dirty="0" err="1">
                <a:solidFill>
                  <a:srgbClr val="000000"/>
                </a:solidFill>
                <a:latin typeface="Arial"/>
                <a:ea typeface="Arial"/>
                <a:cs typeface="Arial"/>
                <a:sym typeface="Arial"/>
              </a:rPr>
              <a:t>Ε</a:t>
            </a:r>
            <a:r>
              <a:rPr lang="en-IE" sz="1800" b="1" i="0" u="none" strike="noStrike" cap="none" dirty="0">
                <a:solidFill>
                  <a:srgbClr val="000000"/>
                </a:solidFill>
                <a:latin typeface="Arial"/>
                <a:ea typeface="Arial"/>
                <a:cs typeface="Arial"/>
                <a:sym typeface="Arial"/>
              </a:rPr>
              <a:t>π</a:t>
            </a:r>
            <a:r>
              <a:rPr lang="en-IE" sz="1800" b="1" i="0" u="none" strike="noStrike" cap="none" dirty="0" err="1">
                <a:solidFill>
                  <a:srgbClr val="000000"/>
                </a:solidFill>
                <a:latin typeface="Arial"/>
                <a:ea typeface="Arial"/>
                <a:cs typeface="Arial"/>
                <a:sym typeface="Arial"/>
              </a:rPr>
              <a:t>ι</a:t>
            </a:r>
            <a:r>
              <a:rPr lang="en-IE" sz="1800" b="1" i="0" u="none" strike="noStrike" cap="none" dirty="0">
                <a:solidFill>
                  <a:srgbClr val="000000"/>
                </a:solidFill>
                <a:latin typeface="Arial"/>
                <a:ea typeface="Arial"/>
                <a:cs typeface="Arial"/>
                <a:sym typeface="Arial"/>
              </a:rPr>
              <a:t>π</a:t>
            </a:r>
            <a:r>
              <a:rPr lang="en-IE" sz="1800" b="1" i="0" u="none" strike="noStrike" cap="none" dirty="0" err="1">
                <a:solidFill>
                  <a:srgbClr val="000000"/>
                </a:solidFill>
                <a:latin typeface="Arial"/>
                <a:ea typeface="Arial"/>
                <a:cs typeface="Arial"/>
                <a:sym typeface="Arial"/>
              </a:rPr>
              <a:t>τώσεις</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στην</a:t>
            </a:r>
            <a:r>
              <a:rPr lang="en-IE" sz="1800" b="1" i="0" u="none" strike="noStrike" cap="none" dirty="0">
                <a:solidFill>
                  <a:srgbClr val="000000"/>
                </a:solidFill>
                <a:latin typeface="Arial"/>
                <a:ea typeface="Arial"/>
                <a:cs typeface="Arial"/>
                <a:sym typeface="Arial"/>
              </a:rPr>
              <a:t> π</a:t>
            </a:r>
            <a:r>
              <a:rPr lang="en-IE" sz="1800" b="1" i="0" u="none" strike="noStrike" cap="none" dirty="0" err="1">
                <a:solidFill>
                  <a:srgbClr val="000000"/>
                </a:solidFill>
                <a:latin typeface="Arial"/>
                <a:ea typeface="Arial"/>
                <a:cs typeface="Arial"/>
                <a:sym typeface="Arial"/>
              </a:rPr>
              <a:t>ολιτική</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κ</a:t>
            </a:r>
            <a:r>
              <a:rPr lang="en-IE" sz="1800" b="1" i="0" u="none" strike="noStrike" cap="none" dirty="0">
                <a:solidFill>
                  <a:srgbClr val="000000"/>
                </a:solidFill>
                <a:latin typeface="Arial"/>
                <a:ea typeface="Arial"/>
                <a:cs typeface="Arial"/>
                <a:sym typeface="Arial"/>
              </a:rPr>
              <a:t>α</a:t>
            </a:r>
            <a:r>
              <a:rPr lang="en-IE" sz="1800" b="1" i="0" u="none" strike="noStrike" cap="none" dirty="0" err="1">
                <a:solidFill>
                  <a:srgbClr val="000000"/>
                </a:solidFill>
                <a:latin typeface="Arial"/>
                <a:ea typeface="Arial"/>
                <a:cs typeface="Arial"/>
                <a:sym typeface="Arial"/>
              </a:rPr>
              <a:t>ι</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την</a:t>
            </a:r>
            <a:r>
              <a:rPr lang="en-IE" sz="1800" b="1" i="0" u="none" strike="noStrike" cap="none" dirty="0">
                <a:solidFill>
                  <a:srgbClr val="000000"/>
                </a:solidFill>
                <a:latin typeface="Arial"/>
                <a:ea typeface="Arial"/>
                <a:cs typeface="Arial"/>
                <a:sym typeface="Arial"/>
              </a:rPr>
              <a:t> </a:t>
            </a:r>
            <a:r>
              <a:rPr lang="en-IE" sz="1800" b="1" i="0" u="none" strike="noStrike" cap="none" dirty="0" err="1">
                <a:solidFill>
                  <a:srgbClr val="000000"/>
                </a:solidFill>
                <a:latin typeface="Arial"/>
                <a:ea typeface="Arial"/>
                <a:cs typeface="Arial"/>
                <a:sym typeface="Arial"/>
              </a:rPr>
              <a:t>ετοιμότητ</a:t>
            </a:r>
            <a:r>
              <a:rPr lang="en-IE" sz="1800" b="1" i="0" u="none" strike="noStrike" cap="none" dirty="0">
                <a:solidFill>
                  <a:srgbClr val="000000"/>
                </a:solidFill>
                <a:latin typeface="Arial"/>
                <a:ea typeface="Arial"/>
                <a:cs typeface="Arial"/>
                <a:sym typeface="Arial"/>
              </a:rPr>
              <a:t>α:</a:t>
            </a:r>
            <a:endParaRPr sz="1800" b="0" i="0" u="none" strike="noStrike" cap="none" dirty="0">
              <a:solidFill>
                <a:srgbClr val="000000"/>
              </a:solidFill>
              <a:latin typeface="Arial"/>
              <a:ea typeface="Arial"/>
              <a:cs typeface="Arial"/>
              <a:sym typeface="Arial"/>
            </a:endParaRPr>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Τι</a:t>
            </a:r>
            <a:r>
              <a:rPr lang="en-IE" sz="1800" b="0" i="0" u="none" strike="noStrike" cap="none" dirty="0">
                <a:solidFill>
                  <a:srgbClr val="000000"/>
                </a:solidFill>
                <a:latin typeface="Arial"/>
                <a:ea typeface="Arial"/>
                <a:cs typeface="Arial"/>
                <a:sym typeface="Arial"/>
              </a:rPr>
              <a:t> απ</a:t>
            </a:r>
            <a:r>
              <a:rPr lang="en-IE" sz="1800" b="0" i="0" u="none" strike="noStrike" cap="none" dirty="0" err="1">
                <a:solidFill>
                  <a:srgbClr val="000000"/>
                </a:solidFill>
                <a:latin typeface="Arial"/>
                <a:ea typeface="Arial"/>
                <a:cs typeface="Arial"/>
                <a:sym typeface="Arial"/>
              </a:rPr>
              <a:t>οκ</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λύ</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τει</a:t>
            </a:r>
            <a:r>
              <a:rPr lang="en-IE" sz="1800" b="0" i="0" u="none" strike="noStrike" cap="none" dirty="0">
                <a:solidFill>
                  <a:srgbClr val="000000"/>
                </a:solidFill>
                <a:latin typeface="Arial"/>
                <a:ea typeface="Arial"/>
                <a:cs typeface="Arial"/>
                <a:sym typeface="Arial"/>
              </a:rPr>
              <a:t> α</a:t>
            </a:r>
            <a:r>
              <a:rPr lang="en-IE" sz="1800" b="0" i="0" u="none" strike="noStrike" cap="none" dirty="0" err="1">
                <a:solidFill>
                  <a:srgbClr val="000000"/>
                </a:solidFill>
                <a:latin typeface="Arial"/>
                <a:ea typeface="Arial"/>
                <a:cs typeface="Arial"/>
                <a:sym typeface="Arial"/>
              </a:rPr>
              <a:t>υτή</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η</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κ</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τάστ</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ση</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σχετικά</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με</a:t>
            </a:r>
            <a:r>
              <a:rPr lang="en-IE" sz="1800" b="0" i="0" u="none" strike="noStrike" cap="none" dirty="0">
                <a:solidFill>
                  <a:srgbClr val="00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τις</a:t>
            </a:r>
            <a:r>
              <a:rPr lang="en-IE" sz="1800" b="1" i="0" u="none" strike="noStrike" cap="none" dirty="0">
                <a:solidFill>
                  <a:srgbClr val="FF0000"/>
                </a:solidFill>
                <a:latin typeface="Arial"/>
                <a:ea typeface="Arial"/>
                <a:cs typeface="Arial"/>
                <a:sym typeface="Arial"/>
              </a:rPr>
              <a:t> α</a:t>
            </a:r>
            <a:r>
              <a:rPr lang="en-IE" sz="1800" b="1" i="0" u="none" strike="noStrike" cap="none" dirty="0" err="1">
                <a:solidFill>
                  <a:srgbClr val="FF0000"/>
                </a:solidFill>
                <a:latin typeface="Arial"/>
                <a:ea typeface="Arial"/>
                <a:cs typeface="Arial"/>
                <a:sym typeface="Arial"/>
              </a:rPr>
              <a:t>δυν</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μίες</a:t>
            </a:r>
            <a:r>
              <a:rPr lang="en-IE" sz="1800" b="1" i="0" u="none" strike="noStrike" cap="none" dirty="0">
                <a:solidFill>
                  <a:srgbClr val="FF0000"/>
                </a:solidFill>
                <a:latin typeface="Arial"/>
                <a:ea typeface="Arial"/>
                <a:cs typeface="Arial"/>
                <a:sym typeface="Arial"/>
              </a:rPr>
              <a:t> των </a:t>
            </a:r>
            <a:r>
              <a:rPr lang="en-IE" sz="1800" b="1" i="0" u="none" strike="noStrike" cap="none" dirty="0" err="1">
                <a:solidFill>
                  <a:srgbClr val="FF0000"/>
                </a:solidFill>
                <a:latin typeface="Arial"/>
                <a:ea typeface="Arial"/>
                <a:cs typeface="Arial"/>
                <a:sym typeface="Arial"/>
              </a:rPr>
              <a:t>τρεχόντων</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συστημάτων</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ε</a:t>
            </a:r>
            <a:r>
              <a:rPr lang="en-IE" sz="1800" b="1" i="0" u="none" strike="noStrike" cap="none" dirty="0">
                <a:solidFill>
                  <a:srgbClr val="FF0000"/>
                </a:solidFill>
                <a:latin typeface="Arial"/>
                <a:ea typeface="Arial"/>
                <a:cs typeface="Arial"/>
                <a:sym typeface="Arial"/>
              </a:rPr>
              <a:t>π</a:t>
            </a:r>
            <a:r>
              <a:rPr lang="en-IE" sz="1800" b="1" i="0" u="none" strike="noStrike" cap="none" dirty="0" err="1">
                <a:solidFill>
                  <a:srgbClr val="FF0000"/>
                </a:solidFill>
                <a:latin typeface="Arial"/>
                <a:ea typeface="Arial"/>
                <a:cs typeface="Arial"/>
                <a:sym typeface="Arial"/>
              </a:rPr>
              <a:t>ικοινωνί</a:t>
            </a:r>
            <a:r>
              <a:rPr lang="en-IE" sz="1800" b="1" i="0" u="none" strike="noStrike" cap="none" dirty="0">
                <a:solidFill>
                  <a:srgbClr val="FF0000"/>
                </a:solidFill>
                <a:latin typeface="Arial"/>
                <a:ea typeface="Arial"/>
                <a:cs typeface="Arial"/>
                <a:sym typeface="Arial"/>
              </a:rPr>
              <a:t>α</a:t>
            </a:r>
            <a:r>
              <a:rPr lang="en-IE" sz="1800" b="1" i="0" u="none" strike="noStrike" cap="none" dirty="0" err="1">
                <a:solidFill>
                  <a:srgbClr val="FF0000"/>
                </a:solidFill>
                <a:latin typeface="Arial"/>
                <a:ea typeface="Arial"/>
                <a:cs typeface="Arial"/>
                <a:sym typeface="Arial"/>
              </a:rPr>
              <a:t>ς</a:t>
            </a:r>
            <a:r>
              <a:rPr lang="en-IE" sz="1800" b="1" i="0" u="none" strike="noStrike" cap="none" dirty="0">
                <a:solidFill>
                  <a:srgbClr val="FF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μετ</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ξύ</a:t>
            </a:r>
            <a:r>
              <a:rPr lang="en-IE" sz="1800" b="0" i="0" u="none" strike="noStrike" cap="none" dirty="0">
                <a:solidFill>
                  <a:srgbClr val="000000"/>
                </a:solidFill>
                <a:latin typeface="Arial"/>
                <a:ea typeface="Arial"/>
                <a:cs typeface="Arial"/>
                <a:sym typeface="Arial"/>
              </a:rPr>
              <a:t> του </a:t>
            </a:r>
            <a:r>
              <a:rPr lang="en-IE" sz="1800" b="0" i="0" u="none" strike="noStrike" cap="none" dirty="0" err="1">
                <a:solidFill>
                  <a:srgbClr val="000000"/>
                </a:solidFill>
                <a:latin typeface="Arial"/>
                <a:ea typeface="Arial"/>
                <a:cs typeface="Arial"/>
                <a:sym typeface="Arial"/>
              </a:rPr>
              <a:t>Υ</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ουργείου</a:t>
            </a:r>
            <a:r>
              <a:rPr lang="en-IE" sz="1800" b="0" i="0" u="none" strike="noStrike" cap="none" dirty="0">
                <a:solidFill>
                  <a:srgbClr val="000000"/>
                </a:solidFill>
                <a:latin typeface="Arial"/>
                <a:ea typeface="Arial"/>
                <a:cs typeface="Arial"/>
                <a:sym typeface="Arial"/>
              </a:rPr>
              <a:t>, των </a:t>
            </a:r>
            <a:r>
              <a:rPr lang="en-IE" sz="1800" b="0" i="0" u="none" strike="noStrike" cap="none" dirty="0" err="1">
                <a:solidFill>
                  <a:srgbClr val="000000"/>
                </a:solidFill>
                <a:latin typeface="Arial"/>
                <a:ea typeface="Arial"/>
                <a:cs typeface="Arial"/>
                <a:sym typeface="Arial"/>
              </a:rPr>
              <a:t>σχολείων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κ</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ι</a:t>
            </a:r>
            <a:r>
              <a:rPr lang="en-IE" sz="1800" b="0" i="0" u="none" strike="noStrike" cap="none" dirty="0">
                <a:solidFill>
                  <a:srgbClr val="000000"/>
                </a:solidFill>
                <a:latin typeface="Arial"/>
                <a:ea typeface="Arial"/>
                <a:cs typeface="Arial"/>
                <a:sym typeface="Arial"/>
              </a:rPr>
              <a:t> των </a:t>
            </a:r>
            <a:r>
              <a:rPr lang="en-IE" sz="1800" b="0" i="0" u="none" strike="noStrike" cap="none" dirty="0" err="1">
                <a:solidFill>
                  <a:srgbClr val="000000"/>
                </a:solidFill>
                <a:latin typeface="Arial"/>
                <a:ea typeface="Arial"/>
                <a:cs typeface="Arial"/>
                <a:sym typeface="Arial"/>
              </a:rPr>
              <a:t>οικογενειών</a:t>
            </a:r>
            <a:r>
              <a:rPr lang="en-IE" sz="1800" b="0" i="0" u="none" strike="noStrike" cap="none" dirty="0">
                <a:solidFill>
                  <a:srgbClr val="000000"/>
                </a:solidFill>
                <a:latin typeface="Arial"/>
                <a:ea typeface="Arial"/>
                <a:cs typeface="Arial"/>
                <a:sym typeface="Arial"/>
              </a:rPr>
              <a:t>;</a:t>
            </a:r>
            <a:endParaRPr sz="1200" dirty="0"/>
          </a:p>
          <a:p>
            <a:pPr marL="342900" marR="0" lvl="1" indent="-342900" algn="l" rtl="0">
              <a:lnSpc>
                <a:spcPct val="100000"/>
              </a:lnSpc>
              <a:spcBef>
                <a:spcPts val="0"/>
              </a:spcBef>
              <a:spcAft>
                <a:spcPts val="0"/>
              </a:spcAft>
              <a:buClr>
                <a:srgbClr val="000000"/>
              </a:buClr>
              <a:buSzPts val="2000"/>
              <a:buFont typeface="Arial"/>
              <a:buChar char="•"/>
            </a:pPr>
            <a:r>
              <a:rPr lang="en-IE" sz="1800" b="0" i="0" u="none" strike="noStrike" cap="none" dirty="0" err="1">
                <a:solidFill>
                  <a:srgbClr val="000000"/>
                </a:solidFill>
                <a:latin typeface="Arial"/>
                <a:ea typeface="Arial"/>
                <a:cs typeface="Arial"/>
                <a:sym typeface="Arial"/>
              </a:rPr>
              <a:t>Πώς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θ</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μ</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ορούσ</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τ</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σχολεί</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κ</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ι</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το</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Υ</a:t>
            </a:r>
            <a:r>
              <a:rPr lang="en-IE" sz="1800" b="0" i="0" u="none" strike="noStrike" cap="none" dirty="0">
                <a:solidFill>
                  <a:srgbClr val="000000"/>
                </a:solidFill>
                <a:latin typeface="Arial"/>
                <a:ea typeface="Arial"/>
                <a:cs typeface="Arial"/>
                <a:sym typeface="Arial"/>
              </a:rPr>
              <a:t>π</a:t>
            </a:r>
            <a:r>
              <a:rPr lang="en-IE" sz="1800" b="0" i="0" u="none" strike="noStrike" cap="none" dirty="0" err="1">
                <a:solidFill>
                  <a:srgbClr val="000000"/>
                </a:solidFill>
                <a:latin typeface="Arial"/>
                <a:ea typeface="Arial"/>
                <a:cs typeface="Arial"/>
                <a:sym typeface="Arial"/>
              </a:rPr>
              <a:t>ουργείο</a:t>
            </a:r>
            <a:r>
              <a:rPr lang="en-IE" sz="1800" b="0" i="0" u="none" strike="noStrike" cap="none" dirty="0">
                <a:solidFill>
                  <a:srgbClr val="00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ν</a:t>
            </a:r>
            <a:r>
              <a:rPr lang="en-IE" sz="1800" b="1" i="0" u="none" strike="noStrike" cap="none" dirty="0">
                <a:solidFill>
                  <a:srgbClr val="FF0000"/>
                </a:solidFill>
                <a:latin typeface="Arial"/>
                <a:ea typeface="Arial"/>
                <a:cs typeface="Arial"/>
                <a:sym typeface="Arial"/>
              </a:rPr>
              <a:t>α </a:t>
            </a:r>
            <a:r>
              <a:rPr lang="en-IE" sz="1800" b="1" i="0" u="none" strike="noStrike" cap="none" dirty="0" err="1">
                <a:solidFill>
                  <a:srgbClr val="FF0000"/>
                </a:solidFill>
                <a:latin typeface="Arial"/>
                <a:ea typeface="Arial"/>
                <a:cs typeface="Arial"/>
                <a:sym typeface="Arial"/>
              </a:rPr>
              <a:t>ενισχύσουν</a:t>
            </a:r>
            <a:r>
              <a:rPr lang="en-IE" sz="1800" b="1" i="0" u="none" strike="noStrike" cap="none" dirty="0">
                <a:solidFill>
                  <a:srgbClr val="FF0000"/>
                </a:solidFill>
                <a:latin typeface="Arial"/>
                <a:ea typeface="Arial"/>
                <a:cs typeface="Arial"/>
                <a:sym typeface="Arial"/>
              </a:rPr>
              <a:t> </a:t>
            </a:r>
            <a:r>
              <a:rPr lang="en-IE" sz="1800" b="1" i="0" u="none" strike="noStrike" cap="none" dirty="0" err="1">
                <a:solidFill>
                  <a:srgbClr val="FF0000"/>
                </a:solidFill>
                <a:latin typeface="Arial"/>
                <a:ea typeface="Arial"/>
                <a:cs typeface="Arial"/>
                <a:sym typeface="Arial"/>
              </a:rPr>
              <a:t>τις</a:t>
            </a:r>
            <a:r>
              <a:rPr lang="en-IE" sz="1800" b="1" i="0" u="none" strike="noStrike" cap="none" dirty="0">
                <a:solidFill>
                  <a:srgbClr val="FF0000"/>
                </a:solidFill>
                <a:latin typeface="Arial"/>
                <a:ea typeface="Arial"/>
                <a:cs typeface="Arial"/>
                <a:sym typeface="Arial"/>
              </a:rPr>
              <a:t> π</a:t>
            </a:r>
            <a:r>
              <a:rPr lang="en-IE" sz="1800" b="1" i="0" u="none" strike="noStrike" cap="none" dirty="0" err="1">
                <a:solidFill>
                  <a:srgbClr val="FF0000"/>
                </a:solidFill>
                <a:latin typeface="Arial"/>
                <a:ea typeface="Arial"/>
                <a:cs typeface="Arial"/>
                <a:sym typeface="Arial"/>
              </a:rPr>
              <a:t>ολιτικές</a:t>
            </a:r>
            <a:r>
              <a:rPr lang="en-IE" sz="1800" b="1" i="0" u="none" strike="noStrike" cap="none" dirty="0">
                <a:solidFill>
                  <a:srgbClr val="FF0000"/>
                </a:solidFill>
                <a:latin typeface="Arial"/>
                <a:ea typeface="Arial"/>
                <a:cs typeface="Arial"/>
                <a:sym typeface="Arial"/>
              </a:rPr>
              <a:t> ή </a:t>
            </a:r>
            <a:r>
              <a:rPr lang="en-IE" sz="1800" b="1" i="0" u="none" strike="noStrike" cap="none" dirty="0" err="1">
                <a:solidFill>
                  <a:srgbClr val="FF0000"/>
                </a:solidFill>
                <a:latin typeface="Arial"/>
                <a:ea typeface="Arial"/>
                <a:cs typeface="Arial"/>
                <a:sym typeface="Arial"/>
              </a:rPr>
              <a:t>τ</a:t>
            </a:r>
            <a:r>
              <a:rPr lang="en-IE" sz="1800" b="1" i="0" u="none" strike="noStrike" cap="none" dirty="0">
                <a:solidFill>
                  <a:srgbClr val="FF0000"/>
                </a:solidFill>
                <a:latin typeface="Arial"/>
                <a:ea typeface="Arial"/>
                <a:cs typeface="Arial"/>
                <a:sym typeface="Arial"/>
              </a:rPr>
              <a:t>α π</a:t>
            </a:r>
            <a:r>
              <a:rPr lang="en-IE" sz="1800" b="1" i="0" u="none" strike="noStrike" cap="none" dirty="0" err="1">
                <a:solidFill>
                  <a:srgbClr val="FF0000"/>
                </a:solidFill>
                <a:latin typeface="Arial"/>
                <a:ea typeface="Arial"/>
                <a:cs typeface="Arial"/>
                <a:sym typeface="Arial"/>
              </a:rPr>
              <a:t>ρωτόκολλ</a:t>
            </a:r>
            <a:r>
              <a:rPr lang="en-IE" sz="1800" b="1" i="0" u="none" strike="noStrike" cap="none" dirty="0">
                <a:solidFill>
                  <a:srgbClr val="FF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γι</a:t>
            </a:r>
            <a:r>
              <a:rPr lang="en-IE" sz="1800" b="0" i="0" u="none" strike="noStrike" cap="none" dirty="0">
                <a:solidFill>
                  <a:srgbClr val="000000"/>
                </a:solidFill>
                <a:latin typeface="Arial"/>
                <a:ea typeface="Arial"/>
                <a:cs typeface="Arial"/>
                <a:sym typeface="Arial"/>
              </a:rPr>
              <a:t>α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απ</a:t>
            </a:r>
            <a:r>
              <a:rPr lang="en-IE" sz="1800" b="0" i="0" u="none" strike="noStrike" cap="none" dirty="0" err="1">
                <a:solidFill>
                  <a:srgbClr val="000000"/>
                </a:solidFill>
                <a:latin typeface="Arial"/>
                <a:ea typeface="Arial"/>
                <a:cs typeface="Arial"/>
                <a:sym typeface="Arial"/>
              </a:rPr>
              <a:t>οτρέψουν</a:t>
            </a:r>
            <a:r>
              <a:rPr lang="en-IE" sz="1800" b="0" i="0" u="none" strike="noStrike" cap="none" dirty="0">
                <a:solidFill>
                  <a:srgbClr val="000000"/>
                </a:solidFill>
                <a:latin typeface="Arial"/>
                <a:ea typeface="Arial"/>
                <a:cs typeface="Arial"/>
                <a:sym typeface="Arial"/>
              </a:rPr>
              <a:t> ή </a:t>
            </a:r>
            <a:r>
              <a:rPr lang="en-IE" sz="1800" b="0" i="0" u="none" strike="noStrike" cap="none" dirty="0" err="1">
                <a:solidFill>
                  <a:srgbClr val="000000"/>
                </a:solidFill>
                <a:latin typeface="Arial"/>
                <a:ea typeface="Arial"/>
                <a:cs typeface="Arial"/>
                <a:sym typeface="Arial"/>
              </a:rPr>
              <a:t>ν</a:t>
            </a:r>
            <a:r>
              <a:rPr lang="en-IE" sz="1800" b="0" i="0" u="none" strike="noStrike" cap="none" dirty="0">
                <a:solidFill>
                  <a:srgbClr val="000000"/>
                </a:solidFill>
                <a:latin typeface="Arial"/>
                <a:ea typeface="Arial"/>
                <a:cs typeface="Arial"/>
                <a:sym typeface="Arial"/>
              </a:rPr>
              <a:t>α α</a:t>
            </a:r>
            <a:r>
              <a:rPr lang="en-IE" sz="1800" b="0" i="0" u="none" strike="noStrike" cap="none" dirty="0" err="1">
                <a:solidFill>
                  <a:srgbClr val="000000"/>
                </a:solidFill>
                <a:latin typeface="Arial"/>
                <a:ea typeface="Arial"/>
                <a:cs typeface="Arial"/>
                <a:sym typeface="Arial"/>
              </a:rPr>
              <a:t>ντ</a:t>
            </a:r>
            <a:r>
              <a:rPr lang="en-IE" sz="1800" b="0" i="0" u="none" strike="noStrike" cap="none" dirty="0">
                <a:solidFill>
                  <a:srgbClr val="000000"/>
                </a:solidFill>
                <a:latin typeface="Arial"/>
                <a:ea typeface="Arial"/>
                <a:cs typeface="Arial"/>
                <a:sym typeface="Arial"/>
              </a:rPr>
              <a:t>απ</a:t>
            </a:r>
            <a:r>
              <a:rPr lang="en-IE" sz="1800" b="0" i="0" u="none" strike="noStrike" cap="none" dirty="0" err="1">
                <a:solidFill>
                  <a:srgbClr val="000000"/>
                </a:solidFill>
                <a:latin typeface="Arial"/>
                <a:ea typeface="Arial"/>
                <a:cs typeface="Arial"/>
                <a:sym typeface="Arial"/>
              </a:rPr>
              <a:t>οκριθούν</a:t>
            </a:r>
            <a:r>
              <a:rPr lang="en-IE" sz="1800" b="0" i="0" u="none" strike="noStrike" cap="none" dirty="0">
                <a:solidFill>
                  <a:srgbClr val="000000"/>
                </a:solidFill>
                <a:latin typeface="Arial"/>
                <a:ea typeface="Arial"/>
                <a:cs typeface="Arial"/>
                <a:sym typeface="Arial"/>
              </a:rPr>
              <a:t> π</a:t>
            </a:r>
            <a:r>
              <a:rPr lang="en-IE" sz="1800" b="0" i="0" u="none" strike="noStrike" cap="none" dirty="0" err="1">
                <a:solidFill>
                  <a:srgbClr val="000000"/>
                </a:solidFill>
                <a:latin typeface="Arial"/>
                <a:ea typeface="Arial"/>
                <a:cs typeface="Arial"/>
                <a:sym typeface="Arial"/>
              </a:rPr>
              <a:t>ιο</a:t>
            </a:r>
            <a:r>
              <a:rPr lang="en-IE" sz="1800" b="0" i="0" u="none" strike="noStrike" cap="none" dirty="0">
                <a:solidFill>
                  <a:srgbClr val="000000"/>
                </a:solidFill>
                <a:latin typeface="Arial"/>
                <a:ea typeface="Arial"/>
                <a:cs typeface="Arial"/>
                <a:sym typeface="Arial"/>
              </a:rPr>
              <a:t> απ</a:t>
            </a:r>
            <a:r>
              <a:rPr lang="en-IE" sz="1800" b="0" i="0" u="none" strike="noStrike" cap="none" dirty="0" err="1">
                <a:solidFill>
                  <a:srgbClr val="000000"/>
                </a:solidFill>
                <a:latin typeface="Arial"/>
                <a:ea typeface="Arial"/>
                <a:cs typeface="Arial"/>
                <a:sym typeface="Arial"/>
              </a:rPr>
              <a:t>οτελεσμ</a:t>
            </a:r>
            <a:r>
              <a:rPr lang="en-IE" sz="1800" b="0" i="0" u="none" strike="noStrike" cap="none" dirty="0">
                <a:solidFill>
                  <a:srgbClr val="000000"/>
                </a:solidFill>
                <a:latin typeface="Arial"/>
                <a:ea typeface="Arial"/>
                <a:cs typeface="Arial"/>
                <a:sym typeface="Arial"/>
              </a:rPr>
              <a:t>α</a:t>
            </a:r>
            <a:r>
              <a:rPr lang="en-IE" sz="1800" b="0" i="0" u="none" strike="noStrike" cap="none" dirty="0" err="1">
                <a:solidFill>
                  <a:srgbClr val="000000"/>
                </a:solidFill>
                <a:latin typeface="Arial"/>
                <a:ea typeface="Arial"/>
                <a:cs typeface="Arial"/>
                <a:sym typeface="Arial"/>
              </a:rPr>
              <a:t>τικά</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σε</a:t>
            </a:r>
            <a:r>
              <a:rPr lang="en-IE" sz="1800" b="0" i="0" u="none" strike="noStrike" cap="none" dirty="0">
                <a:solidFill>
                  <a:srgbClr val="000000"/>
                </a:solidFill>
                <a:latin typeface="Arial"/>
                <a:ea typeface="Arial"/>
                <a:cs typeface="Arial"/>
                <a:sym typeface="Arial"/>
              </a:rPr>
              <a:t> πα</a:t>
            </a:r>
            <a:r>
              <a:rPr lang="en-IE" sz="1800" b="0" i="0" u="none" strike="noStrike" cap="none" dirty="0" err="1">
                <a:solidFill>
                  <a:srgbClr val="000000"/>
                </a:solidFill>
                <a:latin typeface="Arial"/>
                <a:ea typeface="Arial"/>
                <a:cs typeface="Arial"/>
                <a:sym typeface="Arial"/>
              </a:rPr>
              <a:t>ρόμοιες</a:t>
            </a:r>
            <a:r>
              <a:rPr lang="en-IE" sz="1800" b="0" i="0" u="none" strike="noStrike" cap="none" dirty="0">
                <a:solidFill>
                  <a:srgbClr val="000000"/>
                </a:solidFill>
                <a:latin typeface="Arial"/>
                <a:ea typeface="Arial"/>
                <a:cs typeface="Arial"/>
                <a:sym typeface="Arial"/>
              </a:rPr>
              <a:t> πα</a:t>
            </a:r>
            <a:r>
              <a:rPr lang="en-IE" sz="1800" b="0" i="0" u="none" strike="noStrike" cap="none" dirty="0" err="1">
                <a:solidFill>
                  <a:srgbClr val="000000"/>
                </a:solidFill>
                <a:latin typeface="Arial"/>
                <a:ea typeface="Arial"/>
                <a:cs typeface="Arial"/>
                <a:sym typeface="Arial"/>
              </a:rPr>
              <a:t>ρ</a:t>
            </a:r>
            <a:r>
              <a:rPr lang="en-IE" sz="1800" b="0" i="0" u="none" strike="noStrike" cap="none" dirty="0">
                <a:solidFill>
                  <a:srgbClr val="000000"/>
                </a:solidFill>
                <a:latin typeface="Arial"/>
                <a:ea typeface="Arial"/>
                <a:cs typeface="Arial"/>
                <a:sym typeface="Arial"/>
              </a:rPr>
              <a:t>απ</a:t>
            </a:r>
            <a:r>
              <a:rPr lang="en-IE" sz="1800" b="0" i="0" u="none" strike="noStrike" cap="none" dirty="0" err="1">
                <a:solidFill>
                  <a:srgbClr val="000000"/>
                </a:solidFill>
                <a:latin typeface="Arial"/>
                <a:ea typeface="Arial"/>
                <a:cs typeface="Arial"/>
                <a:sym typeface="Arial"/>
              </a:rPr>
              <a:t>ληροφορήσεις</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στο</a:t>
            </a:r>
            <a:r>
              <a:rPr lang="en-IE" sz="1800" b="0" i="0" u="none" strike="noStrike" cap="none" dirty="0">
                <a:solidFill>
                  <a:srgbClr val="000000"/>
                </a:solidFill>
                <a:latin typeface="Arial"/>
                <a:ea typeface="Arial"/>
                <a:cs typeface="Arial"/>
                <a:sym typeface="Arial"/>
              </a:rPr>
              <a:t> </a:t>
            </a:r>
            <a:r>
              <a:rPr lang="en-IE" sz="1800" b="0" i="0" u="none" strike="noStrike" cap="none" dirty="0" err="1">
                <a:solidFill>
                  <a:srgbClr val="000000"/>
                </a:solidFill>
                <a:latin typeface="Arial"/>
                <a:ea typeface="Arial"/>
                <a:cs typeface="Arial"/>
                <a:sym typeface="Arial"/>
              </a:rPr>
              <a:t>μέλλον</a:t>
            </a:r>
            <a:r>
              <a:rPr lang="en-IE" sz="1200" b="0" i="0" u="none" strike="noStrike" cap="none" dirty="0">
                <a:solidFill>
                  <a:srgbClr val="000000"/>
                </a:solidFill>
                <a:latin typeface="Arial"/>
                <a:ea typeface="Arial"/>
                <a:cs typeface="Arial"/>
                <a:sym typeface="Arial"/>
              </a:rPr>
              <a:t>;</a:t>
            </a:r>
            <a:endParaRPr sz="1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11"/>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8" name="Google Shape;268;p11"/>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9" name="Google Shape;269;p11"/>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270" name="Google Shape;270;p11"/>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71" name="Google Shape;271;p11"/>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272" name="Google Shape;272;p11"/>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273" name="Google Shape;273;p11"/>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274" name="Google Shape;274;p11"/>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275" name="Google Shape;275;p11"/>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276" name="Google Shape;276;p11"/>
          <p:cNvSpPr txBox="1"/>
          <p:nvPr/>
        </p:nvSpPr>
        <p:spPr>
          <a:xfrm>
            <a:off x="1533102" y="1349350"/>
            <a:ext cx="14067922" cy="7811329"/>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2800"/>
              <a:buFont typeface="Arial"/>
              <a:buNone/>
            </a:pPr>
            <a:r>
              <a:rPr lang="en-IE" sz="2400" b="1" i="0" u="none" strike="noStrike" cap="none" dirty="0">
                <a:solidFill>
                  <a:srgbClr val="000000"/>
                </a:solidFill>
                <a:latin typeface="Arial"/>
                <a:ea typeface="Arial"/>
                <a:cs typeface="Arial"/>
                <a:sym typeface="Arial"/>
              </a:rPr>
              <a:t>Στα</a:t>
            </a:r>
            <a:r>
              <a:rPr lang="en-IE" sz="2400" b="1" i="0" u="none" strike="noStrike" cap="none" dirty="0" err="1">
                <a:solidFill>
                  <a:srgbClr val="000000"/>
                </a:solidFill>
                <a:latin typeface="Arial"/>
                <a:ea typeface="Arial"/>
                <a:cs typeface="Arial"/>
                <a:sym typeface="Arial"/>
              </a:rPr>
              <a:t>μ</a:t>
            </a:r>
            <a:r>
              <a:rPr lang="en-IE" sz="2400" b="1" i="0" u="none" strike="noStrike" cap="none" dirty="0">
                <a:solidFill>
                  <a:srgbClr val="000000"/>
                </a:solidFill>
                <a:latin typeface="Arial"/>
                <a:ea typeface="Arial"/>
                <a:cs typeface="Arial"/>
                <a:sym typeface="Arial"/>
              </a:rPr>
              <a:t>α</a:t>
            </a:r>
            <a:r>
              <a:rPr lang="en-IE" sz="2400" b="1" i="0" u="none" strike="noStrike" cap="none" dirty="0" err="1">
                <a:solidFill>
                  <a:srgbClr val="000000"/>
                </a:solidFill>
                <a:latin typeface="Arial"/>
                <a:ea typeface="Arial"/>
                <a:cs typeface="Arial"/>
                <a:sym typeface="Arial"/>
              </a:rPr>
              <a:t>τήστε</a:t>
            </a:r>
            <a:r>
              <a:rPr lang="en-IE" sz="2400" b="1" i="0" u="none" strike="noStrike" cap="none" dirty="0">
                <a:solidFill>
                  <a:srgbClr val="000000"/>
                </a:solidFill>
                <a:latin typeface="Arial"/>
                <a:ea typeface="Arial"/>
                <a:cs typeface="Arial"/>
                <a:sym typeface="Arial"/>
              </a:rPr>
              <a:t> - </a:t>
            </a:r>
            <a:r>
              <a:rPr lang="en-IE" sz="2400" b="1" i="0" u="none" strike="noStrike" cap="none" dirty="0" err="1">
                <a:solidFill>
                  <a:srgbClr val="000000"/>
                </a:solidFill>
                <a:latin typeface="Arial"/>
                <a:ea typeface="Arial"/>
                <a:cs typeface="Arial"/>
                <a:sym typeface="Arial"/>
              </a:rPr>
              <a:t>δι</a:t>
            </a:r>
            <a:r>
              <a:rPr lang="en-IE" sz="2400" b="1" i="0" u="none" strike="noStrike" cap="none" dirty="0">
                <a:solidFill>
                  <a:srgbClr val="000000"/>
                </a:solidFill>
                <a:latin typeface="Arial"/>
                <a:ea typeface="Arial"/>
                <a:cs typeface="Arial"/>
                <a:sym typeface="Arial"/>
              </a:rPr>
              <a:t>αβ</a:t>
            </a:r>
            <a:r>
              <a:rPr lang="en-IE" sz="2400" b="1" i="0" u="none" strike="noStrike" cap="none" dirty="0" err="1">
                <a:solidFill>
                  <a:srgbClr val="000000"/>
                </a:solidFill>
                <a:latin typeface="Arial"/>
                <a:ea typeface="Arial"/>
                <a:cs typeface="Arial"/>
                <a:sym typeface="Arial"/>
              </a:rPr>
              <a:t>άστε</a:t>
            </a:r>
            <a:r>
              <a:rPr lang="en-IE" sz="2400" b="1" i="0" u="none" strike="noStrike" cap="none" dirty="0">
                <a:solidFill>
                  <a:srgbClr val="000000"/>
                </a:solidFill>
                <a:latin typeface="Arial"/>
                <a:ea typeface="Arial"/>
                <a:cs typeface="Arial"/>
                <a:sym typeface="Arial"/>
              </a:rPr>
              <a:t> π</a:t>
            </a:r>
            <a:r>
              <a:rPr lang="en-IE" sz="2400" b="1" i="0" u="none" strike="noStrike" cap="none" dirty="0" err="1">
                <a:solidFill>
                  <a:srgbClr val="000000"/>
                </a:solidFill>
                <a:latin typeface="Arial"/>
                <a:ea typeface="Arial"/>
                <a:cs typeface="Arial"/>
                <a:sym typeface="Arial"/>
              </a:rPr>
              <a:t>ερισσότερ</a:t>
            </a:r>
            <a:r>
              <a:rPr lang="en-IE" sz="2400" b="1" i="0" u="none" strike="noStrike" cap="none" dirty="0">
                <a:solidFill>
                  <a:srgbClr val="000000"/>
                </a:solidFill>
                <a:latin typeface="Arial"/>
                <a:ea typeface="Arial"/>
                <a:cs typeface="Arial"/>
                <a:sym typeface="Arial"/>
              </a:rPr>
              <a:t>α από </a:t>
            </a:r>
            <a:r>
              <a:rPr lang="en-IE" sz="2400" b="1" i="0" u="none" strike="noStrike" cap="none" dirty="0" err="1">
                <a:solidFill>
                  <a:srgbClr val="000000"/>
                </a:solidFill>
                <a:latin typeface="Arial"/>
                <a:ea typeface="Arial"/>
                <a:cs typeface="Arial"/>
                <a:sym typeface="Arial"/>
              </a:rPr>
              <a:t>τον</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τίτλο</a:t>
            </a:r>
            <a:r>
              <a:rPr lang="en-IE" sz="2400" b="1" i="0" u="none" strike="noStrike" cap="none" dirty="0">
                <a:solidFill>
                  <a:srgbClr val="000000"/>
                </a:solidFill>
                <a:latin typeface="Arial"/>
                <a:ea typeface="Arial"/>
                <a:cs typeface="Arial"/>
                <a:sym typeface="Arial"/>
              </a:rPr>
              <a:t>.</a:t>
            </a:r>
            <a:endParaRPr sz="1200" dirty="0"/>
          </a:p>
          <a:p>
            <a:pPr marL="0" marR="0" lvl="0" indent="0" algn="l" rtl="0">
              <a:lnSpc>
                <a:spcPct val="115000"/>
              </a:lnSpc>
              <a:spcBef>
                <a:spcPts val="800"/>
              </a:spcBef>
              <a:spcAft>
                <a:spcPts val="0"/>
              </a:spcAft>
              <a:buClr>
                <a:srgbClr val="000000"/>
              </a:buClr>
              <a:buSzPts val="2800"/>
              <a:buFont typeface="Arial"/>
              <a:buNone/>
            </a:pPr>
            <a:r>
              <a:rPr lang="en-IE" sz="2400" b="0" i="0" u="none" strike="noStrike" cap="none" dirty="0" err="1">
                <a:solidFill>
                  <a:srgbClr val="000000"/>
                </a:solidFill>
                <a:latin typeface="Arial"/>
                <a:ea typeface="Arial"/>
                <a:cs typeface="Arial"/>
                <a:sym typeface="Arial"/>
              </a:rPr>
              <a:t>Οι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τίτλοι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έχουν</a:t>
            </a:r>
            <a:r>
              <a:rPr lang="en-IE" sz="2400" b="0" i="0" u="none" strike="noStrike" cap="none" dirty="0">
                <a:solidFill>
                  <a:srgbClr val="000000"/>
                </a:solidFill>
                <a:latin typeface="Arial"/>
                <a:ea typeface="Arial"/>
                <a:cs typeface="Arial"/>
                <a:sym typeface="Arial"/>
              </a:rPr>
              <a:t> σχεδια</a:t>
            </a:r>
            <a:r>
              <a:rPr lang="en-IE" sz="2400" b="0" i="0" u="none" strike="noStrike" cap="none" dirty="0" err="1">
                <a:solidFill>
                  <a:srgbClr val="000000"/>
                </a:solidFill>
                <a:latin typeface="Arial"/>
                <a:ea typeface="Arial"/>
                <a:cs typeface="Arial"/>
                <a:sym typeface="Arial"/>
              </a:rPr>
              <a:t>στεί</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τρ</a:t>
            </a:r>
            <a:r>
              <a:rPr lang="en-IE" sz="2400" b="0" i="0" u="none" strike="noStrike" cap="none" dirty="0">
                <a:solidFill>
                  <a:srgbClr val="000000"/>
                </a:solidFill>
                <a:latin typeface="Arial"/>
                <a:ea typeface="Arial"/>
                <a:cs typeface="Arial"/>
                <a:sym typeface="Arial"/>
              </a:rPr>
              <a:t>αβ</a:t>
            </a:r>
            <a:r>
              <a:rPr lang="en-IE" sz="2400" b="0" i="0" u="none" strike="noStrike" cap="none" dirty="0" err="1">
                <a:solidFill>
                  <a:srgbClr val="000000"/>
                </a:solidFill>
                <a:latin typeface="Arial"/>
                <a:ea typeface="Arial"/>
                <a:cs typeface="Arial"/>
                <a:sym typeface="Arial"/>
              </a:rPr>
              <a:t>ούν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την</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ροσοχή</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ς</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λλά</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έν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τίτλος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δεν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μ</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ορεί</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δώσει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την</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λήρη</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εικόν</a:t>
            </a:r>
            <a:r>
              <a:rPr lang="en-IE" sz="2400" b="0" i="0" u="none" strike="noStrike" cap="none" dirty="0">
                <a:solidFill>
                  <a:srgbClr val="000000"/>
                </a:solidFill>
                <a:latin typeface="Arial"/>
                <a:ea typeface="Arial"/>
                <a:cs typeface="Arial"/>
                <a:sym typeface="Arial"/>
              </a:rPr>
              <a:t>α, όπ</a:t>
            </a:r>
            <a:r>
              <a:rPr lang="en-IE" sz="2400" b="0" i="0" u="none" strike="noStrike" cap="none" dirty="0" err="1">
                <a:solidFill>
                  <a:srgbClr val="000000"/>
                </a:solidFill>
                <a:latin typeface="Arial"/>
                <a:ea typeface="Arial"/>
                <a:cs typeface="Arial"/>
                <a:sym typeface="Arial"/>
              </a:rPr>
              <a:t>ως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μι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σύντομη</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νάρτηση</a:t>
            </a:r>
            <a:r>
              <a:rPr lang="en-IE" sz="2400" b="0" i="0" u="none" strike="noStrike" cap="none" dirty="0">
                <a:solidFill>
                  <a:srgbClr val="000000"/>
                </a:solidFill>
                <a:latin typeface="Arial"/>
                <a:ea typeface="Arial"/>
                <a:cs typeface="Arial"/>
                <a:sym typeface="Arial"/>
              </a:rPr>
              <a:t> στα </a:t>
            </a:r>
            <a:r>
              <a:rPr lang="en-IE" sz="2400" b="0" i="0" u="none" strike="noStrike" cap="none" dirty="0" err="1">
                <a:solidFill>
                  <a:srgbClr val="000000"/>
                </a:solidFill>
                <a:latin typeface="Arial"/>
                <a:ea typeface="Arial"/>
                <a:cs typeface="Arial"/>
                <a:sym typeface="Arial"/>
              </a:rPr>
              <a:t>μέσ</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κοινωνικής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δικτύωσης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Αν</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κούγετ</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απ</a:t>
            </a:r>
            <a:r>
              <a:rPr lang="en-IE" sz="2400" b="0" i="0" u="none" strike="noStrike" cap="none" dirty="0" err="1">
                <a:solidFill>
                  <a:srgbClr val="000000"/>
                </a:solidFill>
                <a:latin typeface="Arial"/>
                <a:ea typeface="Arial"/>
                <a:cs typeface="Arial"/>
                <a:sym typeface="Arial"/>
              </a:rPr>
              <a:t>ίστευτο</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ιθ</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νότ</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τ</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είν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a:t>
            </a:r>
            <a:endParaRPr sz="1200" dirty="0"/>
          </a:p>
          <a:p>
            <a:pPr marL="0" marR="0" lvl="0" indent="0" algn="l" rtl="0">
              <a:lnSpc>
                <a:spcPct val="115000"/>
              </a:lnSpc>
              <a:spcBef>
                <a:spcPts val="800"/>
              </a:spcBef>
              <a:spcAft>
                <a:spcPts val="0"/>
              </a:spcAft>
              <a:buClr>
                <a:srgbClr val="000000"/>
              </a:buClr>
              <a:buSzPts val="2800"/>
              <a:buFont typeface="Arial"/>
              <a:buNone/>
            </a:pPr>
            <a:r>
              <a:rPr lang="en-IE" sz="2400" b="1" i="0" u="none" strike="noStrike" cap="none" dirty="0" err="1">
                <a:solidFill>
                  <a:srgbClr val="000000"/>
                </a:solidFill>
                <a:latin typeface="Arial"/>
                <a:ea typeface="Arial"/>
                <a:cs typeface="Arial"/>
                <a:sym typeface="Arial"/>
              </a:rPr>
              <a:t>Σκεφτείτε</a:t>
            </a:r>
            <a:r>
              <a:rPr lang="en-IE" sz="2400" b="1" i="0" u="none" strike="noStrike" cap="none" dirty="0">
                <a:solidFill>
                  <a:srgbClr val="000000"/>
                </a:solidFill>
                <a:latin typeface="Arial"/>
                <a:ea typeface="Arial"/>
                <a:cs typeface="Arial"/>
                <a:sym typeface="Arial"/>
              </a:rPr>
              <a:t> - </a:t>
            </a:r>
            <a:r>
              <a:rPr lang="en-IE" sz="2400" b="1" i="0" u="none" strike="noStrike" cap="none" dirty="0" err="1">
                <a:solidFill>
                  <a:srgbClr val="000000"/>
                </a:solidFill>
                <a:latin typeface="Arial"/>
                <a:ea typeface="Arial"/>
                <a:cs typeface="Arial"/>
                <a:sym typeface="Arial"/>
              </a:rPr>
              <a:t>ρωτήστε</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τον</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ε</a:t>
            </a:r>
            <a:r>
              <a:rPr lang="en-IE" sz="2400" b="1" i="0" u="none" strike="noStrike" cap="none" dirty="0">
                <a:solidFill>
                  <a:srgbClr val="000000"/>
                </a:solidFill>
                <a:latin typeface="Arial"/>
                <a:ea typeface="Arial"/>
                <a:cs typeface="Arial"/>
                <a:sym typeface="Arial"/>
              </a:rPr>
              <a:t>α</a:t>
            </a:r>
            <a:r>
              <a:rPr lang="en-IE" sz="2400" b="1" i="0" u="none" strike="noStrike" cap="none" dirty="0" err="1">
                <a:solidFill>
                  <a:srgbClr val="000000"/>
                </a:solidFill>
                <a:latin typeface="Arial"/>
                <a:ea typeface="Arial"/>
                <a:cs typeface="Arial"/>
                <a:sym typeface="Arial"/>
              </a:rPr>
              <a:t>υτό</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σ</a:t>
            </a:r>
            <a:r>
              <a:rPr lang="en-IE" sz="2400" b="1" i="0" u="none" strike="noStrike" cap="none" dirty="0">
                <a:solidFill>
                  <a:srgbClr val="000000"/>
                </a:solidFill>
                <a:latin typeface="Arial"/>
                <a:ea typeface="Arial"/>
                <a:cs typeface="Arial"/>
                <a:sym typeface="Arial"/>
              </a:rPr>
              <a:t>α</a:t>
            </a:r>
            <a:r>
              <a:rPr lang="en-IE" sz="2400" b="1" i="0" u="none" strike="noStrike" cap="none" dirty="0" err="1">
                <a:solidFill>
                  <a:srgbClr val="000000"/>
                </a:solidFill>
                <a:latin typeface="Arial"/>
                <a:ea typeface="Arial"/>
                <a:cs typeface="Arial"/>
                <a:sym typeface="Arial"/>
              </a:rPr>
              <a:t>ς</a:t>
            </a:r>
            <a:r>
              <a:rPr lang="en-IE" sz="2400" b="1" i="0" u="none" strike="noStrike" cap="none" dirty="0">
                <a:solidFill>
                  <a:srgbClr val="000000"/>
                </a:solidFill>
                <a:latin typeface="Arial"/>
                <a:ea typeface="Arial"/>
                <a:cs typeface="Arial"/>
                <a:sym typeface="Arial"/>
              </a:rPr>
              <a:t> π</a:t>
            </a:r>
            <a:r>
              <a:rPr lang="en-IE" sz="2400" b="1" i="0" u="none" strike="noStrike" cap="none" dirty="0" err="1">
                <a:solidFill>
                  <a:srgbClr val="000000"/>
                </a:solidFill>
                <a:latin typeface="Arial"/>
                <a:ea typeface="Arial"/>
                <a:cs typeface="Arial"/>
                <a:sym typeface="Arial"/>
              </a:rPr>
              <a:t>οιος</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είν</a:t>
            </a:r>
            <a:r>
              <a:rPr lang="en-IE" sz="2400" b="1" i="0" u="none" strike="noStrike" cap="none" dirty="0">
                <a:solidFill>
                  <a:srgbClr val="000000"/>
                </a:solidFill>
                <a:latin typeface="Arial"/>
                <a:ea typeface="Arial"/>
                <a:cs typeface="Arial"/>
                <a:sym typeface="Arial"/>
              </a:rPr>
              <a:t>α</a:t>
            </a:r>
            <a:r>
              <a:rPr lang="en-IE" sz="2400" b="1" i="0" u="none" strike="noStrike" cap="none" dirty="0" err="1">
                <a:solidFill>
                  <a:srgbClr val="000000"/>
                </a:solidFill>
                <a:latin typeface="Arial"/>
                <a:ea typeface="Arial"/>
                <a:cs typeface="Arial"/>
                <a:sym typeface="Arial"/>
              </a:rPr>
              <a:t>ι</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ο</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σκο</a:t>
            </a:r>
            <a:r>
              <a:rPr lang="en-IE" sz="2400" b="1" i="0" u="none" strike="noStrike" cap="none" dirty="0">
                <a:solidFill>
                  <a:srgbClr val="000000"/>
                </a:solidFill>
                <a:latin typeface="Arial"/>
                <a:ea typeface="Arial"/>
                <a:cs typeface="Arial"/>
                <a:sym typeface="Arial"/>
              </a:rPr>
              <a:t>π</a:t>
            </a:r>
            <a:r>
              <a:rPr lang="en-IE" sz="2400" b="1" i="0" u="none" strike="noStrike" cap="none" dirty="0" err="1">
                <a:solidFill>
                  <a:srgbClr val="000000"/>
                </a:solidFill>
                <a:latin typeface="Arial"/>
                <a:ea typeface="Arial"/>
                <a:cs typeface="Arial"/>
                <a:sym typeface="Arial"/>
              </a:rPr>
              <a:t>ός</a:t>
            </a:r>
            <a:r>
              <a:rPr lang="en-IE" sz="2400" b="1" i="0" u="none" strike="noStrike" cap="none" dirty="0">
                <a:solidFill>
                  <a:srgbClr val="000000"/>
                </a:solidFill>
                <a:latin typeface="Arial"/>
                <a:ea typeface="Arial"/>
                <a:cs typeface="Arial"/>
                <a:sym typeface="Arial"/>
              </a:rPr>
              <a:t> της π</a:t>
            </a:r>
            <a:r>
              <a:rPr lang="en-IE" sz="2400" b="1" i="0" u="none" strike="noStrike" cap="none" dirty="0" err="1">
                <a:solidFill>
                  <a:srgbClr val="000000"/>
                </a:solidFill>
                <a:latin typeface="Arial"/>
                <a:ea typeface="Arial"/>
                <a:cs typeface="Arial"/>
                <a:sym typeface="Arial"/>
              </a:rPr>
              <a:t>ληροφορί</a:t>
            </a:r>
            <a:r>
              <a:rPr lang="en-IE" sz="2400" b="1" i="0" u="none" strike="noStrike" cap="none" dirty="0">
                <a:solidFill>
                  <a:srgbClr val="000000"/>
                </a:solidFill>
                <a:latin typeface="Arial"/>
                <a:ea typeface="Arial"/>
                <a:cs typeface="Arial"/>
                <a:sym typeface="Arial"/>
              </a:rPr>
              <a:t>α</a:t>
            </a:r>
            <a:r>
              <a:rPr lang="en-IE" sz="2400" b="1" i="0" u="none" strike="noStrike" cap="none" dirty="0" err="1">
                <a:solidFill>
                  <a:srgbClr val="000000"/>
                </a:solidFill>
                <a:latin typeface="Arial"/>
                <a:ea typeface="Arial"/>
                <a:cs typeface="Arial"/>
                <a:sym typeface="Arial"/>
              </a:rPr>
              <a:t>ς</a:t>
            </a:r>
            <a:r>
              <a:rPr lang="en-IE" sz="2400" b="1"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Οι</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ληροφορίες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δημιουργούντ</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a:t>
            </a:r>
            <a:endParaRPr sz="1200" dirty="0"/>
          </a:p>
          <a:p>
            <a:pPr marL="342900" marR="0" lvl="0" indent="-342900" algn="l" rtl="0">
              <a:lnSpc>
                <a:spcPct val="115000"/>
              </a:lnSpc>
              <a:spcBef>
                <a:spcPts val="800"/>
              </a:spcBef>
              <a:spcAft>
                <a:spcPts val="0"/>
              </a:spcAft>
              <a:buClr>
                <a:srgbClr val="000000"/>
              </a:buClr>
              <a:buSzPts val="1000"/>
              <a:buFont typeface="Noto Sans Symbols"/>
              <a:buChar char="∙"/>
            </a:pP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μ</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ενημερώσουν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κάτι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ειδήσεις</a:t>
            </a:r>
            <a:r>
              <a:rPr lang="en-IE" sz="2400" b="0" i="0" u="none" strike="noStrike" cap="none" dirty="0">
                <a:solidFill>
                  <a:srgbClr val="000000"/>
                </a:solidFill>
                <a:latin typeface="Arial"/>
                <a:ea typeface="Arial"/>
                <a:cs typeface="Arial"/>
                <a:sym typeface="Arial"/>
              </a:rPr>
              <a:t>)</a:t>
            </a:r>
            <a:endParaRPr sz="1200" dirty="0"/>
          </a:p>
          <a:p>
            <a:pPr marL="342900" marR="0" lvl="0" indent="-342900" algn="l" rtl="0">
              <a:lnSpc>
                <a:spcPct val="115000"/>
              </a:lnSpc>
              <a:spcBef>
                <a:spcPts val="800"/>
              </a:spcBef>
              <a:spcAft>
                <a:spcPts val="0"/>
              </a:spcAft>
              <a:buClr>
                <a:srgbClr val="000000"/>
              </a:buClr>
              <a:buSzPts val="1000"/>
              <a:buFont typeface="Noto Sans Symbols"/>
              <a:buChar char="∙"/>
            </a:pP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μ</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σκεδάσουν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σάτιρ</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κόμικς</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στεί</a:t>
            </a:r>
            <a:r>
              <a:rPr lang="en-IE" sz="2400" b="0" i="0" u="none" strike="noStrike" cap="none" dirty="0">
                <a:solidFill>
                  <a:srgbClr val="000000"/>
                </a:solidFill>
                <a:latin typeface="Arial"/>
                <a:ea typeface="Arial"/>
                <a:cs typeface="Arial"/>
                <a:sym typeface="Arial"/>
              </a:rPr>
              <a:t>α β</a:t>
            </a:r>
            <a:r>
              <a:rPr lang="en-IE" sz="2400" b="0" i="0" u="none" strike="noStrike" cap="none" dirty="0" err="1">
                <a:solidFill>
                  <a:srgbClr val="000000"/>
                </a:solidFill>
                <a:latin typeface="Arial"/>
                <a:ea typeface="Arial"/>
                <a:cs typeface="Arial"/>
                <a:sym typeface="Arial"/>
              </a:rPr>
              <a:t>ίντεο</a:t>
            </a:r>
            <a:r>
              <a:rPr lang="en-IE" sz="2400" b="0" i="0" u="none" strike="noStrike" cap="none" dirty="0">
                <a:solidFill>
                  <a:srgbClr val="000000"/>
                </a:solidFill>
                <a:latin typeface="Arial"/>
                <a:ea typeface="Arial"/>
                <a:cs typeface="Arial"/>
                <a:sym typeface="Arial"/>
              </a:rPr>
              <a:t>)</a:t>
            </a:r>
            <a:endParaRPr sz="1200" dirty="0"/>
          </a:p>
          <a:p>
            <a:pPr marL="342900" marR="0" lvl="0" indent="-342900" algn="l" rtl="0">
              <a:lnSpc>
                <a:spcPct val="115000"/>
              </a:lnSpc>
              <a:spcBef>
                <a:spcPts val="800"/>
              </a:spcBef>
              <a:spcAft>
                <a:spcPts val="0"/>
              </a:spcAft>
              <a:buClr>
                <a:srgbClr val="000000"/>
              </a:buClr>
              <a:buSzPts val="1000"/>
              <a:buFont typeface="Noto Sans Symbols"/>
              <a:buChar char="∙"/>
            </a:pP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μ</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ς</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είσουν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φήμιση</a:t>
            </a:r>
            <a:r>
              <a:rPr lang="en-IE" sz="2400" b="0" i="0" u="none" strike="noStrike" cap="none" dirty="0">
                <a:solidFill>
                  <a:srgbClr val="000000"/>
                </a:solidFill>
                <a:latin typeface="Arial"/>
                <a:ea typeface="Arial"/>
                <a:cs typeface="Arial"/>
                <a:sym typeface="Arial"/>
              </a:rPr>
              <a:t>)</a:t>
            </a:r>
            <a:endParaRPr sz="1200" dirty="0"/>
          </a:p>
          <a:p>
            <a:pPr marL="0" marR="0" lvl="0" indent="0" algn="l" rtl="0">
              <a:lnSpc>
                <a:spcPct val="115000"/>
              </a:lnSpc>
              <a:spcBef>
                <a:spcPts val="800"/>
              </a:spcBef>
              <a:spcAft>
                <a:spcPts val="0"/>
              </a:spcAft>
              <a:buClr>
                <a:srgbClr val="000000"/>
              </a:buClr>
              <a:buSzPts val="2800"/>
              <a:buFont typeface="Arial"/>
              <a:buNone/>
            </a:pPr>
            <a:r>
              <a:rPr lang="en-IE" sz="2400" b="0" i="0" u="none" strike="noStrike" cap="none" dirty="0" err="1">
                <a:solidFill>
                  <a:srgbClr val="000000"/>
                </a:solidFill>
                <a:latin typeface="Arial"/>
                <a:ea typeface="Arial"/>
                <a:cs typeface="Arial"/>
                <a:sym typeface="Arial"/>
              </a:rPr>
              <a:t>Εξετάστε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ύφος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τον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τόνο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την</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ηγή</a:t>
            </a:r>
            <a:r>
              <a:rPr lang="en-IE" sz="2400" b="0" i="0" u="none" strike="noStrike" cap="none" dirty="0">
                <a:solidFill>
                  <a:srgbClr val="000000"/>
                </a:solidFill>
                <a:latin typeface="Arial"/>
                <a:ea typeface="Arial"/>
                <a:cs typeface="Arial"/>
                <a:sym typeface="Arial"/>
              </a:rPr>
              <a:t> της π</a:t>
            </a:r>
            <a:r>
              <a:rPr lang="en-IE" sz="2400" b="0" i="0" u="none" strike="noStrike" cap="none" dirty="0" err="1">
                <a:solidFill>
                  <a:srgbClr val="000000"/>
                </a:solidFill>
                <a:latin typeface="Arial"/>
                <a:ea typeface="Arial"/>
                <a:cs typeface="Arial"/>
                <a:sym typeface="Arial"/>
              </a:rPr>
              <a:t>ληροφορί</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κρίνετε</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όσο</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ξιό</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ιστη</a:t>
            </a:r>
            <a:r>
              <a:rPr lang="en-IE" sz="2400" b="0" i="0" u="none" strike="noStrike" cap="none" dirty="0">
                <a:solidFill>
                  <a:srgbClr val="000000"/>
                </a:solidFill>
                <a:latin typeface="Arial"/>
                <a:ea typeface="Arial"/>
                <a:cs typeface="Arial"/>
                <a:sym typeface="Arial"/>
              </a:rPr>
              <a:t> ή α</a:t>
            </a:r>
            <a:r>
              <a:rPr lang="en-IE" sz="2400" b="0" i="0" u="none" strike="noStrike" cap="none" dirty="0" err="1">
                <a:solidFill>
                  <a:srgbClr val="000000"/>
                </a:solidFill>
                <a:latin typeface="Arial"/>
                <a:ea typeface="Arial"/>
                <a:cs typeface="Arial"/>
                <a:sym typeface="Arial"/>
              </a:rPr>
              <a:t>κρι</a:t>
            </a:r>
            <a:r>
              <a:rPr lang="en-IE" sz="2400" b="0" i="0" u="none" strike="noStrike" cap="none" dirty="0">
                <a:solidFill>
                  <a:srgbClr val="000000"/>
                </a:solidFill>
                <a:latin typeface="Arial"/>
                <a:ea typeface="Arial"/>
                <a:cs typeface="Arial"/>
                <a:sym typeface="Arial"/>
              </a:rPr>
              <a:t>β</a:t>
            </a:r>
            <a:r>
              <a:rPr lang="en-IE" sz="2400" b="0" i="0" u="none" strike="noStrike" cap="none" dirty="0" err="1">
                <a:solidFill>
                  <a:srgbClr val="000000"/>
                </a:solidFill>
                <a:latin typeface="Arial"/>
                <a:ea typeface="Arial"/>
                <a:cs typeface="Arial"/>
                <a:sym typeface="Arial"/>
              </a:rPr>
              <a:t>ής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είν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a:t>
            </a:r>
            <a:endParaRPr sz="1200" dirty="0"/>
          </a:p>
          <a:p>
            <a:pPr marL="0" marR="0" lvl="0" indent="0" algn="l" rtl="0">
              <a:lnSpc>
                <a:spcPct val="115000"/>
              </a:lnSpc>
              <a:spcBef>
                <a:spcPts val="800"/>
              </a:spcBef>
              <a:spcAft>
                <a:spcPts val="0"/>
              </a:spcAft>
              <a:buClr>
                <a:srgbClr val="000000"/>
              </a:buClr>
              <a:buSzPts val="2800"/>
              <a:buFont typeface="Arial"/>
              <a:buNone/>
            </a:pPr>
            <a:r>
              <a:rPr lang="en-IE" sz="2400" b="1" i="0" u="none" strike="noStrike" cap="none" dirty="0" err="1">
                <a:solidFill>
                  <a:srgbClr val="000000"/>
                </a:solidFill>
                <a:latin typeface="Arial"/>
                <a:ea typeface="Arial"/>
                <a:cs typeface="Arial"/>
                <a:sym typeface="Arial"/>
              </a:rPr>
              <a:t>Ελέγξτε</a:t>
            </a:r>
            <a:r>
              <a:rPr lang="en-IE" sz="2400" b="1" i="0" u="none" strike="noStrike" cap="none" dirty="0">
                <a:solidFill>
                  <a:srgbClr val="000000"/>
                </a:solidFill>
                <a:latin typeface="Arial"/>
                <a:ea typeface="Arial"/>
                <a:cs typeface="Arial"/>
                <a:sym typeface="Arial"/>
              </a:rPr>
              <a:t> - </a:t>
            </a:r>
            <a:r>
              <a:rPr lang="en-IE" sz="2400" b="1" i="0" u="none" strike="noStrike" cap="none" dirty="0" err="1">
                <a:solidFill>
                  <a:srgbClr val="000000"/>
                </a:solidFill>
                <a:latin typeface="Arial"/>
                <a:ea typeface="Arial"/>
                <a:cs typeface="Arial"/>
                <a:sym typeface="Arial"/>
              </a:rPr>
              <a:t>δείτε</a:t>
            </a:r>
            <a:r>
              <a:rPr lang="en-IE" sz="2400" b="1" i="0" u="none" strike="noStrike" cap="none" dirty="0">
                <a:solidFill>
                  <a:srgbClr val="000000"/>
                </a:solidFill>
                <a:latin typeface="Arial"/>
                <a:ea typeface="Arial"/>
                <a:cs typeface="Arial"/>
                <a:sym typeface="Arial"/>
              </a:rPr>
              <a:t> α</a:t>
            </a:r>
            <a:r>
              <a:rPr lang="en-IE" sz="2400" b="1" i="0" u="none" strike="noStrike" cap="none" dirty="0" err="1">
                <a:solidFill>
                  <a:srgbClr val="000000"/>
                </a:solidFill>
                <a:latin typeface="Arial"/>
                <a:ea typeface="Arial"/>
                <a:cs typeface="Arial"/>
                <a:sym typeface="Arial"/>
              </a:rPr>
              <a:t>ν</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η</a:t>
            </a:r>
            <a:r>
              <a:rPr lang="en-IE" sz="2400" b="1" i="0" u="none" strike="noStrike" cap="none" dirty="0">
                <a:solidFill>
                  <a:srgbClr val="000000"/>
                </a:solidFill>
                <a:latin typeface="Arial"/>
                <a:ea typeface="Arial"/>
                <a:cs typeface="Arial"/>
                <a:sym typeface="Arial"/>
              </a:rPr>
              <a:t> π</a:t>
            </a:r>
            <a:r>
              <a:rPr lang="en-IE" sz="2400" b="1" i="0" u="none" strike="noStrike" cap="none" dirty="0" err="1">
                <a:solidFill>
                  <a:srgbClr val="000000"/>
                </a:solidFill>
                <a:latin typeface="Arial"/>
                <a:ea typeface="Arial"/>
                <a:cs typeface="Arial"/>
                <a:sym typeface="Arial"/>
              </a:rPr>
              <a:t>ληροφορί</a:t>
            </a:r>
            <a:r>
              <a:rPr lang="en-IE" sz="2400" b="1" i="0" u="none" strike="noStrike" cap="none" dirty="0">
                <a:solidFill>
                  <a:srgbClr val="000000"/>
                </a:solidFill>
                <a:latin typeface="Arial"/>
                <a:ea typeface="Arial"/>
                <a:cs typeface="Arial"/>
                <a:sym typeface="Arial"/>
              </a:rPr>
              <a:t>α α</a:t>
            </a:r>
            <a:r>
              <a:rPr lang="en-IE" sz="2400" b="1" i="0" u="none" strike="noStrike" cap="none" dirty="0" err="1">
                <a:solidFill>
                  <a:srgbClr val="000000"/>
                </a:solidFill>
                <a:latin typeface="Arial"/>
                <a:ea typeface="Arial"/>
                <a:cs typeface="Arial"/>
                <a:sym typeface="Arial"/>
              </a:rPr>
              <a:t>ν</a:t>
            </a:r>
            <a:r>
              <a:rPr lang="en-IE" sz="2400" b="1" i="0" u="none" strike="noStrike" cap="none" dirty="0">
                <a:solidFill>
                  <a:srgbClr val="000000"/>
                </a:solidFill>
                <a:latin typeface="Arial"/>
                <a:ea typeface="Arial"/>
                <a:cs typeface="Arial"/>
                <a:sym typeface="Arial"/>
              </a:rPr>
              <a:t>α</a:t>
            </a:r>
            <a:r>
              <a:rPr lang="en-IE" sz="2400" b="1" i="0" u="none" strike="noStrike" cap="none" dirty="0" err="1">
                <a:solidFill>
                  <a:srgbClr val="000000"/>
                </a:solidFill>
                <a:latin typeface="Arial"/>
                <a:ea typeface="Arial"/>
                <a:cs typeface="Arial"/>
                <a:sym typeface="Arial"/>
              </a:rPr>
              <a:t>φέρετ</a:t>
            </a:r>
            <a:r>
              <a:rPr lang="en-IE" sz="2400" b="1" i="0" u="none" strike="noStrike" cap="none" dirty="0">
                <a:solidFill>
                  <a:srgbClr val="000000"/>
                </a:solidFill>
                <a:latin typeface="Arial"/>
                <a:ea typeface="Arial"/>
                <a:cs typeface="Arial"/>
                <a:sym typeface="Arial"/>
              </a:rPr>
              <a:t>α</a:t>
            </a:r>
            <a:r>
              <a:rPr lang="en-IE" sz="2400" b="1" i="0" u="none" strike="noStrike" cap="none" dirty="0" err="1">
                <a:solidFill>
                  <a:srgbClr val="000000"/>
                </a:solidFill>
                <a:latin typeface="Arial"/>
                <a:ea typeface="Arial"/>
                <a:cs typeface="Arial"/>
                <a:sym typeface="Arial"/>
              </a:rPr>
              <a:t>ι</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κ</a:t>
            </a:r>
            <a:r>
              <a:rPr lang="en-IE" sz="2400" b="1" i="0" u="none" strike="noStrike" cap="none" dirty="0">
                <a:solidFill>
                  <a:srgbClr val="000000"/>
                </a:solidFill>
                <a:latin typeface="Arial"/>
                <a:ea typeface="Arial"/>
                <a:cs typeface="Arial"/>
                <a:sym typeface="Arial"/>
              </a:rPr>
              <a:t>α</a:t>
            </a:r>
            <a:r>
              <a:rPr lang="en-IE" sz="2400" b="1" i="0" u="none" strike="noStrike" cap="none" dirty="0" err="1">
                <a:solidFill>
                  <a:srgbClr val="000000"/>
                </a:solidFill>
                <a:latin typeface="Arial"/>
                <a:ea typeface="Arial"/>
                <a:cs typeface="Arial"/>
                <a:sym typeface="Arial"/>
              </a:rPr>
              <a:t>ι</a:t>
            </a:r>
            <a:r>
              <a:rPr lang="en-IE" sz="2400" b="1" i="0" u="none" strike="noStrike" cap="none" dirty="0">
                <a:solidFill>
                  <a:srgbClr val="000000"/>
                </a:solidFill>
                <a:latin typeface="Arial"/>
                <a:ea typeface="Arial"/>
                <a:cs typeface="Arial"/>
                <a:sym typeface="Arial"/>
              </a:rPr>
              <a:t> α</a:t>
            </a:r>
            <a:r>
              <a:rPr lang="en-IE" sz="2400" b="1" i="0" u="none" strike="noStrike" cap="none" dirty="0" err="1">
                <a:solidFill>
                  <a:srgbClr val="000000"/>
                </a:solidFill>
                <a:latin typeface="Arial"/>
                <a:ea typeface="Arial"/>
                <a:cs typeface="Arial"/>
                <a:sym typeface="Arial"/>
              </a:rPr>
              <a:t>λλού</a:t>
            </a:r>
            <a:endParaRPr sz="2400" b="0" i="0" u="none" strike="noStrike" cap="none" dirty="0">
              <a:solidFill>
                <a:srgbClr val="000000"/>
              </a:solidFill>
              <a:latin typeface="Arial"/>
              <a:ea typeface="Arial"/>
              <a:cs typeface="Arial"/>
              <a:sym typeface="Arial"/>
            </a:endParaRPr>
          </a:p>
          <a:p>
            <a:pPr marL="0" marR="0" lvl="0" indent="0" algn="l" rtl="0">
              <a:lnSpc>
                <a:spcPct val="115000"/>
              </a:lnSpc>
              <a:spcBef>
                <a:spcPts val="800"/>
              </a:spcBef>
              <a:spcAft>
                <a:spcPts val="0"/>
              </a:spcAft>
              <a:buClr>
                <a:srgbClr val="000000"/>
              </a:buClr>
              <a:buSzPts val="2800"/>
              <a:buFont typeface="Arial"/>
              <a:buNone/>
            </a:pPr>
            <a:r>
              <a:rPr lang="en-IE" sz="2400" b="0" i="0" u="none" strike="noStrike" cap="none" dirty="0" err="1">
                <a:solidFill>
                  <a:srgbClr val="000000"/>
                </a:solidFill>
                <a:latin typeface="Arial"/>
                <a:ea typeface="Arial"/>
                <a:cs typeface="Arial"/>
                <a:sym typeface="Arial"/>
              </a:rPr>
              <a:t>Εάν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δεν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μ</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ορείτε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β</a:t>
            </a:r>
            <a:r>
              <a:rPr lang="en-IE" sz="2400" b="0" i="0" u="none" strike="noStrike" cap="none" dirty="0" err="1">
                <a:solidFill>
                  <a:srgbClr val="000000"/>
                </a:solidFill>
                <a:latin typeface="Arial"/>
                <a:ea typeface="Arial"/>
                <a:cs typeface="Arial"/>
                <a:sym typeface="Arial"/>
              </a:rPr>
              <a:t>ρείτε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τις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ίδιες</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ληροφορίες</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λλού</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υτό</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μ</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ορεί</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οφείλετ</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στο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ότι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είν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κρι</a:t>
            </a:r>
            <a:r>
              <a:rPr lang="en-IE" sz="2400" b="0" i="0" u="none" strike="noStrike" cap="none" dirty="0">
                <a:solidFill>
                  <a:srgbClr val="000000"/>
                </a:solidFill>
                <a:latin typeface="Arial"/>
                <a:ea typeface="Arial"/>
                <a:cs typeface="Arial"/>
                <a:sym typeface="Arial"/>
              </a:rPr>
              <a:t>β</a:t>
            </a:r>
            <a:r>
              <a:rPr lang="en-IE" sz="2400" b="0" i="0" u="none" strike="noStrike" cap="none" dirty="0" err="1">
                <a:solidFill>
                  <a:srgbClr val="000000"/>
                </a:solidFill>
                <a:latin typeface="Arial"/>
                <a:ea typeface="Arial"/>
                <a:cs typeface="Arial"/>
                <a:sym typeface="Arial"/>
              </a:rPr>
              <a:t>είς</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ξιό</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ιστες</a:t>
            </a:r>
            <a:r>
              <a:rPr lang="en-IE" sz="2400" b="0" i="0" u="none" strike="noStrike" cap="none" dirty="0">
                <a:solidFill>
                  <a:srgbClr val="000000"/>
                </a:solidFill>
                <a:latin typeface="Arial"/>
                <a:ea typeface="Arial"/>
                <a:cs typeface="Arial"/>
                <a:sym typeface="Arial"/>
              </a:rPr>
              <a:t> ή πα</a:t>
            </a:r>
            <a:r>
              <a:rPr lang="en-IE" sz="2400" b="0" i="0" u="none" strike="noStrike" cap="none" dirty="0" err="1">
                <a:solidFill>
                  <a:srgbClr val="000000"/>
                </a:solidFill>
                <a:latin typeface="Arial"/>
                <a:ea typeface="Arial"/>
                <a:cs typeface="Arial"/>
                <a:sym typeface="Arial"/>
              </a:rPr>
              <a:t>ρωχημένες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Αυτό</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ισχύει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ιδι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ίτερ</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εάν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οι</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ληροφορίες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φ</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ίνοντ</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ολύ</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ίκ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ιρες</a:t>
            </a:r>
            <a:r>
              <a:rPr lang="en-IE" sz="2400" b="0" i="0" u="none" strike="noStrike" cap="none" dirty="0">
                <a:solidFill>
                  <a:srgbClr val="000000"/>
                </a:solidFill>
                <a:latin typeface="Arial"/>
                <a:ea typeface="Arial"/>
                <a:cs typeface="Arial"/>
                <a:sym typeface="Arial"/>
              </a:rPr>
              <a:t> ή α</a:t>
            </a:r>
            <a:r>
              <a:rPr lang="en-IE" sz="2400" b="0" i="0" u="none" strike="noStrike" cap="none" dirty="0" err="1">
                <a:solidFill>
                  <a:srgbClr val="000000"/>
                </a:solidFill>
                <a:latin typeface="Arial"/>
                <a:ea typeface="Arial"/>
                <a:cs typeface="Arial"/>
                <a:sym typeface="Arial"/>
              </a:rPr>
              <a:t>ξιόλογες</a:t>
            </a:r>
            <a:r>
              <a:rPr lang="en-IE" sz="2400" b="0" i="0" u="none" strike="noStrike" cap="none" dirty="0">
                <a:solidFill>
                  <a:srgbClr val="000000"/>
                </a:solidFill>
                <a:latin typeface="Arial"/>
                <a:ea typeface="Arial"/>
                <a:cs typeface="Arial"/>
                <a:sym typeface="Arial"/>
              </a:rPr>
              <a:t>.</a:t>
            </a:r>
            <a:endParaRPr sz="1200" dirty="0"/>
          </a:p>
          <a:p>
            <a:pPr marL="0" marR="0" lvl="0" indent="0" algn="l" rtl="0">
              <a:lnSpc>
                <a:spcPct val="115000"/>
              </a:lnSpc>
              <a:spcBef>
                <a:spcPts val="800"/>
              </a:spcBef>
              <a:spcAft>
                <a:spcPts val="0"/>
              </a:spcAft>
              <a:buNone/>
            </a:pPr>
            <a:r>
              <a:rPr lang="en-IE" sz="2400" b="0" i="0" u="none" strike="noStrike" cap="none" dirty="0" err="1">
                <a:solidFill>
                  <a:srgbClr val="000000"/>
                </a:solidFill>
                <a:latin typeface="Arial"/>
                <a:ea typeface="Arial"/>
                <a:cs typeface="Arial"/>
                <a:sym typeface="Arial"/>
              </a:rPr>
              <a:t>Ε</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ισκεφθείτε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τη</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διεύθυνση</a:t>
            </a:r>
            <a:r>
              <a:rPr lang="en-IE" sz="2400" b="0" i="0" u="sng" strike="noStrike" cap="none" dirty="0">
                <a:solidFill>
                  <a:srgbClr val="467886"/>
                </a:solidFill>
                <a:latin typeface="Arial"/>
                <a:ea typeface="Arial"/>
                <a:cs typeface="Arial"/>
                <a:sym typeface="Arial"/>
                <a:hlinkClick r:id="rId6">
                  <a:extLst>
                    <a:ext uri="{A12FA001-AC4F-418D-AE19-62706E023703}">
                      <ahyp:hlinkClr xmlns:ahyp="http://schemas.microsoft.com/office/drawing/2018/hyperlinkcolor" val="tx"/>
                    </a:ext>
                  </a:extLst>
                </a:hlinkClick>
              </a:rPr>
              <a:t> www.BeMediaSmart.ie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π</a:t>
            </a:r>
            <a:r>
              <a:rPr lang="en-IE" sz="2400" b="0" i="0" u="none" strike="noStrike" cap="none" dirty="0" err="1">
                <a:solidFill>
                  <a:srgbClr val="000000"/>
                </a:solidFill>
                <a:latin typeface="Arial"/>
                <a:ea typeface="Arial"/>
                <a:cs typeface="Arial"/>
                <a:sym typeface="Arial"/>
              </a:rPr>
              <a:t>ερισσότερες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οδηγίες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ληροφορίες</a:t>
            </a:r>
            <a:r>
              <a:rPr lang="en-IE" sz="2400" b="0" i="0" u="none" strike="noStrike" cap="none" dirty="0">
                <a:solidFill>
                  <a:srgbClr val="000000"/>
                </a:solidFill>
                <a:latin typeface="Arial"/>
                <a:ea typeface="Arial"/>
                <a:cs typeface="Arial"/>
                <a:sym typeface="Arial"/>
              </a:rPr>
              <a:t>.</a:t>
            </a:r>
            <a:endParaRPr sz="1200" dirty="0"/>
          </a:p>
        </p:txBody>
      </p:sp>
      <p:sp>
        <p:nvSpPr>
          <p:cNvPr id="277" name="Google Shape;277;p11"/>
          <p:cNvSpPr txBox="1"/>
          <p:nvPr/>
        </p:nvSpPr>
        <p:spPr>
          <a:xfrm>
            <a:off x="4992294" y="282581"/>
            <a:ext cx="7846628" cy="76940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400" b="0" i="1" u="none" strike="noStrike" cap="none" dirty="0" err="1">
                <a:solidFill>
                  <a:srgbClr val="FF0000"/>
                </a:solidFill>
                <a:latin typeface="Arial"/>
                <a:ea typeface="Arial"/>
                <a:cs typeface="Arial"/>
                <a:sym typeface="Arial"/>
              </a:rPr>
              <a:t>Μερικές</a:t>
            </a:r>
            <a:r>
              <a:rPr lang="en-IE" sz="4400" b="0" i="1" u="none" strike="noStrike" cap="none" dirty="0">
                <a:solidFill>
                  <a:srgbClr val="FF0000"/>
                </a:solidFill>
                <a:latin typeface="Arial"/>
                <a:ea typeface="Arial"/>
                <a:cs typeface="Arial"/>
                <a:sym typeface="Arial"/>
              </a:rPr>
              <a:t> </a:t>
            </a:r>
            <a:r>
              <a:rPr lang="en-IE" sz="4400" b="0" i="1" u="none" strike="noStrike" cap="none" dirty="0" err="1">
                <a:solidFill>
                  <a:srgbClr val="FF0000"/>
                </a:solidFill>
                <a:latin typeface="Arial"/>
                <a:ea typeface="Arial"/>
                <a:cs typeface="Arial"/>
                <a:sym typeface="Arial"/>
              </a:rPr>
              <a:t>χρήσιμες</a:t>
            </a:r>
            <a:r>
              <a:rPr lang="en-IE" sz="4400" b="0" i="1" u="none" strike="noStrike" cap="none" dirty="0">
                <a:solidFill>
                  <a:srgbClr val="FF0000"/>
                </a:solidFill>
                <a:latin typeface="Arial"/>
                <a:ea typeface="Arial"/>
                <a:cs typeface="Arial"/>
                <a:sym typeface="Arial"/>
              </a:rPr>
              <a:t> </a:t>
            </a:r>
            <a:r>
              <a:rPr lang="en-IE" sz="4400" b="0" i="1" u="none" strike="noStrike" cap="none" dirty="0" err="1">
                <a:solidFill>
                  <a:srgbClr val="FF0000"/>
                </a:solidFill>
                <a:latin typeface="Arial"/>
                <a:ea typeface="Arial"/>
                <a:cs typeface="Arial"/>
                <a:sym typeface="Arial"/>
              </a:rPr>
              <a:t>συμ</a:t>
            </a:r>
            <a:r>
              <a:rPr lang="en-IE" sz="4400" b="0" i="1" u="none" strike="noStrike" cap="none" dirty="0">
                <a:solidFill>
                  <a:srgbClr val="FF0000"/>
                </a:solidFill>
                <a:latin typeface="Arial"/>
                <a:ea typeface="Arial"/>
                <a:cs typeface="Arial"/>
                <a:sym typeface="Arial"/>
              </a:rPr>
              <a:t>β</a:t>
            </a:r>
            <a:r>
              <a:rPr lang="en-IE" sz="4400" b="0" i="1" u="none" strike="noStrike" cap="none" dirty="0" err="1">
                <a:solidFill>
                  <a:srgbClr val="FF0000"/>
                </a:solidFill>
                <a:latin typeface="Arial"/>
                <a:ea typeface="Arial"/>
                <a:cs typeface="Arial"/>
                <a:sym typeface="Arial"/>
              </a:rPr>
              <a:t>ουλές</a:t>
            </a:r>
            <a:endParaRPr sz="4400" b="0" i="1" u="none" strike="noStrike" cap="none" dirty="0">
              <a:solidFill>
                <a:srgbClr val="FF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2"/>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83" name="Google Shape;283;p12"/>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84" name="Google Shape;284;p12"/>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285" name="Google Shape;285;p12"/>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86" name="Google Shape;286;p12"/>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287" name="Google Shape;287;p12"/>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288" name="Google Shape;288;p12"/>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289" name="Google Shape;289;p12"/>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290" name="Google Shape;290;p12"/>
          <p:cNvSpPr txBox="1"/>
          <p:nvPr/>
        </p:nvSpPr>
        <p:spPr>
          <a:xfrm>
            <a:off x="3769067" y="356963"/>
            <a:ext cx="10221068"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800" b="0" i="0" u="none" strike="noStrike" cap="none">
                <a:solidFill>
                  <a:srgbClr val="0000FF"/>
                </a:solidFill>
                <a:latin typeface="Arial"/>
                <a:ea typeface="Arial"/>
                <a:cs typeface="Arial"/>
                <a:sym typeface="Arial"/>
              </a:rPr>
              <a:t>Παράδειγμα επίλυσης προβλημάτων στην πράξη</a:t>
            </a:r>
            <a:endParaRPr sz="4800" b="0" i="0" u="none" strike="noStrike" cap="none">
              <a:solidFill>
                <a:srgbClr val="0000FF"/>
              </a:solidFill>
              <a:latin typeface="Arial"/>
              <a:ea typeface="Arial"/>
              <a:cs typeface="Arial"/>
              <a:sym typeface="Arial"/>
            </a:endParaRPr>
          </a:p>
        </p:txBody>
      </p:sp>
      <p:sp>
        <p:nvSpPr>
          <p:cNvPr id="291" name="Google Shape;291;p12"/>
          <p:cNvSpPr txBox="1"/>
          <p:nvPr/>
        </p:nvSpPr>
        <p:spPr>
          <a:xfrm>
            <a:off x="565464" y="1819834"/>
            <a:ext cx="6199259" cy="138499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IE" sz="2800" b="0" i="1" u="none" strike="noStrike" cap="none">
                <a:solidFill>
                  <a:schemeClr val="dk1"/>
                </a:solidFill>
                <a:latin typeface="Arial"/>
                <a:ea typeface="Arial"/>
                <a:cs typeface="Arial"/>
                <a:sym typeface="Arial"/>
              </a:rPr>
              <a:t>Πρόβλημα</a:t>
            </a:r>
            <a:endParaRPr/>
          </a:p>
          <a:p>
            <a:pPr marL="0" marR="0" lvl="0" indent="0" algn="l" rtl="0">
              <a:lnSpc>
                <a:spcPct val="100000"/>
              </a:lnSpc>
              <a:spcBef>
                <a:spcPts val="0"/>
              </a:spcBef>
              <a:spcAft>
                <a:spcPts val="0"/>
              </a:spcAft>
              <a:buClr>
                <a:srgbClr val="000000"/>
              </a:buClr>
              <a:buSzPts val="2800"/>
              <a:buFont typeface="Arial"/>
              <a:buNone/>
            </a:pPr>
            <a:r>
              <a:rPr lang="en-IE" sz="2800" b="0" i="1" u="none" strike="noStrike" cap="none">
                <a:solidFill>
                  <a:srgbClr val="FF0000"/>
                </a:solidFill>
                <a:latin typeface="Arial"/>
                <a:ea typeface="Arial"/>
                <a:cs typeface="Arial"/>
                <a:sym typeface="Arial"/>
              </a:rPr>
              <a:t>Σημαντική πτώση των αποτελεσμάτων της Ιρλανδίας στο PISA το 2009 σε αριθμητική και γραμματική</a:t>
            </a:r>
            <a:endParaRPr sz="3600" b="0" i="1" u="none" strike="noStrike" cap="none">
              <a:solidFill>
                <a:srgbClr val="FF0000"/>
              </a:solidFill>
              <a:latin typeface="Arial"/>
              <a:ea typeface="Arial"/>
              <a:cs typeface="Arial"/>
              <a:sym typeface="Arial"/>
            </a:endParaRPr>
          </a:p>
        </p:txBody>
      </p:sp>
      <p:sp>
        <p:nvSpPr>
          <p:cNvPr id="292" name="Google Shape;292;p12"/>
          <p:cNvSpPr txBox="1"/>
          <p:nvPr/>
        </p:nvSpPr>
        <p:spPr>
          <a:xfrm>
            <a:off x="7206493" y="1622590"/>
            <a:ext cx="7279106" cy="914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3" name="Google Shape;293;p12"/>
          <p:cNvSpPr txBox="1"/>
          <p:nvPr/>
        </p:nvSpPr>
        <p:spPr>
          <a:xfrm>
            <a:off x="1056389" y="4250336"/>
            <a:ext cx="5573011" cy="18158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800" b="0" i="0" u="none" strike="noStrike" cap="none">
                <a:solidFill>
                  <a:srgbClr val="000000"/>
                </a:solidFill>
                <a:latin typeface="Arial"/>
                <a:ea typeface="Arial"/>
                <a:cs typeface="Arial"/>
                <a:sym typeface="Arial"/>
              </a:rPr>
              <a:t>Ανάλυση</a:t>
            </a:r>
            <a:endParaRPr/>
          </a:p>
          <a:p>
            <a:pPr marL="0" marR="0" lvl="0" indent="0" algn="l" rtl="0">
              <a:lnSpc>
                <a:spcPct val="100000"/>
              </a:lnSpc>
              <a:spcBef>
                <a:spcPts val="0"/>
              </a:spcBef>
              <a:spcAft>
                <a:spcPts val="0"/>
              </a:spcAft>
              <a:buNone/>
            </a:pPr>
            <a:r>
              <a:rPr lang="en-IE" sz="2800" b="0" i="0" u="none" strike="noStrike" cap="none">
                <a:solidFill>
                  <a:srgbClr val="FF0000"/>
                </a:solidFill>
                <a:latin typeface="Arial"/>
                <a:ea typeface="Arial"/>
                <a:cs typeface="Arial"/>
                <a:sym typeface="Arial"/>
              </a:rPr>
              <a:t>Ενδελεχής ανάλυση της ρίζας του προβλήματος από την Επιθεώρηση του Υπουργείου Παιδείας</a:t>
            </a:r>
            <a:endParaRPr sz="1800" b="0" i="0" u="none" strike="noStrike" cap="none">
              <a:solidFill>
                <a:srgbClr val="000000"/>
              </a:solidFill>
              <a:latin typeface="Arial"/>
              <a:ea typeface="Arial"/>
              <a:cs typeface="Arial"/>
              <a:sym typeface="Arial"/>
            </a:endParaRPr>
          </a:p>
        </p:txBody>
      </p:sp>
      <p:sp>
        <p:nvSpPr>
          <p:cNvPr id="294" name="Google Shape;294;p12"/>
          <p:cNvSpPr txBox="1"/>
          <p:nvPr/>
        </p:nvSpPr>
        <p:spPr>
          <a:xfrm>
            <a:off x="2389908" y="6935134"/>
            <a:ext cx="6630054" cy="22467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800" b="0" i="0" u="none" strike="noStrike" cap="none">
                <a:solidFill>
                  <a:srgbClr val="000000"/>
                </a:solidFill>
                <a:latin typeface="Arial"/>
                <a:ea typeface="Arial"/>
                <a:cs typeface="Arial"/>
                <a:sym typeface="Arial"/>
              </a:rPr>
              <a:t>Πιθανές λύσεις</a:t>
            </a:r>
            <a:endParaRPr/>
          </a:p>
          <a:p>
            <a:pPr marL="571500" marR="0" lvl="0" indent="-571500" algn="l" rtl="0">
              <a:lnSpc>
                <a:spcPct val="100000"/>
              </a:lnSpc>
              <a:spcBef>
                <a:spcPts val="0"/>
              </a:spcBef>
              <a:spcAft>
                <a:spcPts val="0"/>
              </a:spcAft>
              <a:buClr>
                <a:srgbClr val="000000"/>
              </a:buClr>
              <a:buSzPts val="2800"/>
              <a:buFont typeface="Arial"/>
              <a:buChar char="•"/>
            </a:pPr>
            <a:r>
              <a:rPr lang="en-IE" sz="2800" b="0" i="0" u="none" strike="noStrike" cap="none">
                <a:solidFill>
                  <a:srgbClr val="FF0000"/>
                </a:solidFill>
                <a:latin typeface="Arial"/>
                <a:ea typeface="Arial"/>
                <a:cs typeface="Arial"/>
                <a:sym typeface="Arial"/>
              </a:rPr>
              <a:t>Βελτίωση της γραμματικής και της αριθμητικής</a:t>
            </a:r>
            <a:endParaRPr/>
          </a:p>
          <a:p>
            <a:pPr marL="571500" marR="0" lvl="0" indent="-571500" algn="l" rtl="0">
              <a:lnSpc>
                <a:spcPct val="100000"/>
              </a:lnSpc>
              <a:spcBef>
                <a:spcPts val="0"/>
              </a:spcBef>
              <a:spcAft>
                <a:spcPts val="0"/>
              </a:spcAft>
              <a:buClr>
                <a:srgbClr val="000000"/>
              </a:buClr>
              <a:buSzPts val="2800"/>
              <a:buFont typeface="Arial"/>
              <a:buChar char="•"/>
            </a:pPr>
            <a:r>
              <a:rPr lang="en-IE" sz="2800" b="0" i="0" u="none" strike="noStrike" cap="none">
                <a:solidFill>
                  <a:srgbClr val="FF0000"/>
                </a:solidFill>
                <a:latin typeface="Arial"/>
                <a:ea typeface="Arial"/>
                <a:cs typeface="Arial"/>
                <a:sym typeface="Arial"/>
              </a:rPr>
              <a:t>Σε εθνικό επίπεδο </a:t>
            </a:r>
            <a:endParaRPr/>
          </a:p>
          <a:p>
            <a:pPr marL="571500" marR="0" lvl="0" indent="-571500" algn="l" rtl="0">
              <a:lnSpc>
                <a:spcPct val="100000"/>
              </a:lnSpc>
              <a:spcBef>
                <a:spcPts val="0"/>
              </a:spcBef>
              <a:spcAft>
                <a:spcPts val="0"/>
              </a:spcAft>
              <a:buClr>
                <a:srgbClr val="000000"/>
              </a:buClr>
              <a:buSzPts val="2800"/>
              <a:buFont typeface="Arial"/>
              <a:buChar char="•"/>
            </a:pPr>
            <a:r>
              <a:rPr lang="en-IE" sz="2800" b="0" i="0" u="none" strike="noStrike" cap="none">
                <a:solidFill>
                  <a:srgbClr val="FF0000"/>
                </a:solidFill>
                <a:latin typeface="Arial"/>
                <a:ea typeface="Arial"/>
                <a:cs typeface="Arial"/>
                <a:sym typeface="Arial"/>
              </a:rPr>
              <a:t>Σε επίπεδο σχολείου</a:t>
            </a:r>
            <a:endParaRPr/>
          </a:p>
          <a:p>
            <a:pPr marL="571500" marR="0" lvl="0" indent="-571500" algn="l" rtl="0">
              <a:lnSpc>
                <a:spcPct val="100000"/>
              </a:lnSpc>
              <a:spcBef>
                <a:spcPts val="0"/>
              </a:spcBef>
              <a:spcAft>
                <a:spcPts val="0"/>
              </a:spcAft>
              <a:buClr>
                <a:srgbClr val="000000"/>
              </a:buClr>
              <a:buSzPts val="2800"/>
              <a:buFont typeface="Arial"/>
              <a:buChar char="•"/>
            </a:pPr>
            <a:r>
              <a:rPr lang="en-IE" sz="2800" b="0" i="0" u="none" strike="noStrike" cap="none">
                <a:solidFill>
                  <a:srgbClr val="FF0000"/>
                </a:solidFill>
                <a:latin typeface="Arial"/>
                <a:ea typeface="Arial"/>
                <a:cs typeface="Arial"/>
                <a:sym typeface="Arial"/>
              </a:rPr>
              <a:t>Σε επίπεδο τάξης</a:t>
            </a:r>
            <a:endParaRPr/>
          </a:p>
        </p:txBody>
      </p:sp>
      <p:sp>
        <p:nvSpPr>
          <p:cNvPr id="295" name="Google Shape;295;p12"/>
          <p:cNvSpPr txBox="1"/>
          <p:nvPr/>
        </p:nvSpPr>
        <p:spPr>
          <a:xfrm>
            <a:off x="7428934" y="1591613"/>
            <a:ext cx="8245160" cy="34778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800" b="0" i="0" u="none" strike="noStrike" cap="none" dirty="0" err="1">
                <a:solidFill>
                  <a:srgbClr val="FF0000"/>
                </a:solidFill>
                <a:latin typeface="Arial"/>
                <a:ea typeface="Arial"/>
                <a:cs typeface="Arial"/>
                <a:sym typeface="Arial"/>
              </a:rPr>
              <a:t>Εφ</a:t>
            </a:r>
            <a:r>
              <a:rPr lang="en-IE" sz="2800" b="0" i="0" u="none" strike="noStrike" cap="none" dirty="0">
                <a:solidFill>
                  <a:srgbClr val="FF0000"/>
                </a:solidFill>
                <a:latin typeface="Arial"/>
                <a:ea typeface="Arial"/>
                <a:cs typeface="Arial"/>
                <a:sym typeface="Arial"/>
              </a:rPr>
              <a:t>α</a:t>
            </a:r>
            <a:r>
              <a:rPr lang="en-IE" sz="2800" b="0" i="0" u="none" strike="noStrike" cap="none" dirty="0" err="1">
                <a:solidFill>
                  <a:srgbClr val="FF0000"/>
                </a:solidFill>
                <a:latin typeface="Arial"/>
                <a:ea typeface="Arial"/>
                <a:cs typeface="Arial"/>
                <a:sym typeface="Arial"/>
              </a:rPr>
              <a:t>ρμογή</a:t>
            </a:r>
            <a:r>
              <a:rPr lang="en-IE" sz="2800" b="0" i="0" u="none" strike="noStrike" cap="none" dirty="0">
                <a:solidFill>
                  <a:srgbClr val="FF0000"/>
                </a:solidFill>
                <a:latin typeface="Arial"/>
                <a:ea typeface="Arial"/>
                <a:cs typeface="Arial"/>
                <a:sym typeface="Arial"/>
              </a:rPr>
              <a:t> των </a:t>
            </a:r>
            <a:r>
              <a:rPr lang="en-IE" sz="2800" b="0" i="0" u="none" strike="noStrike" cap="none" dirty="0" err="1">
                <a:solidFill>
                  <a:srgbClr val="FF0000"/>
                </a:solidFill>
                <a:latin typeface="Arial"/>
                <a:ea typeface="Arial"/>
                <a:cs typeface="Arial"/>
                <a:sym typeface="Arial"/>
              </a:rPr>
              <a:t>λύσεων</a:t>
            </a:r>
            <a:endParaRPr sz="1200" dirty="0"/>
          </a:p>
          <a:p>
            <a:pPr marL="571500" marR="0" lvl="0" indent="-571500" algn="l" rtl="0">
              <a:lnSpc>
                <a:spcPct val="100000"/>
              </a:lnSpc>
              <a:spcBef>
                <a:spcPts val="0"/>
              </a:spcBef>
              <a:spcAft>
                <a:spcPts val="0"/>
              </a:spcAft>
              <a:buClr>
                <a:srgbClr val="000000"/>
              </a:buClr>
              <a:buSzPts val="2800"/>
              <a:buFont typeface="Arial"/>
              <a:buChar char="•"/>
            </a:pPr>
            <a:r>
              <a:rPr lang="en-IE" sz="2400" b="0" i="1" u="none" strike="noStrike" cap="none" dirty="0" err="1">
                <a:solidFill>
                  <a:schemeClr val="dk1"/>
                </a:solidFill>
                <a:latin typeface="Arial"/>
                <a:ea typeface="Arial"/>
                <a:cs typeface="Arial"/>
                <a:sym typeface="Arial"/>
              </a:rPr>
              <a:t>Εθνική</a:t>
            </a:r>
            <a:r>
              <a:rPr lang="en-IE" sz="2400" b="0" i="1" u="none" strike="noStrike" cap="none" dirty="0">
                <a:solidFill>
                  <a:schemeClr val="dk1"/>
                </a:solidFill>
                <a:latin typeface="Arial"/>
                <a:ea typeface="Arial"/>
                <a:cs typeface="Arial"/>
                <a:sym typeface="Arial"/>
              </a:rPr>
              <a:t> π</a:t>
            </a:r>
            <a:r>
              <a:rPr lang="en-IE" sz="2400" b="0" i="1" u="none" strike="noStrike" cap="none" dirty="0" err="1">
                <a:solidFill>
                  <a:schemeClr val="dk1"/>
                </a:solidFill>
                <a:latin typeface="Arial"/>
                <a:ea typeface="Arial"/>
                <a:cs typeface="Arial"/>
                <a:sym typeface="Arial"/>
              </a:rPr>
              <a:t>ρωτο</a:t>
            </a:r>
            <a:r>
              <a:rPr lang="en-IE" sz="2400" b="0" i="1" u="none" strike="noStrike" cap="none" dirty="0">
                <a:solidFill>
                  <a:schemeClr val="dk1"/>
                </a:solidFill>
                <a:latin typeface="Arial"/>
                <a:ea typeface="Arial"/>
                <a:cs typeface="Arial"/>
                <a:sym typeface="Arial"/>
              </a:rPr>
              <a:t>β</a:t>
            </a:r>
            <a:r>
              <a:rPr lang="en-IE" sz="2400" b="0" i="1" u="none" strike="noStrike" cap="none" dirty="0" err="1">
                <a:solidFill>
                  <a:schemeClr val="dk1"/>
                </a:solidFill>
                <a:latin typeface="Arial"/>
                <a:ea typeface="Arial"/>
                <a:cs typeface="Arial"/>
                <a:sym typeface="Arial"/>
              </a:rPr>
              <a:t>ουλί</a:t>
            </a:r>
            <a:r>
              <a:rPr lang="en-IE" sz="2400" b="0" i="1" u="none" strike="noStrike" cap="none" dirty="0">
                <a:solidFill>
                  <a:schemeClr val="dk1"/>
                </a:solidFill>
                <a:latin typeface="Arial"/>
                <a:ea typeface="Arial"/>
                <a:cs typeface="Arial"/>
                <a:sym typeface="Arial"/>
              </a:rPr>
              <a:t>α που </a:t>
            </a:r>
            <a:r>
              <a:rPr lang="en-IE" sz="2400" b="0" i="1" u="none" strike="noStrike" cap="none" dirty="0" err="1">
                <a:solidFill>
                  <a:schemeClr val="dk1"/>
                </a:solidFill>
                <a:latin typeface="Arial"/>
                <a:ea typeface="Arial"/>
                <a:cs typeface="Arial"/>
                <a:sym typeface="Arial"/>
              </a:rPr>
              <a:t>έχει</a:t>
            </a:r>
            <a:r>
              <a:rPr lang="en-IE" sz="2400" b="0" i="1" u="none" strike="noStrike" cap="none" dirty="0">
                <a:solidFill>
                  <a:schemeClr val="dk1"/>
                </a:solidFill>
                <a:latin typeface="Arial"/>
                <a:ea typeface="Arial"/>
                <a:cs typeface="Arial"/>
                <a:sym typeface="Arial"/>
              </a:rPr>
              <a:t> α</a:t>
            </a:r>
            <a:r>
              <a:rPr lang="en-IE" sz="2400" b="0" i="1" u="none" strike="noStrike" cap="none" dirty="0" err="1">
                <a:solidFill>
                  <a:schemeClr val="dk1"/>
                </a:solidFill>
                <a:latin typeface="Arial"/>
                <a:ea typeface="Arial"/>
                <a:cs typeface="Arial"/>
                <a:sym typeface="Arial"/>
              </a:rPr>
              <a:t>ν</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τεθεί</a:t>
            </a:r>
            <a:r>
              <a:rPr lang="en-IE" sz="2400" b="0" i="1" u="none" strike="noStrike" cap="none" dirty="0">
                <a:solidFill>
                  <a:schemeClr val="dk1"/>
                </a:solidFill>
                <a:latin typeface="Arial"/>
                <a:ea typeface="Arial"/>
                <a:cs typeface="Arial"/>
                <a:sym typeface="Arial"/>
              </a:rPr>
              <a:t> από </a:t>
            </a:r>
            <a:r>
              <a:rPr lang="en-IE" sz="2400" b="0" i="1" u="none" strike="noStrike" cap="none" dirty="0" err="1">
                <a:solidFill>
                  <a:schemeClr val="dk1"/>
                </a:solidFill>
                <a:latin typeface="Arial"/>
                <a:ea typeface="Arial"/>
                <a:cs typeface="Arial"/>
                <a:sym typeface="Arial"/>
              </a:rPr>
              <a:t>το</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Υ</a:t>
            </a:r>
            <a:r>
              <a:rPr lang="en-IE" sz="2400" b="0" i="1" u="none" strike="noStrike" cap="none" dirty="0">
                <a:solidFill>
                  <a:schemeClr val="dk1"/>
                </a:solidFill>
                <a:latin typeface="Arial"/>
                <a:ea typeface="Arial"/>
                <a:cs typeface="Arial"/>
                <a:sym typeface="Arial"/>
              </a:rPr>
              <a:t>π</a:t>
            </a:r>
            <a:r>
              <a:rPr lang="en-IE" sz="2400" b="0" i="1" u="none" strike="noStrike" cap="none" dirty="0" err="1">
                <a:solidFill>
                  <a:schemeClr val="dk1"/>
                </a:solidFill>
                <a:latin typeface="Arial"/>
                <a:ea typeface="Arial"/>
                <a:cs typeface="Arial"/>
                <a:sym typeface="Arial"/>
              </a:rPr>
              <a:t>ουργείο</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Π</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ιδεί</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ς</a:t>
            </a:r>
            <a:endParaRPr sz="1200" dirty="0"/>
          </a:p>
          <a:p>
            <a:pPr marL="571500" marR="0" lvl="0" indent="-571500" algn="l" rtl="0">
              <a:lnSpc>
                <a:spcPct val="100000"/>
              </a:lnSpc>
              <a:spcBef>
                <a:spcPts val="0"/>
              </a:spcBef>
              <a:spcAft>
                <a:spcPts val="0"/>
              </a:spcAft>
              <a:buClr>
                <a:srgbClr val="000000"/>
              </a:buClr>
              <a:buSzPts val="2800"/>
              <a:buFont typeface="Arial"/>
              <a:buChar char="•"/>
            </a:pPr>
            <a:r>
              <a:rPr lang="en-IE" sz="2400" b="0" i="1" u="none" strike="noStrike" cap="none" dirty="0">
                <a:solidFill>
                  <a:schemeClr val="dk1"/>
                </a:solidFill>
                <a:latin typeface="Arial"/>
                <a:ea typeface="Arial"/>
                <a:cs typeface="Arial"/>
                <a:sym typeface="Arial"/>
              </a:rPr>
              <a:t>Σχεδια</a:t>
            </a:r>
            <a:r>
              <a:rPr lang="en-IE" sz="2400" b="0" i="1" u="none" strike="noStrike" cap="none" dirty="0" err="1">
                <a:solidFill>
                  <a:schemeClr val="dk1"/>
                </a:solidFill>
                <a:latin typeface="Arial"/>
                <a:ea typeface="Arial"/>
                <a:cs typeface="Arial"/>
                <a:sym typeface="Arial"/>
              </a:rPr>
              <a:t>σμός</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σε</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ε</a:t>
            </a:r>
            <a:r>
              <a:rPr lang="en-IE" sz="2400" b="0" i="1" u="none" strike="noStrike" cap="none" dirty="0">
                <a:solidFill>
                  <a:schemeClr val="dk1"/>
                </a:solidFill>
                <a:latin typeface="Arial"/>
                <a:ea typeface="Arial"/>
                <a:cs typeface="Arial"/>
                <a:sym typeface="Arial"/>
              </a:rPr>
              <a:t>πίπ</a:t>
            </a:r>
            <a:r>
              <a:rPr lang="en-IE" sz="2400" b="0" i="1" u="none" strike="noStrike" cap="none" dirty="0" err="1">
                <a:solidFill>
                  <a:schemeClr val="dk1"/>
                </a:solidFill>
                <a:latin typeface="Arial"/>
                <a:ea typeface="Arial"/>
                <a:cs typeface="Arial"/>
                <a:sym typeface="Arial"/>
              </a:rPr>
              <a:t>εδο</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σχολείου</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γι</a:t>
            </a:r>
            <a:r>
              <a:rPr lang="en-IE" sz="2400" b="0" i="1" u="none" strike="noStrike" cap="none" dirty="0">
                <a:solidFill>
                  <a:schemeClr val="dk1"/>
                </a:solidFill>
                <a:latin typeface="Arial"/>
                <a:ea typeface="Arial"/>
                <a:cs typeface="Arial"/>
                <a:sym typeface="Arial"/>
              </a:rPr>
              <a:t>α </a:t>
            </a:r>
            <a:r>
              <a:rPr lang="en-IE" sz="2400" b="0" i="1" u="none" strike="noStrike" cap="none" dirty="0" err="1">
                <a:solidFill>
                  <a:schemeClr val="dk1"/>
                </a:solidFill>
                <a:latin typeface="Arial"/>
                <a:ea typeface="Arial"/>
                <a:cs typeface="Arial"/>
                <a:sym typeface="Arial"/>
              </a:rPr>
              <a:t>την</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έντ</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ξη</a:t>
            </a:r>
            <a:r>
              <a:rPr lang="en-IE" sz="2400" b="0" i="1" u="none" strike="noStrike" cap="none" dirty="0">
                <a:solidFill>
                  <a:schemeClr val="dk1"/>
                </a:solidFill>
                <a:latin typeface="Arial"/>
                <a:ea typeface="Arial"/>
                <a:cs typeface="Arial"/>
                <a:sym typeface="Arial"/>
              </a:rPr>
              <a:t> της </a:t>
            </a:r>
            <a:r>
              <a:rPr lang="en-IE" sz="2400" b="0" i="1" u="none" strike="noStrike" cap="none" dirty="0" err="1">
                <a:solidFill>
                  <a:schemeClr val="dk1"/>
                </a:solidFill>
                <a:latin typeface="Arial"/>
                <a:ea typeface="Arial"/>
                <a:cs typeface="Arial"/>
                <a:sym typeface="Arial"/>
              </a:rPr>
              <a:t>γρ</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μμ</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τικής</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κ</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ι</a:t>
            </a:r>
            <a:r>
              <a:rPr lang="en-IE" sz="2400" b="0" i="1" u="none" strike="noStrike" cap="none" dirty="0">
                <a:solidFill>
                  <a:schemeClr val="dk1"/>
                </a:solidFill>
                <a:latin typeface="Arial"/>
                <a:ea typeface="Arial"/>
                <a:cs typeface="Arial"/>
                <a:sym typeface="Arial"/>
              </a:rPr>
              <a:t> της α</a:t>
            </a:r>
            <a:r>
              <a:rPr lang="en-IE" sz="2400" b="0" i="1" u="none" strike="noStrike" cap="none" dirty="0" err="1">
                <a:solidFill>
                  <a:schemeClr val="dk1"/>
                </a:solidFill>
                <a:latin typeface="Arial"/>
                <a:ea typeface="Arial"/>
                <a:cs typeface="Arial"/>
                <a:sym typeface="Arial"/>
              </a:rPr>
              <a:t>ριθμητικής</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ως</a:t>
            </a:r>
            <a:r>
              <a:rPr lang="en-IE" sz="2400" b="0" i="1" u="none" strike="noStrike" cap="none" dirty="0">
                <a:solidFill>
                  <a:schemeClr val="dk1"/>
                </a:solidFill>
                <a:latin typeface="Arial"/>
                <a:ea typeface="Arial"/>
                <a:cs typeface="Arial"/>
                <a:sym typeface="Arial"/>
              </a:rPr>
              <a:t> π</a:t>
            </a:r>
            <a:r>
              <a:rPr lang="en-IE" sz="2400" b="0" i="1" u="none" strike="noStrike" cap="none" dirty="0" err="1">
                <a:solidFill>
                  <a:schemeClr val="dk1"/>
                </a:solidFill>
                <a:latin typeface="Arial"/>
                <a:ea typeface="Arial"/>
                <a:cs typeface="Arial"/>
                <a:sym typeface="Arial"/>
              </a:rPr>
              <a:t>ροτερ</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ιότητ</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ς</a:t>
            </a:r>
            <a:endParaRPr sz="1200" dirty="0"/>
          </a:p>
          <a:p>
            <a:pPr marL="571500" marR="0" lvl="0" indent="-571500" algn="l" rtl="0">
              <a:lnSpc>
                <a:spcPct val="100000"/>
              </a:lnSpc>
              <a:spcBef>
                <a:spcPts val="0"/>
              </a:spcBef>
              <a:spcAft>
                <a:spcPts val="0"/>
              </a:spcAft>
              <a:buClr>
                <a:srgbClr val="000000"/>
              </a:buClr>
              <a:buSzPts val="2800"/>
              <a:buFont typeface="Arial"/>
              <a:buChar char="•"/>
            </a:pPr>
            <a:r>
              <a:rPr lang="en-IE" sz="2400" b="0" i="1" u="none" strike="noStrike" cap="none" dirty="0" err="1">
                <a:solidFill>
                  <a:schemeClr val="dk1"/>
                </a:solidFill>
                <a:latin typeface="Arial"/>
                <a:ea typeface="Arial"/>
                <a:cs typeface="Arial"/>
                <a:sym typeface="Arial"/>
              </a:rPr>
              <a:t>Η</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γρ</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μμ</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τική</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κ</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ι</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η</a:t>
            </a:r>
            <a:r>
              <a:rPr lang="en-IE" sz="2400" b="0" i="1" u="none" strike="noStrike" cap="none" dirty="0">
                <a:solidFill>
                  <a:schemeClr val="dk1"/>
                </a:solidFill>
                <a:latin typeface="Arial"/>
                <a:ea typeface="Arial"/>
                <a:cs typeface="Arial"/>
                <a:sym typeface="Arial"/>
              </a:rPr>
              <a:t> α</a:t>
            </a:r>
            <a:r>
              <a:rPr lang="en-IE" sz="2400" b="0" i="1" u="none" strike="noStrike" cap="none" dirty="0" err="1">
                <a:solidFill>
                  <a:schemeClr val="dk1"/>
                </a:solidFill>
                <a:latin typeface="Arial"/>
                <a:ea typeface="Arial"/>
                <a:cs typeface="Arial"/>
                <a:sym typeface="Arial"/>
              </a:rPr>
              <a:t>ριθμητική</a:t>
            </a:r>
            <a:r>
              <a:rPr lang="en-IE" sz="2400" b="0" i="1" u="none" strike="noStrike" cap="none" dirty="0">
                <a:solidFill>
                  <a:schemeClr val="dk1"/>
                </a:solidFill>
                <a:latin typeface="Arial"/>
                <a:ea typeface="Arial"/>
                <a:cs typeface="Arial"/>
                <a:sym typeface="Arial"/>
              </a:rPr>
              <a:t> π</a:t>
            </a:r>
            <a:r>
              <a:rPr lang="en-IE" sz="2400" b="0" i="1" u="none" strike="noStrike" cap="none" dirty="0" err="1">
                <a:solidFill>
                  <a:schemeClr val="dk1"/>
                </a:solidFill>
                <a:latin typeface="Arial"/>
                <a:ea typeface="Arial"/>
                <a:cs typeface="Arial"/>
                <a:sym typeface="Arial"/>
              </a:rPr>
              <a:t>ρέ</a:t>
            </a:r>
            <a:r>
              <a:rPr lang="en-IE" sz="2400" b="0" i="1" u="none" strike="noStrike" cap="none" dirty="0">
                <a:solidFill>
                  <a:schemeClr val="dk1"/>
                </a:solidFill>
                <a:latin typeface="Arial"/>
                <a:ea typeface="Arial"/>
                <a:cs typeface="Arial"/>
                <a:sym typeface="Arial"/>
              </a:rPr>
              <a:t>π</a:t>
            </a:r>
            <a:r>
              <a:rPr lang="en-IE" sz="2400" b="0" i="1" u="none" strike="noStrike" cap="none" dirty="0" err="1">
                <a:solidFill>
                  <a:schemeClr val="dk1"/>
                </a:solidFill>
                <a:latin typeface="Arial"/>
                <a:ea typeface="Arial"/>
                <a:cs typeface="Arial"/>
                <a:sym typeface="Arial"/>
              </a:rPr>
              <a:t>ει</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ν</a:t>
            </a:r>
            <a:r>
              <a:rPr lang="en-IE" sz="2400" b="0" i="1" u="none" strike="noStrike" cap="none" dirty="0">
                <a:solidFill>
                  <a:schemeClr val="dk1"/>
                </a:solidFill>
                <a:latin typeface="Arial"/>
                <a:ea typeface="Arial"/>
                <a:cs typeface="Arial"/>
                <a:sym typeface="Arial"/>
              </a:rPr>
              <a:t>α απ</a:t>
            </a:r>
            <a:r>
              <a:rPr lang="en-IE" sz="2400" b="0" i="1" u="none" strike="noStrike" cap="none" dirty="0" err="1">
                <a:solidFill>
                  <a:schemeClr val="dk1"/>
                </a:solidFill>
                <a:latin typeface="Arial"/>
                <a:ea typeface="Arial"/>
                <a:cs typeface="Arial"/>
                <a:sym typeface="Arial"/>
              </a:rPr>
              <a:t>οτελούν</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μέρος</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κάθε</a:t>
            </a:r>
            <a:r>
              <a:rPr lang="en-IE" sz="2400" b="0" i="1" u="none" strike="noStrike" cap="none" dirty="0">
                <a:solidFill>
                  <a:schemeClr val="dk1"/>
                </a:solidFill>
                <a:latin typeface="Arial"/>
                <a:ea typeface="Arial"/>
                <a:cs typeface="Arial"/>
                <a:sym typeface="Arial"/>
              </a:rPr>
              <a:t> π</a:t>
            </a:r>
            <a:r>
              <a:rPr lang="en-IE" sz="2400" b="0" i="1" u="none" strike="noStrike" cap="none" dirty="0" err="1">
                <a:solidFill>
                  <a:schemeClr val="dk1"/>
                </a:solidFill>
                <a:latin typeface="Arial"/>
                <a:ea typeface="Arial"/>
                <a:cs typeface="Arial"/>
                <a:sym typeface="Arial"/>
              </a:rPr>
              <a:t>ρογράμμ</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τος</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εργ</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σί</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ς</a:t>
            </a:r>
            <a:r>
              <a:rPr lang="en-IE" sz="2400" b="0" i="1" u="none" strike="noStrike" cap="none" dirty="0">
                <a:solidFill>
                  <a:schemeClr val="dk1"/>
                </a:solidFill>
                <a:latin typeface="Arial"/>
                <a:ea typeface="Arial"/>
                <a:cs typeface="Arial"/>
                <a:sym typeface="Arial"/>
              </a:rPr>
              <a:t>.</a:t>
            </a:r>
            <a:endParaRPr sz="1200" dirty="0"/>
          </a:p>
          <a:p>
            <a:pPr marL="571500" marR="0" lvl="0" indent="-571500" algn="l" rtl="0">
              <a:lnSpc>
                <a:spcPct val="100000"/>
              </a:lnSpc>
              <a:spcBef>
                <a:spcPts val="0"/>
              </a:spcBef>
              <a:spcAft>
                <a:spcPts val="0"/>
              </a:spcAft>
              <a:buClr>
                <a:srgbClr val="000000"/>
              </a:buClr>
              <a:buSzPts val="2800"/>
              <a:buFont typeface="Arial"/>
              <a:buChar char="•"/>
            </a:pPr>
            <a:r>
              <a:rPr lang="en-IE" sz="2400" b="0" i="1" u="none" strike="noStrike" cap="none" dirty="0" err="1">
                <a:solidFill>
                  <a:schemeClr val="dk1"/>
                </a:solidFill>
                <a:latin typeface="Arial"/>
                <a:ea typeface="Arial"/>
                <a:cs typeface="Arial"/>
                <a:sym typeface="Arial"/>
              </a:rPr>
              <a:t>Η</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γρ</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μμ</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τική</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κ</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ι</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η</a:t>
            </a:r>
            <a:r>
              <a:rPr lang="en-IE" sz="2400" b="0" i="1" u="none" strike="noStrike" cap="none" dirty="0">
                <a:solidFill>
                  <a:schemeClr val="dk1"/>
                </a:solidFill>
                <a:latin typeface="Arial"/>
                <a:ea typeface="Arial"/>
                <a:cs typeface="Arial"/>
                <a:sym typeface="Arial"/>
              </a:rPr>
              <a:t> α</a:t>
            </a:r>
            <a:r>
              <a:rPr lang="en-IE" sz="2400" b="0" i="1" u="none" strike="noStrike" cap="none" dirty="0" err="1">
                <a:solidFill>
                  <a:schemeClr val="dk1"/>
                </a:solidFill>
                <a:latin typeface="Arial"/>
                <a:ea typeface="Arial"/>
                <a:cs typeface="Arial"/>
                <a:sym typeface="Arial"/>
              </a:rPr>
              <a:t>ριθμητική</a:t>
            </a:r>
            <a:r>
              <a:rPr lang="en-IE" sz="2400" b="0" i="1" u="none" strike="noStrike" cap="none" dirty="0">
                <a:solidFill>
                  <a:schemeClr val="dk1"/>
                </a:solidFill>
                <a:latin typeface="Arial"/>
                <a:ea typeface="Arial"/>
                <a:cs typeface="Arial"/>
                <a:sym typeface="Arial"/>
              </a:rPr>
              <a:t> π</a:t>
            </a:r>
            <a:r>
              <a:rPr lang="en-IE" sz="2400" b="0" i="1" u="none" strike="noStrike" cap="none" dirty="0" err="1">
                <a:solidFill>
                  <a:schemeClr val="dk1"/>
                </a:solidFill>
                <a:latin typeface="Arial"/>
                <a:ea typeface="Arial"/>
                <a:cs typeface="Arial"/>
                <a:sym typeface="Arial"/>
              </a:rPr>
              <a:t>ρέ</a:t>
            </a:r>
            <a:r>
              <a:rPr lang="en-IE" sz="2400" b="0" i="1" u="none" strike="noStrike" cap="none" dirty="0">
                <a:solidFill>
                  <a:schemeClr val="dk1"/>
                </a:solidFill>
                <a:latin typeface="Arial"/>
                <a:ea typeface="Arial"/>
                <a:cs typeface="Arial"/>
                <a:sym typeface="Arial"/>
              </a:rPr>
              <a:t>π</a:t>
            </a:r>
            <a:r>
              <a:rPr lang="en-IE" sz="2400" b="0" i="1" u="none" strike="noStrike" cap="none" dirty="0" err="1">
                <a:solidFill>
                  <a:schemeClr val="dk1"/>
                </a:solidFill>
                <a:latin typeface="Arial"/>
                <a:ea typeface="Arial"/>
                <a:cs typeface="Arial"/>
                <a:sym typeface="Arial"/>
              </a:rPr>
              <a:t>ει</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ν</a:t>
            </a:r>
            <a:r>
              <a:rPr lang="en-IE" sz="2400" b="0" i="1" u="none" strike="noStrike" cap="none" dirty="0">
                <a:solidFill>
                  <a:schemeClr val="dk1"/>
                </a:solidFill>
                <a:latin typeface="Arial"/>
                <a:ea typeface="Arial"/>
                <a:cs typeface="Arial"/>
                <a:sym typeface="Arial"/>
              </a:rPr>
              <a:t>α απ</a:t>
            </a:r>
            <a:r>
              <a:rPr lang="en-IE" sz="2400" b="0" i="1" u="none" strike="noStrike" cap="none" dirty="0" err="1">
                <a:solidFill>
                  <a:schemeClr val="dk1"/>
                </a:solidFill>
                <a:latin typeface="Arial"/>
                <a:ea typeface="Arial"/>
                <a:cs typeface="Arial"/>
                <a:sym typeface="Arial"/>
              </a:rPr>
              <a:t>οτελούν</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μέρος</a:t>
            </a:r>
            <a:r>
              <a:rPr lang="en-IE" sz="2400" b="0" i="1" u="none" strike="noStrike" cap="none" dirty="0">
                <a:solidFill>
                  <a:schemeClr val="dk1"/>
                </a:solidFill>
                <a:latin typeface="Arial"/>
                <a:ea typeface="Arial"/>
                <a:cs typeface="Arial"/>
                <a:sym typeface="Arial"/>
              </a:rPr>
              <a:t> του π</a:t>
            </a:r>
            <a:r>
              <a:rPr lang="en-IE" sz="2400" b="0" i="1" u="none" strike="noStrike" cap="none" dirty="0" err="1">
                <a:solidFill>
                  <a:schemeClr val="dk1"/>
                </a:solidFill>
                <a:latin typeface="Arial"/>
                <a:ea typeface="Arial"/>
                <a:cs typeface="Arial"/>
                <a:sym typeface="Arial"/>
              </a:rPr>
              <a:t>ρογράμμ</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τος</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μ</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θημάτων</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κάθε</a:t>
            </a:r>
            <a:r>
              <a:rPr lang="en-IE" sz="2400" b="0" i="1" u="none" strike="noStrike" cap="none" dirty="0">
                <a:solidFill>
                  <a:schemeClr val="dk1"/>
                </a:solidFill>
                <a:latin typeface="Arial"/>
                <a:ea typeface="Arial"/>
                <a:cs typeface="Arial"/>
                <a:sym typeface="Arial"/>
              </a:rPr>
              <a:t> </a:t>
            </a:r>
            <a:r>
              <a:rPr lang="en-IE" sz="2400" b="0" i="1" u="none" strike="noStrike" cap="none" dirty="0" err="1">
                <a:solidFill>
                  <a:schemeClr val="dk1"/>
                </a:solidFill>
                <a:latin typeface="Arial"/>
                <a:ea typeface="Arial"/>
                <a:cs typeface="Arial"/>
                <a:sym typeface="Arial"/>
              </a:rPr>
              <a:t>δ</a:t>
            </a:r>
            <a:r>
              <a:rPr lang="en-IE" sz="2400" b="0" i="1" u="none" strike="noStrike" cap="none" dirty="0">
                <a:solidFill>
                  <a:schemeClr val="dk1"/>
                </a:solidFill>
                <a:latin typeface="Arial"/>
                <a:ea typeface="Arial"/>
                <a:cs typeface="Arial"/>
                <a:sym typeface="Arial"/>
              </a:rPr>
              <a:t>α</a:t>
            </a:r>
            <a:r>
              <a:rPr lang="en-IE" sz="2400" b="0" i="1" u="none" strike="noStrike" cap="none" dirty="0" err="1">
                <a:solidFill>
                  <a:schemeClr val="dk1"/>
                </a:solidFill>
                <a:latin typeface="Arial"/>
                <a:ea typeface="Arial"/>
                <a:cs typeface="Arial"/>
                <a:sym typeface="Arial"/>
              </a:rPr>
              <a:t>σκάλου</a:t>
            </a:r>
            <a:r>
              <a:rPr lang="en-IE" sz="2400" b="0" i="1" u="none" strike="noStrike" cap="none" dirty="0">
                <a:solidFill>
                  <a:schemeClr val="dk1"/>
                </a:solidFill>
                <a:latin typeface="Arial"/>
                <a:ea typeface="Arial"/>
                <a:cs typeface="Arial"/>
                <a:sym typeface="Arial"/>
              </a:rPr>
              <a:t>.</a:t>
            </a:r>
            <a:endParaRPr sz="1200" dirty="0"/>
          </a:p>
        </p:txBody>
      </p:sp>
      <p:sp>
        <p:nvSpPr>
          <p:cNvPr id="296" name="Google Shape;296;p12"/>
          <p:cNvSpPr txBox="1"/>
          <p:nvPr/>
        </p:nvSpPr>
        <p:spPr>
          <a:xfrm>
            <a:off x="8879601" y="5935521"/>
            <a:ext cx="6970660" cy="31085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IE" sz="2800" b="0" i="0" u="none" strike="noStrike" cap="none" dirty="0" err="1">
                <a:solidFill>
                  <a:srgbClr val="FF0000"/>
                </a:solidFill>
                <a:latin typeface="Arial"/>
                <a:ea typeface="Arial"/>
                <a:cs typeface="Arial"/>
                <a:sym typeface="Arial"/>
              </a:rPr>
              <a:t>Αξιολόγηση</a:t>
            </a:r>
            <a:r>
              <a:rPr lang="en-IE" sz="2800" b="0" i="0" u="none" strike="noStrike" cap="none" dirty="0">
                <a:solidFill>
                  <a:srgbClr val="FF0000"/>
                </a:solidFill>
                <a:latin typeface="Arial"/>
                <a:ea typeface="Arial"/>
                <a:cs typeface="Arial"/>
                <a:sym typeface="Arial"/>
              </a:rPr>
              <a:t> των </a:t>
            </a:r>
            <a:r>
              <a:rPr lang="en-IE" sz="2800" b="0" i="0" u="none" strike="noStrike" cap="none" dirty="0" err="1">
                <a:solidFill>
                  <a:srgbClr val="FF0000"/>
                </a:solidFill>
                <a:latin typeface="Arial"/>
                <a:ea typeface="Arial"/>
                <a:cs typeface="Arial"/>
                <a:sym typeface="Arial"/>
              </a:rPr>
              <a:t>λύσεων</a:t>
            </a:r>
            <a:endParaRPr sz="1200" dirty="0"/>
          </a:p>
          <a:p>
            <a:pPr marL="571500" marR="0" lvl="0" indent="-571500" algn="l" rtl="0">
              <a:lnSpc>
                <a:spcPct val="100000"/>
              </a:lnSpc>
              <a:spcBef>
                <a:spcPts val="0"/>
              </a:spcBef>
              <a:spcAft>
                <a:spcPts val="0"/>
              </a:spcAft>
              <a:buClr>
                <a:srgbClr val="000000"/>
              </a:buClr>
              <a:buSzPts val="2800"/>
              <a:buFont typeface="Arial"/>
              <a:buChar char="•"/>
            </a:pPr>
            <a:r>
              <a:rPr lang="en-IE" sz="2400" b="0" i="1" u="none" strike="noStrike" cap="none" dirty="0" err="1">
                <a:solidFill>
                  <a:srgbClr val="000000"/>
                </a:solidFill>
                <a:latin typeface="Arial"/>
                <a:ea typeface="Arial"/>
                <a:cs typeface="Arial"/>
                <a:sym typeface="Arial"/>
              </a:rPr>
              <a:t>Η</a:t>
            </a:r>
            <a:r>
              <a:rPr lang="en-IE" sz="2400" b="0" i="1" u="none" strike="noStrike" cap="none" dirty="0">
                <a:solidFill>
                  <a:srgbClr val="000000"/>
                </a:solidFill>
                <a:latin typeface="Arial"/>
                <a:ea typeface="Arial"/>
                <a:cs typeface="Arial"/>
                <a:sym typeface="Arial"/>
              </a:rPr>
              <a:t> α</a:t>
            </a:r>
            <a:r>
              <a:rPr lang="en-IE" sz="2400" b="0" i="1" u="none" strike="noStrike" cap="none" dirty="0" err="1">
                <a:solidFill>
                  <a:srgbClr val="000000"/>
                </a:solidFill>
                <a:latin typeface="Arial"/>
                <a:ea typeface="Arial"/>
                <a:cs typeface="Arial"/>
                <a:sym typeface="Arial"/>
              </a:rPr>
              <a:t>ριθμητική</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κ</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ι</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η</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γρ</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μμ</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τική</a:t>
            </a:r>
            <a:r>
              <a:rPr lang="en-IE" sz="2400" b="0" i="1" u="none" strike="noStrike" cap="none" dirty="0">
                <a:solidFill>
                  <a:srgbClr val="000000"/>
                </a:solidFill>
                <a:latin typeface="Arial"/>
                <a:ea typeface="Arial"/>
                <a:cs typeface="Arial"/>
                <a:sym typeface="Arial"/>
              </a:rPr>
              <a:t> των </a:t>
            </a:r>
            <a:r>
              <a:rPr lang="en-IE" sz="2400" b="0" i="1" u="none" strike="noStrike" cap="none" dirty="0" err="1">
                <a:solidFill>
                  <a:srgbClr val="000000"/>
                </a:solidFill>
                <a:latin typeface="Arial"/>
                <a:ea typeface="Arial"/>
                <a:cs typeface="Arial"/>
                <a:sym typeface="Arial"/>
              </a:rPr>
              <a:t>Ιρλ</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νδών</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μ</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θητών</a:t>
            </a:r>
            <a:r>
              <a:rPr lang="en-IE" sz="2400" b="0" i="1" u="none" strike="noStrike" cap="none" dirty="0">
                <a:solidFill>
                  <a:srgbClr val="000000"/>
                </a:solidFill>
                <a:latin typeface="Arial"/>
                <a:ea typeface="Arial"/>
                <a:cs typeface="Arial"/>
                <a:sym typeface="Arial"/>
              </a:rPr>
              <a:t> β</a:t>
            </a:r>
            <a:r>
              <a:rPr lang="en-IE" sz="2400" b="0" i="1" u="none" strike="noStrike" cap="none" dirty="0" err="1">
                <a:solidFill>
                  <a:srgbClr val="000000"/>
                </a:solidFill>
                <a:latin typeface="Arial"/>
                <a:ea typeface="Arial"/>
                <a:cs typeface="Arial"/>
                <a:sym typeface="Arial"/>
              </a:rPr>
              <a:t>ελτιώθηκ</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ν</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το</a:t>
            </a:r>
            <a:r>
              <a:rPr lang="en-IE" sz="2400" b="0" i="1" u="none" strike="noStrike" cap="none" dirty="0">
                <a:solidFill>
                  <a:srgbClr val="000000"/>
                </a:solidFill>
                <a:latin typeface="Arial"/>
                <a:ea typeface="Arial"/>
                <a:cs typeface="Arial"/>
                <a:sym typeface="Arial"/>
              </a:rPr>
              <a:t> 2012 </a:t>
            </a:r>
            <a:r>
              <a:rPr lang="en-IE" sz="2400" b="0" i="1" u="none" strike="noStrike" cap="none" dirty="0" err="1">
                <a:solidFill>
                  <a:srgbClr val="000000"/>
                </a:solidFill>
                <a:latin typeface="Arial"/>
                <a:ea typeface="Arial"/>
                <a:cs typeface="Arial"/>
                <a:sym typeface="Arial"/>
              </a:rPr>
              <a:t>κ</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ι</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το</a:t>
            </a:r>
            <a:r>
              <a:rPr lang="en-IE" sz="2400" b="0" i="1" u="none" strike="noStrike" cap="none" dirty="0">
                <a:solidFill>
                  <a:srgbClr val="000000"/>
                </a:solidFill>
                <a:latin typeface="Arial"/>
                <a:ea typeface="Arial"/>
                <a:cs typeface="Arial"/>
                <a:sym typeface="Arial"/>
              </a:rPr>
              <a:t> 2022 </a:t>
            </a:r>
            <a:r>
              <a:rPr lang="en-IE" sz="2400" b="0" i="1" u="none" strike="noStrike" cap="none" dirty="0" err="1">
                <a:solidFill>
                  <a:srgbClr val="000000"/>
                </a:solidFill>
                <a:latin typeface="Arial"/>
                <a:ea typeface="Arial"/>
                <a:cs typeface="Arial"/>
                <a:sym typeface="Arial"/>
              </a:rPr>
              <a:t>οι</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Ιρλ</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νδοί</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μ</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θητές</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ήτ</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ν</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οι</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κ</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λύτεροι</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στην</a:t>
            </a:r>
            <a:r>
              <a:rPr lang="en-IE" sz="2400" b="0" i="1" u="none" strike="noStrike" cap="none" dirty="0">
                <a:solidFill>
                  <a:srgbClr val="000000"/>
                </a:solidFill>
                <a:latin typeface="Arial"/>
                <a:ea typeface="Arial"/>
                <a:cs typeface="Arial"/>
                <a:sym typeface="Arial"/>
              </a:rPr>
              <a:t> α</a:t>
            </a:r>
            <a:r>
              <a:rPr lang="en-IE" sz="2400" b="0" i="1" u="none" strike="noStrike" cap="none" dirty="0" err="1">
                <a:solidFill>
                  <a:srgbClr val="000000"/>
                </a:solidFill>
                <a:latin typeface="Arial"/>
                <a:ea typeface="Arial"/>
                <a:cs typeface="Arial"/>
                <a:sym typeface="Arial"/>
              </a:rPr>
              <a:t>νάγνωση</a:t>
            </a:r>
            <a:endParaRPr sz="1200" dirty="0"/>
          </a:p>
          <a:p>
            <a:pPr marL="571500" marR="0" lvl="0" indent="-571500" algn="l" rtl="0">
              <a:lnSpc>
                <a:spcPct val="100000"/>
              </a:lnSpc>
              <a:spcBef>
                <a:spcPts val="0"/>
              </a:spcBef>
              <a:spcAft>
                <a:spcPts val="0"/>
              </a:spcAft>
              <a:buClr>
                <a:srgbClr val="000000"/>
              </a:buClr>
              <a:buSzPts val="2800"/>
              <a:buFont typeface="Arial"/>
              <a:buChar char="•"/>
            </a:pPr>
            <a:r>
              <a:rPr lang="en-IE" sz="2400" b="0" i="1" u="none" strike="noStrike" cap="none" dirty="0" err="1">
                <a:solidFill>
                  <a:srgbClr val="000000"/>
                </a:solidFill>
                <a:latin typeface="Arial"/>
                <a:ea typeface="Arial"/>
                <a:cs typeface="Arial"/>
                <a:sym typeface="Arial"/>
              </a:rPr>
              <a:t>Η</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γρ</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μμ</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τική</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κ</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ι</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η</a:t>
            </a:r>
            <a:r>
              <a:rPr lang="en-IE" sz="2400" b="0" i="1" u="none" strike="noStrike" cap="none" dirty="0">
                <a:solidFill>
                  <a:srgbClr val="000000"/>
                </a:solidFill>
                <a:latin typeface="Arial"/>
                <a:ea typeface="Arial"/>
                <a:cs typeface="Arial"/>
                <a:sym typeface="Arial"/>
              </a:rPr>
              <a:t> α</a:t>
            </a:r>
            <a:r>
              <a:rPr lang="en-IE" sz="2400" b="0" i="1" u="none" strike="noStrike" cap="none" dirty="0" err="1">
                <a:solidFill>
                  <a:srgbClr val="000000"/>
                </a:solidFill>
                <a:latin typeface="Arial"/>
                <a:ea typeface="Arial"/>
                <a:cs typeface="Arial"/>
                <a:sym typeface="Arial"/>
              </a:rPr>
              <a:t>ριθμητική</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έγιν</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ν</a:t>
            </a:r>
            <a:r>
              <a:rPr lang="en-IE" sz="2400" b="0" i="1" u="none" strike="noStrike" cap="none" dirty="0">
                <a:solidFill>
                  <a:srgbClr val="000000"/>
                </a:solidFill>
                <a:latin typeface="Arial"/>
                <a:ea typeface="Arial"/>
                <a:cs typeface="Arial"/>
                <a:sym typeface="Arial"/>
              </a:rPr>
              <a:t> α</a:t>
            </a:r>
            <a:r>
              <a:rPr lang="en-IE" sz="2400" b="0" i="1" u="none" strike="noStrike" cap="none" dirty="0" err="1">
                <a:solidFill>
                  <a:srgbClr val="000000"/>
                </a:solidFill>
                <a:latin typeface="Arial"/>
                <a:ea typeface="Arial"/>
                <a:cs typeface="Arial"/>
                <a:sym typeface="Arial"/>
              </a:rPr>
              <a:t>ν</a:t>
            </a:r>
            <a:r>
              <a:rPr lang="en-IE" sz="2400" b="0" i="1" u="none" strike="noStrike" cap="none" dirty="0">
                <a:solidFill>
                  <a:srgbClr val="000000"/>
                </a:solidFill>
                <a:latin typeface="Arial"/>
                <a:ea typeface="Arial"/>
                <a:cs typeface="Arial"/>
                <a:sym typeface="Arial"/>
              </a:rPr>
              <a:t>απ</a:t>
            </a:r>
            <a:r>
              <a:rPr lang="en-IE" sz="2400" b="0" i="1" u="none" strike="noStrike" cap="none" dirty="0" err="1">
                <a:solidFill>
                  <a:srgbClr val="000000"/>
                </a:solidFill>
                <a:latin typeface="Arial"/>
                <a:ea typeface="Arial"/>
                <a:cs typeface="Arial"/>
                <a:sym typeface="Arial"/>
              </a:rPr>
              <a:t>όσ</a:t>
            </a:r>
            <a:r>
              <a:rPr lang="en-IE" sz="2400" b="0" i="1" u="none" strike="noStrike" cap="none" dirty="0">
                <a:solidFill>
                  <a:srgbClr val="000000"/>
                </a:solidFill>
                <a:latin typeface="Arial"/>
                <a:ea typeface="Arial"/>
                <a:cs typeface="Arial"/>
                <a:sym typeface="Arial"/>
              </a:rPr>
              <a:t>πα</a:t>
            </a:r>
            <a:r>
              <a:rPr lang="en-IE" sz="2400" b="0" i="1" u="none" strike="noStrike" cap="none" dirty="0" err="1">
                <a:solidFill>
                  <a:srgbClr val="000000"/>
                </a:solidFill>
                <a:latin typeface="Arial"/>
                <a:ea typeface="Arial"/>
                <a:cs typeface="Arial"/>
                <a:sym typeface="Arial"/>
              </a:rPr>
              <a:t>στο</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μέρος</a:t>
            </a:r>
            <a:r>
              <a:rPr lang="en-IE" sz="2400" b="0" i="1" u="none" strike="noStrike" cap="none" dirty="0">
                <a:solidFill>
                  <a:srgbClr val="000000"/>
                </a:solidFill>
                <a:latin typeface="Arial"/>
                <a:ea typeface="Arial"/>
                <a:cs typeface="Arial"/>
                <a:sym typeface="Arial"/>
              </a:rPr>
              <a:t> του π</a:t>
            </a:r>
            <a:r>
              <a:rPr lang="en-IE" sz="2400" b="0" i="1" u="none" strike="noStrike" cap="none" dirty="0" err="1">
                <a:solidFill>
                  <a:srgbClr val="000000"/>
                </a:solidFill>
                <a:latin typeface="Arial"/>
                <a:ea typeface="Arial"/>
                <a:cs typeface="Arial"/>
                <a:sym typeface="Arial"/>
              </a:rPr>
              <a:t>ρογρ</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μμ</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τισμού</a:t>
            </a:r>
            <a:r>
              <a:rPr lang="en-IE" sz="2400" b="0" i="1" u="none" strike="noStrike" cap="none" dirty="0">
                <a:solidFill>
                  <a:srgbClr val="000000"/>
                </a:solidFill>
                <a:latin typeface="Arial"/>
                <a:ea typeface="Arial"/>
                <a:cs typeface="Arial"/>
                <a:sym typeface="Arial"/>
              </a:rPr>
              <a:t> των </a:t>
            </a:r>
            <a:r>
              <a:rPr lang="en-IE" sz="2400" b="0" i="1" u="none" strike="noStrike" cap="none" dirty="0" err="1">
                <a:solidFill>
                  <a:srgbClr val="000000"/>
                </a:solidFill>
                <a:latin typeface="Arial"/>
                <a:ea typeface="Arial"/>
                <a:cs typeface="Arial"/>
                <a:sym typeface="Arial"/>
              </a:rPr>
              <a:t>μ</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θημάτων</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κάθε</a:t>
            </a:r>
            <a:r>
              <a:rPr lang="en-IE" sz="2400" b="0" i="1" u="none" strike="noStrike" cap="none" dirty="0">
                <a:solidFill>
                  <a:srgbClr val="000000"/>
                </a:solidFill>
                <a:latin typeface="Arial"/>
                <a:ea typeface="Arial"/>
                <a:cs typeface="Arial"/>
                <a:sym typeface="Arial"/>
              </a:rPr>
              <a:t> </a:t>
            </a:r>
            <a:r>
              <a:rPr lang="en-IE" sz="2400" b="0" i="1" u="none" strike="noStrike" cap="none" dirty="0" err="1">
                <a:solidFill>
                  <a:srgbClr val="000000"/>
                </a:solidFill>
                <a:latin typeface="Arial"/>
                <a:ea typeface="Arial"/>
                <a:cs typeface="Arial"/>
                <a:sym typeface="Arial"/>
              </a:rPr>
              <a:t>δ</a:t>
            </a:r>
            <a:r>
              <a:rPr lang="en-IE" sz="2400" b="0" i="1" u="none" strike="noStrike" cap="none" dirty="0">
                <a:solidFill>
                  <a:srgbClr val="000000"/>
                </a:solidFill>
                <a:latin typeface="Arial"/>
                <a:ea typeface="Arial"/>
                <a:cs typeface="Arial"/>
                <a:sym typeface="Arial"/>
              </a:rPr>
              <a:t>α</a:t>
            </a:r>
            <a:r>
              <a:rPr lang="en-IE" sz="2400" b="0" i="1" u="none" strike="noStrike" cap="none" dirty="0" err="1">
                <a:solidFill>
                  <a:srgbClr val="000000"/>
                </a:solidFill>
                <a:latin typeface="Arial"/>
                <a:ea typeface="Arial"/>
                <a:cs typeface="Arial"/>
                <a:sym typeface="Arial"/>
              </a:rPr>
              <a:t>σκάλου</a:t>
            </a:r>
            <a:r>
              <a:rPr lang="en-IE" sz="2400" b="0" i="1" u="none" strike="noStrike" cap="none" dirty="0">
                <a:solidFill>
                  <a:srgbClr val="000000"/>
                </a:solidFill>
                <a:latin typeface="Arial"/>
                <a:ea typeface="Arial"/>
                <a:cs typeface="Arial"/>
                <a:sym typeface="Arial"/>
              </a:rPr>
              <a:t>.</a:t>
            </a:r>
            <a:endParaRPr sz="2800" b="0" i="1" u="none" strike="noStrike" cap="none" dirty="0">
              <a:solidFill>
                <a:srgbClr val="000000"/>
              </a:solidFill>
              <a:latin typeface="Arial"/>
              <a:ea typeface="Arial"/>
              <a:cs typeface="Arial"/>
              <a:sym typeface="Arial"/>
            </a:endParaRPr>
          </a:p>
        </p:txBody>
      </p:sp>
      <p:sp>
        <p:nvSpPr>
          <p:cNvPr id="297" name="Google Shape;297;p12"/>
          <p:cNvSpPr/>
          <p:nvPr/>
        </p:nvSpPr>
        <p:spPr>
          <a:xfrm>
            <a:off x="3252837" y="3480674"/>
            <a:ext cx="372979" cy="745958"/>
          </a:xfrm>
          <a:prstGeom prst="downArrow">
            <a:avLst>
              <a:gd name="adj1" fmla="val 50000"/>
              <a:gd name="adj2" fmla="val 50000"/>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98" name="Google Shape;298;p12"/>
          <p:cNvSpPr/>
          <p:nvPr/>
        </p:nvSpPr>
        <p:spPr>
          <a:xfrm>
            <a:off x="3245465" y="6189176"/>
            <a:ext cx="372979" cy="745958"/>
          </a:xfrm>
          <a:prstGeom prst="downArrow">
            <a:avLst>
              <a:gd name="adj1" fmla="val 50000"/>
              <a:gd name="adj2" fmla="val 50000"/>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99" name="Google Shape;299;p12"/>
          <p:cNvSpPr/>
          <p:nvPr/>
        </p:nvSpPr>
        <p:spPr>
          <a:xfrm rot="-8910126">
            <a:off x="6996599" y="4989521"/>
            <a:ext cx="400779" cy="2172271"/>
          </a:xfrm>
          <a:prstGeom prst="downArrow">
            <a:avLst>
              <a:gd name="adj1" fmla="val 50000"/>
              <a:gd name="adj2" fmla="val 50000"/>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00" name="Google Shape;300;p12"/>
          <p:cNvSpPr/>
          <p:nvPr/>
        </p:nvSpPr>
        <p:spPr>
          <a:xfrm>
            <a:off x="10438426" y="5254250"/>
            <a:ext cx="372979" cy="745958"/>
          </a:xfrm>
          <a:prstGeom prst="downArrow">
            <a:avLst>
              <a:gd name="adj1" fmla="val 50000"/>
              <a:gd name="adj2" fmla="val 50000"/>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9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9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9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9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95">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95">
                                            <p:txEl>
                                              <p:pRg st="1" end="1"/>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95">
                                            <p:txEl>
                                              <p:pRg st="2" end="2"/>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95">
                                            <p:txEl>
                                              <p:pRg st="3" end="3"/>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95">
                                            <p:txEl>
                                              <p:pRg st="4" end="4"/>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30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96">
                                            <p:txEl>
                                              <p:pRg st="0" end="0"/>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96">
                                            <p:txEl>
                                              <p:pRg st="1" end="1"/>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9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13"/>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6" name="Google Shape;306;p13"/>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7" name="Google Shape;307;p13"/>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308" name="Google Shape;308;p13"/>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9" name="Google Shape;309;p13"/>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310" name="Google Shape;310;p13"/>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311" name="Google Shape;311;p13"/>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312" name="Google Shape;312;p13"/>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313" name="Google Shape;313;p13"/>
          <p:cNvSpPr txBox="1"/>
          <p:nvPr/>
        </p:nvSpPr>
        <p:spPr>
          <a:xfrm>
            <a:off x="3769067" y="611148"/>
            <a:ext cx="10496784" cy="28622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6000" b="0" i="0" u="none" strike="noStrike" cap="none" dirty="0" err="1">
                <a:solidFill>
                  <a:srgbClr val="0000FF"/>
                </a:solidFill>
                <a:latin typeface="Arial"/>
                <a:ea typeface="Arial"/>
                <a:cs typeface="Arial"/>
                <a:sym typeface="Arial"/>
              </a:rPr>
              <a:t>Αν</a:t>
            </a:r>
            <a:r>
              <a:rPr lang="en-IE" sz="6000" b="0" i="0" u="none" strike="noStrike" cap="none" dirty="0">
                <a:solidFill>
                  <a:srgbClr val="0000FF"/>
                </a:solidFill>
                <a:latin typeface="Arial"/>
                <a:ea typeface="Arial"/>
                <a:cs typeface="Arial"/>
                <a:sym typeface="Arial"/>
              </a:rPr>
              <a:t>α</a:t>
            </a:r>
            <a:r>
              <a:rPr lang="en-IE" sz="6000" b="0" i="0" u="none" strike="noStrike" cap="none" dirty="0" err="1">
                <a:solidFill>
                  <a:srgbClr val="0000FF"/>
                </a:solidFill>
                <a:latin typeface="Arial"/>
                <a:ea typeface="Arial"/>
                <a:cs typeface="Arial"/>
                <a:sym typeface="Arial"/>
              </a:rPr>
              <a:t>τροφοδότηση</a:t>
            </a:r>
            <a:r>
              <a:rPr lang="en-IE" sz="6000" b="0" i="0" u="none" strike="noStrike" cap="none" dirty="0">
                <a:solidFill>
                  <a:srgbClr val="0000FF"/>
                </a:solidFill>
                <a:latin typeface="Arial"/>
                <a:ea typeface="Arial"/>
                <a:cs typeface="Arial"/>
                <a:sym typeface="Arial"/>
              </a:rPr>
              <a:t> από </a:t>
            </a:r>
            <a:r>
              <a:rPr lang="en-IE" sz="6000" b="0" i="0" u="none" strike="noStrike" cap="none" dirty="0" err="1">
                <a:solidFill>
                  <a:srgbClr val="0000FF"/>
                </a:solidFill>
                <a:latin typeface="Arial"/>
                <a:ea typeface="Arial"/>
                <a:cs typeface="Arial"/>
                <a:sym typeface="Arial"/>
              </a:rPr>
              <a:t>τη</a:t>
            </a:r>
            <a:r>
              <a:rPr lang="en-IE" sz="6000" b="0" i="0" u="none" strike="noStrike" cap="none" dirty="0">
                <a:solidFill>
                  <a:srgbClr val="0000FF"/>
                </a:solidFill>
                <a:latin typeface="Arial"/>
                <a:ea typeface="Arial"/>
                <a:cs typeface="Arial"/>
                <a:sym typeface="Arial"/>
              </a:rPr>
              <a:t> Δρα</a:t>
            </a:r>
            <a:r>
              <a:rPr lang="en-IE" sz="6000" b="0" i="0" u="none" strike="noStrike" cap="none" dirty="0" err="1">
                <a:solidFill>
                  <a:srgbClr val="0000FF"/>
                </a:solidFill>
                <a:latin typeface="Arial"/>
                <a:ea typeface="Arial"/>
                <a:cs typeface="Arial"/>
                <a:sym typeface="Arial"/>
              </a:rPr>
              <a:t>στηριότητ</a:t>
            </a:r>
            <a:r>
              <a:rPr lang="en-IE" sz="6000" b="0" i="0" u="none" strike="noStrike" cap="none" dirty="0">
                <a:solidFill>
                  <a:srgbClr val="0000FF"/>
                </a:solidFill>
                <a:latin typeface="Arial"/>
                <a:ea typeface="Arial"/>
                <a:cs typeface="Arial"/>
                <a:sym typeface="Arial"/>
              </a:rPr>
              <a:t>α 1 </a:t>
            </a:r>
            <a:endParaRPr sz="1200" dirty="0"/>
          </a:p>
          <a:p>
            <a:pPr marL="0" marR="0" lvl="0" indent="0" algn="l" rtl="0">
              <a:lnSpc>
                <a:spcPct val="100000"/>
              </a:lnSpc>
              <a:spcBef>
                <a:spcPts val="0"/>
              </a:spcBef>
              <a:spcAft>
                <a:spcPts val="0"/>
              </a:spcAft>
              <a:buNone/>
            </a:pPr>
            <a:r>
              <a:rPr lang="en-IE" sz="6000" b="0" i="0" u="none" strike="noStrike" cap="none" dirty="0" err="1">
                <a:solidFill>
                  <a:srgbClr val="0000FF"/>
                </a:solidFill>
                <a:latin typeface="Arial"/>
                <a:ea typeface="Arial"/>
                <a:cs typeface="Arial"/>
                <a:sym typeface="Arial"/>
              </a:rPr>
              <a:t>Κ</a:t>
            </a:r>
            <a:r>
              <a:rPr lang="en-IE" sz="6000" b="0" i="0" u="none" strike="noStrike" cap="none" dirty="0">
                <a:solidFill>
                  <a:srgbClr val="0000FF"/>
                </a:solidFill>
                <a:latin typeface="Arial"/>
                <a:ea typeface="Arial"/>
                <a:cs typeface="Arial"/>
                <a:sym typeface="Arial"/>
              </a:rPr>
              <a:t>α</a:t>
            </a:r>
            <a:r>
              <a:rPr lang="en-IE" sz="6000" b="0" i="0" u="none" strike="noStrike" cap="none" dirty="0" err="1">
                <a:solidFill>
                  <a:srgbClr val="0000FF"/>
                </a:solidFill>
                <a:latin typeface="Arial"/>
                <a:ea typeface="Arial"/>
                <a:cs typeface="Arial"/>
                <a:sym typeface="Arial"/>
              </a:rPr>
              <a:t>τ</a:t>
            </a:r>
            <a:r>
              <a:rPr lang="en-IE" sz="6000" b="0" i="0" u="none" strike="noStrike" cap="none" dirty="0">
                <a:solidFill>
                  <a:srgbClr val="0000FF"/>
                </a:solidFill>
                <a:latin typeface="Arial"/>
                <a:ea typeface="Arial"/>
                <a:cs typeface="Arial"/>
                <a:sym typeface="Arial"/>
              </a:rPr>
              <a:t>α</a:t>
            </a:r>
            <a:r>
              <a:rPr lang="en-IE" sz="6000" b="0" i="0" u="none" strike="noStrike" cap="none" dirty="0" err="1">
                <a:solidFill>
                  <a:srgbClr val="0000FF"/>
                </a:solidFill>
                <a:latin typeface="Arial"/>
                <a:ea typeface="Arial"/>
                <a:cs typeface="Arial"/>
                <a:sym typeface="Arial"/>
              </a:rPr>
              <a:t>νόηση</a:t>
            </a:r>
            <a:r>
              <a:rPr lang="en-IE" sz="6000" b="0" i="0" u="none" strike="noStrike" cap="none" dirty="0">
                <a:solidFill>
                  <a:srgbClr val="0000FF"/>
                </a:solidFill>
                <a:latin typeface="Arial"/>
                <a:ea typeface="Arial"/>
                <a:cs typeface="Arial"/>
                <a:sym typeface="Arial"/>
              </a:rPr>
              <a:t> του π</a:t>
            </a:r>
            <a:r>
              <a:rPr lang="en-IE" sz="6000" b="0" i="0" u="none" strike="noStrike" cap="none" dirty="0" err="1">
                <a:solidFill>
                  <a:srgbClr val="0000FF"/>
                </a:solidFill>
                <a:latin typeface="Arial"/>
                <a:ea typeface="Arial"/>
                <a:cs typeface="Arial"/>
                <a:sym typeface="Arial"/>
              </a:rPr>
              <a:t>ρο</a:t>
            </a:r>
            <a:r>
              <a:rPr lang="en-IE" sz="6000" b="0" i="0" u="none" strike="noStrike" cap="none" dirty="0">
                <a:solidFill>
                  <a:srgbClr val="0000FF"/>
                </a:solidFill>
                <a:latin typeface="Arial"/>
                <a:ea typeface="Arial"/>
                <a:cs typeface="Arial"/>
                <a:sym typeface="Arial"/>
              </a:rPr>
              <a:t>β</a:t>
            </a:r>
            <a:r>
              <a:rPr lang="en-IE" sz="6000" b="0" i="0" u="none" strike="noStrike" cap="none" dirty="0" err="1">
                <a:solidFill>
                  <a:srgbClr val="0000FF"/>
                </a:solidFill>
                <a:latin typeface="Arial"/>
                <a:ea typeface="Arial"/>
                <a:cs typeface="Arial"/>
                <a:sym typeface="Arial"/>
              </a:rPr>
              <a:t>λήμ</a:t>
            </a:r>
            <a:r>
              <a:rPr lang="en-IE" sz="6000" b="0" i="0" u="none" strike="noStrike" cap="none" dirty="0">
                <a:solidFill>
                  <a:srgbClr val="0000FF"/>
                </a:solidFill>
                <a:latin typeface="Arial"/>
                <a:ea typeface="Arial"/>
                <a:cs typeface="Arial"/>
                <a:sym typeface="Arial"/>
              </a:rPr>
              <a:t>α</a:t>
            </a:r>
            <a:r>
              <a:rPr lang="en-IE" sz="6000" b="0" i="0" u="none" strike="noStrike" cap="none" dirty="0" err="1">
                <a:solidFill>
                  <a:srgbClr val="0000FF"/>
                </a:solidFill>
                <a:latin typeface="Arial"/>
                <a:ea typeface="Arial"/>
                <a:cs typeface="Arial"/>
                <a:sym typeface="Arial"/>
              </a:rPr>
              <a:t>τος</a:t>
            </a:r>
            <a:endParaRPr sz="6000" b="0" i="0" u="none" strike="noStrike" cap="none" dirty="0">
              <a:solidFill>
                <a:srgbClr val="0000FF"/>
              </a:solidFill>
              <a:latin typeface="Arial"/>
              <a:ea typeface="Arial"/>
              <a:cs typeface="Arial"/>
              <a:sym typeface="Arial"/>
            </a:endParaRPr>
          </a:p>
        </p:txBody>
      </p:sp>
      <p:sp>
        <p:nvSpPr>
          <p:cNvPr id="314" name="Google Shape;314;p13"/>
          <p:cNvSpPr txBox="1"/>
          <p:nvPr/>
        </p:nvSpPr>
        <p:spPr>
          <a:xfrm>
            <a:off x="609752" y="8406227"/>
            <a:ext cx="14437179"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4000" b="1" i="0" u="none" strike="noStrike" cap="none">
                <a:solidFill>
                  <a:srgbClr val="FF0000"/>
                </a:solidFill>
                <a:latin typeface="Arial"/>
                <a:ea typeface="Arial"/>
                <a:cs typeface="Arial"/>
                <a:sym typeface="Arial"/>
              </a:rPr>
              <a:t>Σκεφτείτε και καταγράψτε τις σκέψεις σας στον σύνδεσμο Padlet που επισυνάπτεται</a:t>
            </a:r>
            <a:endParaRPr/>
          </a:p>
        </p:txBody>
      </p:sp>
      <p:pic>
        <p:nvPicPr>
          <p:cNvPr id="315" name="Google Shape;315;p13"/>
          <p:cNvPicPr preferRelativeResize="0"/>
          <p:nvPr/>
        </p:nvPicPr>
        <p:blipFill rotWithShape="1">
          <a:blip r:embed="rId6">
            <a:alphaModFix/>
          </a:blip>
          <a:srcRect/>
          <a:stretch/>
        </p:blipFill>
        <p:spPr>
          <a:xfrm>
            <a:off x="4926050" y="3340706"/>
            <a:ext cx="4667250" cy="4667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14"/>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1" name="Google Shape;321;p14"/>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2" name="Google Shape;322;p14"/>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323" name="Google Shape;323;p14"/>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4" name="Google Shape;324;p14"/>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325" name="Google Shape;325;p14"/>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326" name="Google Shape;326;p14"/>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327" name="Google Shape;327;p14"/>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328" name="Google Shape;328;p14"/>
          <p:cNvSpPr txBox="1"/>
          <p:nvPr/>
        </p:nvSpPr>
        <p:spPr>
          <a:xfrm>
            <a:off x="3769067" y="293381"/>
            <a:ext cx="12683280" cy="14465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400" b="0" i="0" u="none" strike="noStrike" cap="none" dirty="0" err="1">
                <a:solidFill>
                  <a:srgbClr val="0000FF"/>
                </a:solidFill>
                <a:latin typeface="Arial"/>
                <a:ea typeface="Arial"/>
                <a:cs typeface="Arial"/>
                <a:sym typeface="Arial"/>
              </a:rPr>
              <a:t>Δεύτερη</a:t>
            </a:r>
            <a:r>
              <a:rPr lang="en-IE" sz="4400" b="0" i="0" u="none" strike="noStrike" cap="none" dirty="0">
                <a:solidFill>
                  <a:srgbClr val="0000FF"/>
                </a:solidFill>
                <a:latin typeface="Arial"/>
                <a:ea typeface="Arial"/>
                <a:cs typeface="Arial"/>
                <a:sym typeface="Arial"/>
              </a:rPr>
              <a:t> </a:t>
            </a:r>
            <a:r>
              <a:rPr lang="en-IE" sz="4400" b="0" i="0" u="none" strike="noStrike" cap="none" dirty="0" err="1">
                <a:solidFill>
                  <a:srgbClr val="0000FF"/>
                </a:solidFill>
                <a:latin typeface="Arial"/>
                <a:ea typeface="Arial"/>
                <a:cs typeface="Arial"/>
                <a:sym typeface="Arial"/>
              </a:rPr>
              <a:t>δρ</a:t>
            </a:r>
            <a:r>
              <a:rPr lang="en-IE" sz="4400" b="0" i="0" u="none" strike="noStrike" cap="none" dirty="0">
                <a:solidFill>
                  <a:srgbClr val="0000FF"/>
                </a:solidFill>
                <a:latin typeface="Arial"/>
                <a:ea typeface="Arial"/>
                <a:cs typeface="Arial"/>
                <a:sym typeface="Arial"/>
              </a:rPr>
              <a:t>α</a:t>
            </a:r>
            <a:r>
              <a:rPr lang="en-IE" sz="4400" b="0" i="0" u="none" strike="noStrike" cap="none" dirty="0" err="1">
                <a:solidFill>
                  <a:srgbClr val="0000FF"/>
                </a:solidFill>
                <a:latin typeface="Arial"/>
                <a:ea typeface="Arial"/>
                <a:cs typeface="Arial"/>
                <a:sym typeface="Arial"/>
              </a:rPr>
              <a:t>στηριότητ</a:t>
            </a:r>
            <a:r>
              <a:rPr lang="en-IE" sz="4400" b="0" i="0" u="none" strike="noStrike" cap="none" dirty="0">
                <a:solidFill>
                  <a:srgbClr val="0000FF"/>
                </a:solidFill>
                <a:latin typeface="Arial"/>
                <a:ea typeface="Arial"/>
                <a:cs typeface="Arial"/>
                <a:sym typeface="Arial"/>
              </a:rPr>
              <a:t>α: </a:t>
            </a:r>
            <a:r>
              <a:rPr lang="en-IE" sz="4400" b="0" i="0" u="none" strike="noStrike" cap="none" dirty="0" err="1">
                <a:solidFill>
                  <a:srgbClr val="0000FF"/>
                </a:solidFill>
                <a:latin typeface="Arial"/>
                <a:ea typeface="Arial"/>
                <a:cs typeface="Arial"/>
                <a:sym typeface="Arial"/>
              </a:rPr>
              <a:t>Εξερεύνηση</a:t>
            </a:r>
            <a:r>
              <a:rPr lang="en-IE" sz="4400" b="0" i="0" u="none" strike="noStrike" cap="none" dirty="0">
                <a:solidFill>
                  <a:srgbClr val="0000FF"/>
                </a:solidFill>
                <a:latin typeface="Arial"/>
                <a:ea typeface="Arial"/>
                <a:cs typeface="Arial"/>
                <a:sym typeface="Arial"/>
              </a:rPr>
              <a:t> π</a:t>
            </a:r>
            <a:r>
              <a:rPr lang="en-IE" sz="4400" b="0" i="0" u="none" strike="noStrike" cap="none" dirty="0" err="1">
                <a:solidFill>
                  <a:srgbClr val="0000FF"/>
                </a:solidFill>
                <a:latin typeface="Arial"/>
                <a:ea typeface="Arial"/>
                <a:cs typeface="Arial"/>
                <a:sym typeface="Arial"/>
              </a:rPr>
              <a:t>ιθ</a:t>
            </a:r>
            <a:r>
              <a:rPr lang="en-IE" sz="4400" b="0" i="0" u="none" strike="noStrike" cap="none" dirty="0">
                <a:solidFill>
                  <a:srgbClr val="0000FF"/>
                </a:solidFill>
                <a:latin typeface="Arial"/>
                <a:ea typeface="Arial"/>
                <a:cs typeface="Arial"/>
                <a:sym typeface="Arial"/>
              </a:rPr>
              <a:t>α</a:t>
            </a:r>
            <a:r>
              <a:rPr lang="en-IE" sz="4400" b="0" i="0" u="none" strike="noStrike" cap="none" dirty="0" err="1">
                <a:solidFill>
                  <a:srgbClr val="0000FF"/>
                </a:solidFill>
                <a:latin typeface="Arial"/>
                <a:ea typeface="Arial"/>
                <a:cs typeface="Arial"/>
                <a:sym typeface="Arial"/>
              </a:rPr>
              <a:t>νών</a:t>
            </a:r>
            <a:r>
              <a:rPr lang="en-IE" sz="4400" b="0" i="0" u="none" strike="noStrike" cap="none" dirty="0">
                <a:solidFill>
                  <a:srgbClr val="0000FF"/>
                </a:solidFill>
                <a:latin typeface="Arial"/>
                <a:ea typeface="Arial"/>
                <a:cs typeface="Arial"/>
                <a:sym typeface="Arial"/>
              </a:rPr>
              <a:t> </a:t>
            </a:r>
            <a:r>
              <a:rPr lang="en-IE" sz="4400" b="0" i="0" u="none" strike="noStrike" cap="none" dirty="0" err="1">
                <a:solidFill>
                  <a:srgbClr val="0000FF"/>
                </a:solidFill>
                <a:latin typeface="Arial"/>
                <a:ea typeface="Arial"/>
                <a:cs typeface="Arial"/>
                <a:sym typeface="Arial"/>
              </a:rPr>
              <a:t>λύσεων</a:t>
            </a:r>
            <a:endParaRPr sz="4400" b="0" i="0" u="none" strike="noStrike" cap="none" dirty="0">
              <a:solidFill>
                <a:srgbClr val="0000FF"/>
              </a:solidFill>
              <a:latin typeface="Arial"/>
              <a:ea typeface="Arial"/>
              <a:cs typeface="Arial"/>
              <a:sym typeface="Arial"/>
            </a:endParaRPr>
          </a:p>
        </p:txBody>
      </p:sp>
      <p:sp>
        <p:nvSpPr>
          <p:cNvPr id="329" name="Google Shape;329;p14"/>
          <p:cNvSpPr txBox="1"/>
          <p:nvPr/>
        </p:nvSpPr>
        <p:spPr>
          <a:xfrm>
            <a:off x="685800" y="1861464"/>
            <a:ext cx="10944922"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000" b="0" i="1" u="none" strike="noStrike" cap="none" dirty="0">
                <a:solidFill>
                  <a:schemeClr val="dk1"/>
                </a:solidFill>
                <a:latin typeface="Arial"/>
                <a:ea typeface="Arial"/>
                <a:cs typeface="Arial"/>
                <a:sym typeface="Arial"/>
              </a:rPr>
              <a:t>Για</a:t>
            </a:r>
            <a:r>
              <a:rPr lang="en-IE" sz="4000" b="0" i="1" u="none" strike="noStrike" cap="none" dirty="0" err="1">
                <a:solidFill>
                  <a:schemeClr val="dk1"/>
                </a:solidFill>
                <a:latin typeface="Arial"/>
                <a:ea typeface="Arial"/>
                <a:cs typeface="Arial"/>
                <a:sym typeface="Arial"/>
              </a:rPr>
              <a:t>τί</a:t>
            </a:r>
            <a:r>
              <a:rPr lang="en-IE" sz="4000" b="0" i="1" u="none" strike="noStrike" cap="none" dirty="0">
                <a:solidFill>
                  <a:schemeClr val="dk1"/>
                </a:solidFill>
                <a:latin typeface="Arial"/>
                <a:ea typeface="Arial"/>
                <a:cs typeface="Arial"/>
                <a:sym typeface="Arial"/>
              </a:rPr>
              <a:t> π</a:t>
            </a:r>
            <a:r>
              <a:rPr lang="en-IE" sz="4000" b="0" i="1" u="none" strike="noStrike" cap="none" dirty="0" err="1">
                <a:solidFill>
                  <a:schemeClr val="dk1"/>
                </a:solidFill>
                <a:latin typeface="Arial"/>
                <a:ea typeface="Arial"/>
                <a:cs typeface="Arial"/>
                <a:sym typeface="Arial"/>
              </a:rPr>
              <a:t>ρέ</a:t>
            </a:r>
            <a:r>
              <a:rPr lang="en-IE" sz="4000" b="0" i="1" u="none" strike="noStrike" cap="none" dirty="0">
                <a:solidFill>
                  <a:schemeClr val="dk1"/>
                </a:solidFill>
                <a:latin typeface="Arial"/>
                <a:ea typeface="Arial"/>
                <a:cs typeface="Arial"/>
                <a:sym typeface="Arial"/>
              </a:rPr>
              <a:t>π</a:t>
            </a:r>
            <a:r>
              <a:rPr lang="en-IE" sz="4000" b="0" i="1" u="none" strike="noStrike" cap="none" dirty="0" err="1">
                <a:solidFill>
                  <a:schemeClr val="dk1"/>
                </a:solidFill>
                <a:latin typeface="Arial"/>
                <a:ea typeface="Arial"/>
                <a:cs typeface="Arial"/>
                <a:sym typeface="Arial"/>
              </a:rPr>
              <a:t>ει</a:t>
            </a:r>
            <a:r>
              <a:rPr lang="en-IE" sz="4000" b="0" i="1" u="none" strike="noStrike" cap="none" dirty="0">
                <a:solidFill>
                  <a:schemeClr val="dk1"/>
                </a:solidFill>
                <a:latin typeface="Arial"/>
                <a:ea typeface="Arial"/>
                <a:cs typeface="Arial"/>
                <a:sym typeface="Arial"/>
              </a:rPr>
              <a:t> </a:t>
            </a:r>
            <a:r>
              <a:rPr lang="en-IE" sz="4000" b="0" i="1" u="none" strike="noStrike" cap="none" dirty="0" err="1">
                <a:solidFill>
                  <a:schemeClr val="dk1"/>
                </a:solidFill>
                <a:latin typeface="Arial"/>
                <a:ea typeface="Arial"/>
                <a:cs typeface="Arial"/>
                <a:sym typeface="Arial"/>
              </a:rPr>
              <a:t>ν</a:t>
            </a:r>
            <a:r>
              <a:rPr lang="en-IE" sz="4000" b="0" i="1" u="none" strike="noStrike" cap="none" dirty="0">
                <a:solidFill>
                  <a:schemeClr val="dk1"/>
                </a:solidFill>
                <a:latin typeface="Arial"/>
                <a:ea typeface="Arial"/>
                <a:cs typeface="Arial"/>
                <a:sym typeface="Arial"/>
              </a:rPr>
              <a:t>α α</a:t>
            </a:r>
            <a:r>
              <a:rPr lang="en-IE" sz="4000" b="0" i="1" u="none" strike="noStrike" cap="none" dirty="0" err="1">
                <a:solidFill>
                  <a:schemeClr val="dk1"/>
                </a:solidFill>
                <a:latin typeface="Arial"/>
                <a:ea typeface="Arial"/>
                <a:cs typeface="Arial"/>
                <a:sym typeface="Arial"/>
              </a:rPr>
              <a:t>ντιμετω</a:t>
            </a:r>
            <a:r>
              <a:rPr lang="en-IE" sz="4000" b="0" i="1" u="none" strike="noStrike" cap="none" dirty="0">
                <a:solidFill>
                  <a:schemeClr val="dk1"/>
                </a:solidFill>
                <a:latin typeface="Arial"/>
                <a:ea typeface="Arial"/>
                <a:cs typeface="Arial"/>
                <a:sym typeface="Arial"/>
              </a:rPr>
              <a:t>π</a:t>
            </a:r>
            <a:r>
              <a:rPr lang="en-IE" sz="4000" b="0" i="1" u="none" strike="noStrike" cap="none" dirty="0" err="1">
                <a:solidFill>
                  <a:schemeClr val="dk1"/>
                </a:solidFill>
                <a:latin typeface="Arial"/>
                <a:ea typeface="Arial"/>
                <a:cs typeface="Arial"/>
                <a:sym typeface="Arial"/>
              </a:rPr>
              <a:t>ίσουμε</a:t>
            </a:r>
            <a:r>
              <a:rPr lang="en-IE" sz="4000" b="0" i="1" u="none" strike="noStrike" cap="none" dirty="0">
                <a:solidFill>
                  <a:schemeClr val="dk1"/>
                </a:solidFill>
                <a:latin typeface="Arial"/>
                <a:ea typeface="Arial"/>
                <a:cs typeface="Arial"/>
                <a:sym typeface="Arial"/>
              </a:rPr>
              <a:t> α</a:t>
            </a:r>
            <a:r>
              <a:rPr lang="en-IE" sz="4000" b="0" i="1" u="none" strike="noStrike" cap="none" dirty="0" err="1">
                <a:solidFill>
                  <a:schemeClr val="dk1"/>
                </a:solidFill>
                <a:latin typeface="Arial"/>
                <a:ea typeface="Arial"/>
                <a:cs typeface="Arial"/>
                <a:sym typeface="Arial"/>
              </a:rPr>
              <a:t>υτά</a:t>
            </a:r>
            <a:r>
              <a:rPr lang="en-IE" sz="4000" b="0" i="1" u="none" strike="noStrike" cap="none" dirty="0">
                <a:solidFill>
                  <a:schemeClr val="dk1"/>
                </a:solidFill>
                <a:latin typeface="Arial"/>
                <a:ea typeface="Arial"/>
                <a:cs typeface="Arial"/>
                <a:sym typeface="Arial"/>
              </a:rPr>
              <a:t> </a:t>
            </a:r>
            <a:r>
              <a:rPr lang="en-IE" sz="4000" b="0" i="1" u="none" strike="noStrike" cap="none" dirty="0" err="1">
                <a:solidFill>
                  <a:schemeClr val="dk1"/>
                </a:solidFill>
                <a:latin typeface="Arial"/>
                <a:ea typeface="Arial"/>
                <a:cs typeface="Arial"/>
                <a:sym typeface="Arial"/>
              </a:rPr>
              <a:t>τ</a:t>
            </a:r>
            <a:r>
              <a:rPr lang="en-IE" sz="4000" b="0" i="1" u="none" strike="noStrike" cap="none" dirty="0">
                <a:solidFill>
                  <a:schemeClr val="dk1"/>
                </a:solidFill>
                <a:latin typeface="Arial"/>
                <a:ea typeface="Arial"/>
                <a:cs typeface="Arial"/>
                <a:sym typeface="Arial"/>
              </a:rPr>
              <a:t>α π</a:t>
            </a:r>
            <a:r>
              <a:rPr lang="en-IE" sz="4000" b="0" i="1" u="none" strike="noStrike" cap="none" dirty="0" err="1">
                <a:solidFill>
                  <a:schemeClr val="dk1"/>
                </a:solidFill>
                <a:latin typeface="Arial"/>
                <a:ea typeface="Arial"/>
                <a:cs typeface="Arial"/>
                <a:sym typeface="Arial"/>
              </a:rPr>
              <a:t>ρο</a:t>
            </a:r>
            <a:r>
              <a:rPr lang="en-IE" sz="4000" b="0" i="1" u="none" strike="noStrike" cap="none" dirty="0">
                <a:solidFill>
                  <a:schemeClr val="dk1"/>
                </a:solidFill>
                <a:latin typeface="Arial"/>
                <a:ea typeface="Arial"/>
                <a:cs typeface="Arial"/>
                <a:sym typeface="Arial"/>
              </a:rPr>
              <a:t>β</a:t>
            </a:r>
            <a:r>
              <a:rPr lang="en-IE" sz="4000" b="0" i="1" u="none" strike="noStrike" cap="none" dirty="0" err="1">
                <a:solidFill>
                  <a:schemeClr val="dk1"/>
                </a:solidFill>
                <a:latin typeface="Arial"/>
                <a:ea typeface="Arial"/>
                <a:cs typeface="Arial"/>
                <a:sym typeface="Arial"/>
              </a:rPr>
              <a:t>λήμ</a:t>
            </a:r>
            <a:r>
              <a:rPr lang="en-IE" sz="4000" b="0" i="1" u="none" strike="noStrike" cap="none" dirty="0">
                <a:solidFill>
                  <a:schemeClr val="dk1"/>
                </a:solidFill>
                <a:latin typeface="Arial"/>
                <a:ea typeface="Arial"/>
                <a:cs typeface="Arial"/>
                <a:sym typeface="Arial"/>
              </a:rPr>
              <a:t>α</a:t>
            </a:r>
            <a:r>
              <a:rPr lang="en-IE" sz="4000" b="0" i="1" u="none" strike="noStrike" cap="none" dirty="0" err="1">
                <a:solidFill>
                  <a:schemeClr val="dk1"/>
                </a:solidFill>
                <a:latin typeface="Arial"/>
                <a:ea typeface="Arial"/>
                <a:cs typeface="Arial"/>
                <a:sym typeface="Arial"/>
              </a:rPr>
              <a:t>τ</a:t>
            </a:r>
            <a:r>
              <a:rPr lang="en-IE" sz="4000" b="0" i="1" u="none" strike="noStrike" cap="none" dirty="0">
                <a:solidFill>
                  <a:schemeClr val="dk1"/>
                </a:solidFill>
                <a:latin typeface="Arial"/>
                <a:ea typeface="Arial"/>
                <a:cs typeface="Arial"/>
                <a:sym typeface="Arial"/>
              </a:rPr>
              <a:t>α;</a:t>
            </a:r>
            <a:endParaRPr dirty="0"/>
          </a:p>
          <a:p>
            <a:pPr marL="571500" marR="0" lvl="0" indent="-317500" algn="l" rtl="0">
              <a:lnSpc>
                <a:spcPct val="100000"/>
              </a:lnSpc>
              <a:spcBef>
                <a:spcPts val="0"/>
              </a:spcBef>
              <a:spcAft>
                <a:spcPts val="0"/>
              </a:spcAft>
              <a:buClr>
                <a:srgbClr val="000000"/>
              </a:buClr>
              <a:buSzPts val="4000"/>
              <a:buFont typeface="Noto Sans Symbols"/>
              <a:buNone/>
            </a:pPr>
            <a:endParaRPr sz="4000" b="0" i="1" u="none" strike="noStrike" cap="none" dirty="0">
              <a:solidFill>
                <a:srgbClr val="FF0000"/>
              </a:solidFill>
              <a:latin typeface="Arial"/>
              <a:ea typeface="Arial"/>
              <a:cs typeface="Arial"/>
              <a:sym typeface="Arial"/>
            </a:endParaRPr>
          </a:p>
        </p:txBody>
      </p:sp>
      <p:sp>
        <p:nvSpPr>
          <p:cNvPr id="330" name="Google Shape;330;p14"/>
          <p:cNvSpPr txBox="1"/>
          <p:nvPr/>
        </p:nvSpPr>
        <p:spPr>
          <a:xfrm>
            <a:off x="685800" y="3297270"/>
            <a:ext cx="11700782" cy="48936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IE" sz="3600" b="0" i="1" u="none" strike="noStrike" cap="none" dirty="0" err="1">
                <a:solidFill>
                  <a:srgbClr val="FF0000"/>
                </a:solidFill>
                <a:latin typeface="Arial"/>
                <a:ea typeface="Arial"/>
                <a:cs typeface="Arial"/>
                <a:sym typeface="Arial"/>
              </a:rPr>
              <a:t>Ποιοι</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είν</a:t>
            </a:r>
            <a:r>
              <a:rPr lang="en-IE" sz="3600" b="0" i="1" u="none" strike="noStrike" cap="none" dirty="0">
                <a:solidFill>
                  <a:srgbClr val="FF0000"/>
                </a:solidFill>
                <a:latin typeface="Arial"/>
                <a:ea typeface="Arial"/>
                <a:cs typeface="Arial"/>
                <a:sym typeface="Arial"/>
              </a:rPr>
              <a:t>α</a:t>
            </a:r>
            <a:r>
              <a:rPr lang="en-IE" sz="3600" b="0" i="1" u="none" strike="noStrike" cap="none" dirty="0" err="1">
                <a:solidFill>
                  <a:srgbClr val="FF0000"/>
                </a:solidFill>
                <a:latin typeface="Arial"/>
                <a:ea typeface="Arial"/>
                <a:cs typeface="Arial"/>
                <a:sym typeface="Arial"/>
              </a:rPr>
              <a:t>ι</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οι</a:t>
            </a:r>
            <a:r>
              <a:rPr lang="en-IE" sz="3600" b="0" i="1" u="none" strike="noStrike" cap="none" dirty="0">
                <a:solidFill>
                  <a:srgbClr val="FF0000"/>
                </a:solidFill>
                <a:latin typeface="Arial"/>
                <a:ea typeface="Arial"/>
                <a:cs typeface="Arial"/>
                <a:sym typeface="Arial"/>
              </a:rPr>
              <a:t> π</a:t>
            </a:r>
            <a:r>
              <a:rPr lang="en-IE" sz="3600" b="0" i="1" u="none" strike="noStrike" cap="none" dirty="0" err="1">
                <a:solidFill>
                  <a:srgbClr val="FF0000"/>
                </a:solidFill>
                <a:latin typeface="Arial"/>
                <a:ea typeface="Arial"/>
                <a:cs typeface="Arial"/>
                <a:sym typeface="Arial"/>
              </a:rPr>
              <a:t>ιθ</a:t>
            </a:r>
            <a:r>
              <a:rPr lang="en-IE" sz="3600" b="0" i="1" u="none" strike="noStrike" cap="none" dirty="0">
                <a:solidFill>
                  <a:srgbClr val="FF0000"/>
                </a:solidFill>
                <a:latin typeface="Arial"/>
                <a:ea typeface="Arial"/>
                <a:cs typeface="Arial"/>
                <a:sym typeface="Arial"/>
              </a:rPr>
              <a:t>α</a:t>
            </a:r>
            <a:r>
              <a:rPr lang="en-IE" sz="3600" b="0" i="1" u="none" strike="noStrike" cap="none" dirty="0" err="1">
                <a:solidFill>
                  <a:srgbClr val="FF0000"/>
                </a:solidFill>
                <a:latin typeface="Arial"/>
                <a:ea typeface="Arial"/>
                <a:cs typeface="Arial"/>
                <a:sym typeface="Arial"/>
              </a:rPr>
              <a:t>νοί</a:t>
            </a:r>
            <a:r>
              <a:rPr lang="en-IE" sz="3600" b="0" i="1" u="none" strike="noStrike" cap="none" dirty="0">
                <a:solidFill>
                  <a:srgbClr val="FF0000"/>
                </a:solidFill>
                <a:latin typeface="Arial"/>
                <a:ea typeface="Arial"/>
                <a:cs typeface="Arial"/>
                <a:sym typeface="Arial"/>
              </a:rPr>
              <a:t> π</a:t>
            </a:r>
            <a:r>
              <a:rPr lang="en-IE" sz="3600" b="0" i="1" u="none" strike="noStrike" cap="none" dirty="0" err="1">
                <a:solidFill>
                  <a:srgbClr val="FF0000"/>
                </a:solidFill>
                <a:latin typeface="Arial"/>
                <a:ea typeface="Arial"/>
                <a:cs typeface="Arial"/>
                <a:sym typeface="Arial"/>
              </a:rPr>
              <a:t>ρ</a:t>
            </a:r>
            <a:r>
              <a:rPr lang="en-IE" sz="3600" b="0" i="1" u="none" strike="noStrike" cap="none" dirty="0">
                <a:solidFill>
                  <a:srgbClr val="FF0000"/>
                </a:solidFill>
                <a:latin typeface="Arial"/>
                <a:ea typeface="Arial"/>
                <a:cs typeface="Arial"/>
                <a:sym typeface="Arial"/>
              </a:rPr>
              <a:t>α</a:t>
            </a:r>
            <a:r>
              <a:rPr lang="en-IE" sz="3600" b="0" i="1" u="none" strike="noStrike" cap="none" dirty="0" err="1">
                <a:solidFill>
                  <a:srgbClr val="FF0000"/>
                </a:solidFill>
                <a:latin typeface="Arial"/>
                <a:ea typeface="Arial"/>
                <a:cs typeface="Arial"/>
                <a:sym typeface="Arial"/>
              </a:rPr>
              <a:t>κτικοί</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τρό</a:t>
            </a:r>
            <a:r>
              <a:rPr lang="en-IE" sz="3600" b="0" i="1" u="none" strike="noStrike" cap="none" dirty="0">
                <a:solidFill>
                  <a:srgbClr val="FF0000"/>
                </a:solidFill>
                <a:latin typeface="Arial"/>
                <a:ea typeface="Arial"/>
                <a:cs typeface="Arial"/>
                <a:sym typeface="Arial"/>
              </a:rPr>
              <a:t>π</a:t>
            </a:r>
            <a:r>
              <a:rPr lang="en-IE" sz="3600" b="0" i="1" u="none" strike="noStrike" cap="none" dirty="0" err="1">
                <a:solidFill>
                  <a:srgbClr val="FF0000"/>
                </a:solidFill>
                <a:latin typeface="Arial"/>
                <a:ea typeface="Arial"/>
                <a:cs typeface="Arial"/>
                <a:sym typeface="Arial"/>
              </a:rPr>
              <a:t>οι</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γι</a:t>
            </a:r>
            <a:r>
              <a:rPr lang="en-IE" sz="3600" b="0" i="1" u="none" strike="noStrike" cap="none" dirty="0">
                <a:solidFill>
                  <a:srgbClr val="FF0000"/>
                </a:solidFill>
                <a:latin typeface="Arial"/>
                <a:ea typeface="Arial"/>
                <a:cs typeface="Arial"/>
                <a:sym typeface="Arial"/>
              </a:rPr>
              <a:t>α </a:t>
            </a:r>
            <a:r>
              <a:rPr lang="en-IE" sz="3600" b="0" i="1" u="none" strike="noStrike" cap="none" dirty="0" err="1">
                <a:solidFill>
                  <a:srgbClr val="FF0000"/>
                </a:solidFill>
                <a:latin typeface="Arial"/>
                <a:ea typeface="Arial"/>
                <a:cs typeface="Arial"/>
                <a:sym typeface="Arial"/>
              </a:rPr>
              <a:t>ν</a:t>
            </a:r>
            <a:r>
              <a:rPr lang="en-IE" sz="3600" b="0" i="1" u="none" strike="noStrike" cap="none" dirty="0">
                <a:solidFill>
                  <a:srgbClr val="FF0000"/>
                </a:solidFill>
                <a:latin typeface="Arial"/>
                <a:ea typeface="Arial"/>
                <a:cs typeface="Arial"/>
                <a:sym typeface="Arial"/>
              </a:rPr>
              <a:t>α π</a:t>
            </a:r>
            <a:r>
              <a:rPr lang="en-IE" sz="3600" b="0" i="1" u="none" strike="noStrike" cap="none" dirty="0" err="1">
                <a:solidFill>
                  <a:srgbClr val="FF0000"/>
                </a:solidFill>
                <a:latin typeface="Arial"/>
                <a:ea typeface="Arial"/>
                <a:cs typeface="Arial"/>
                <a:sym typeface="Arial"/>
              </a:rPr>
              <a:t>ροετοιμάσουμε</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τους</a:t>
            </a:r>
            <a:r>
              <a:rPr lang="el-GR" sz="3600" b="0" i="1" u="none" strike="noStrike" cap="none" dirty="0">
                <a:solidFill>
                  <a:srgbClr val="FF0000"/>
                </a:solidFill>
                <a:latin typeface="Arial"/>
                <a:ea typeface="Arial"/>
                <a:cs typeface="Arial"/>
                <a:sym typeface="Arial"/>
              </a:rPr>
              <a:t>/τις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διευθυντές</a:t>
            </a:r>
            <a:r>
              <a:rPr lang="el-GR" sz="3600" b="0" i="1" u="none" strike="noStrike" cap="none" dirty="0">
                <a:solidFill>
                  <a:srgbClr val="FF0000"/>
                </a:solidFill>
                <a:latin typeface="Arial"/>
                <a:ea typeface="Arial"/>
                <a:cs typeface="Arial"/>
                <a:sym typeface="Arial"/>
              </a:rPr>
              <a:t>/</a:t>
            </a:r>
            <a:r>
              <a:rPr lang="el-GR" sz="3600" b="0" i="1" u="none" strike="noStrike" cap="none" dirty="0" err="1">
                <a:solidFill>
                  <a:srgbClr val="FF0000"/>
                </a:solidFill>
                <a:latin typeface="Arial"/>
                <a:ea typeface="Arial"/>
                <a:cs typeface="Arial"/>
                <a:sym typeface="Arial"/>
              </a:rPr>
              <a:t>ντριες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σχολείων</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τους</a:t>
            </a:r>
            <a:r>
              <a:rPr lang="el-GR" sz="3600" b="0" i="1" u="none" strike="noStrike" cap="none" dirty="0">
                <a:solidFill>
                  <a:srgbClr val="FF0000"/>
                </a:solidFill>
                <a:latin typeface="Arial"/>
                <a:ea typeface="Arial"/>
                <a:cs typeface="Arial"/>
                <a:sym typeface="Arial"/>
              </a:rPr>
              <a:t>/τις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εκ</a:t>
            </a:r>
            <a:r>
              <a:rPr lang="en-IE" sz="3600" b="0" i="1" u="none" strike="noStrike" cap="none" dirty="0">
                <a:solidFill>
                  <a:srgbClr val="FF0000"/>
                </a:solidFill>
                <a:latin typeface="Arial"/>
                <a:ea typeface="Arial"/>
                <a:cs typeface="Arial"/>
                <a:sym typeface="Arial"/>
              </a:rPr>
              <a:t>πα</a:t>
            </a:r>
            <a:r>
              <a:rPr lang="en-IE" sz="3600" b="0" i="1" u="none" strike="noStrike" cap="none" dirty="0" err="1">
                <a:solidFill>
                  <a:srgbClr val="FF0000"/>
                </a:solidFill>
                <a:latin typeface="Arial"/>
                <a:ea typeface="Arial"/>
                <a:cs typeface="Arial"/>
                <a:sym typeface="Arial"/>
              </a:rPr>
              <a:t>ιδευτικούς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κ</a:t>
            </a:r>
            <a:r>
              <a:rPr lang="en-IE" sz="3600" b="0" i="1" u="none" strike="noStrike" cap="none" dirty="0">
                <a:solidFill>
                  <a:srgbClr val="FF0000"/>
                </a:solidFill>
                <a:latin typeface="Arial"/>
                <a:ea typeface="Arial"/>
                <a:cs typeface="Arial"/>
                <a:sym typeface="Arial"/>
              </a:rPr>
              <a:t>α</a:t>
            </a:r>
            <a:r>
              <a:rPr lang="en-IE" sz="3600" b="0" i="1" u="none" strike="noStrike" cap="none" dirty="0" err="1">
                <a:solidFill>
                  <a:srgbClr val="FF0000"/>
                </a:solidFill>
                <a:latin typeface="Arial"/>
                <a:ea typeface="Arial"/>
                <a:cs typeface="Arial"/>
                <a:sym typeface="Arial"/>
              </a:rPr>
              <a:t>ι</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τους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γονείς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ν</a:t>
            </a:r>
            <a:r>
              <a:rPr lang="en-IE" sz="3600" b="0" i="1" u="none" strike="noStrike" cap="none" dirty="0">
                <a:solidFill>
                  <a:srgbClr val="FF0000"/>
                </a:solidFill>
                <a:latin typeface="Arial"/>
                <a:ea typeface="Arial"/>
                <a:cs typeface="Arial"/>
                <a:sym typeface="Arial"/>
              </a:rPr>
              <a:t>α α</a:t>
            </a:r>
            <a:r>
              <a:rPr lang="en-IE" sz="3600" b="0" i="1" u="none" strike="noStrike" cap="none" dirty="0" err="1">
                <a:solidFill>
                  <a:srgbClr val="FF0000"/>
                </a:solidFill>
                <a:latin typeface="Arial"/>
                <a:ea typeface="Arial"/>
                <a:cs typeface="Arial"/>
                <a:sym typeface="Arial"/>
              </a:rPr>
              <a:t>ντιμετω</a:t>
            </a:r>
            <a:r>
              <a:rPr lang="en-IE" sz="3600" b="0" i="1" u="none" strike="noStrike" cap="none" dirty="0">
                <a:solidFill>
                  <a:srgbClr val="FF0000"/>
                </a:solidFill>
                <a:latin typeface="Arial"/>
                <a:ea typeface="Arial"/>
                <a:cs typeface="Arial"/>
                <a:sym typeface="Arial"/>
              </a:rPr>
              <a:t>π</a:t>
            </a:r>
            <a:r>
              <a:rPr lang="en-IE" sz="3600" b="0" i="1" u="none" strike="noStrike" cap="none" dirty="0" err="1">
                <a:solidFill>
                  <a:srgbClr val="FF0000"/>
                </a:solidFill>
                <a:latin typeface="Arial"/>
                <a:ea typeface="Arial"/>
                <a:cs typeface="Arial"/>
                <a:sym typeface="Arial"/>
              </a:rPr>
              <a:t>ίσουν</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τις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ψευδείς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ειδήσεις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την</a:t>
            </a:r>
            <a:r>
              <a:rPr lang="en-IE" sz="3600" b="0" i="1" u="none" strike="noStrike" cap="none" dirty="0">
                <a:solidFill>
                  <a:srgbClr val="FF0000"/>
                </a:solidFill>
                <a:latin typeface="Arial"/>
                <a:ea typeface="Arial"/>
                <a:cs typeface="Arial"/>
                <a:sym typeface="Arial"/>
              </a:rPr>
              <a:t> πα</a:t>
            </a:r>
            <a:r>
              <a:rPr lang="en-IE" sz="3600" b="0" i="1" u="none" strike="noStrike" cap="none" dirty="0" err="1">
                <a:solidFill>
                  <a:srgbClr val="FF0000"/>
                </a:solidFill>
                <a:latin typeface="Arial"/>
                <a:ea typeface="Arial"/>
                <a:cs typeface="Arial"/>
                <a:sym typeface="Arial"/>
              </a:rPr>
              <a:t>ρ</a:t>
            </a:r>
            <a:r>
              <a:rPr lang="en-IE" sz="3600" b="0" i="1" u="none" strike="noStrike" cap="none" dirty="0">
                <a:solidFill>
                  <a:srgbClr val="FF0000"/>
                </a:solidFill>
                <a:latin typeface="Arial"/>
                <a:ea typeface="Arial"/>
                <a:cs typeface="Arial"/>
                <a:sym typeface="Arial"/>
              </a:rPr>
              <a:t>απ</a:t>
            </a:r>
            <a:r>
              <a:rPr lang="en-IE" sz="3600" b="0" i="1" u="none" strike="noStrike" cap="none" dirty="0" err="1">
                <a:solidFill>
                  <a:srgbClr val="FF0000"/>
                </a:solidFill>
                <a:latin typeface="Arial"/>
                <a:ea typeface="Arial"/>
                <a:cs typeface="Arial"/>
                <a:sym typeface="Arial"/>
              </a:rPr>
              <a:t>ληροφόρηση</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κ</a:t>
            </a:r>
            <a:r>
              <a:rPr lang="en-IE" sz="3600" b="0" i="1" u="none" strike="noStrike" cap="none" dirty="0">
                <a:solidFill>
                  <a:srgbClr val="FF0000"/>
                </a:solidFill>
                <a:latin typeface="Arial"/>
                <a:ea typeface="Arial"/>
                <a:cs typeface="Arial"/>
                <a:sym typeface="Arial"/>
              </a:rPr>
              <a:t>α</a:t>
            </a:r>
            <a:r>
              <a:rPr lang="en-IE" sz="3600" b="0" i="1" u="none" strike="noStrike" cap="none" dirty="0" err="1">
                <a:solidFill>
                  <a:srgbClr val="FF0000"/>
                </a:solidFill>
                <a:latin typeface="Arial"/>
                <a:ea typeface="Arial"/>
                <a:cs typeface="Arial"/>
                <a:sym typeface="Arial"/>
              </a:rPr>
              <a:t>ι</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την</a:t>
            </a:r>
            <a:r>
              <a:rPr lang="en-IE" sz="3600" b="0" i="1" u="none" strike="noStrike" cap="none" dirty="0">
                <a:solidFill>
                  <a:srgbClr val="FF0000"/>
                </a:solidFill>
                <a:latin typeface="Arial"/>
                <a:ea typeface="Arial"/>
                <a:cs typeface="Arial"/>
                <a:sym typeface="Arial"/>
              </a:rPr>
              <a:t> </a:t>
            </a:r>
            <a:r>
              <a:rPr lang="el-GR" sz="3600" b="0" i="1" u="none" strike="noStrike" cap="none" dirty="0">
                <a:solidFill>
                  <a:srgbClr val="FF0000"/>
                </a:solidFill>
                <a:latin typeface="Arial"/>
                <a:ea typeface="Arial"/>
                <a:cs typeface="Arial"/>
                <a:sym typeface="Arial"/>
              </a:rPr>
              <a:t>εσφαλμένη πληροφόρηση</a:t>
            </a:r>
            <a:r>
              <a:rPr lang="en-IE" sz="3600" b="0" i="1" u="none" strike="noStrike" cap="none" dirty="0">
                <a:solidFill>
                  <a:srgbClr val="FF0000"/>
                </a:solidFill>
                <a:latin typeface="Arial"/>
                <a:ea typeface="Arial"/>
                <a:cs typeface="Arial"/>
                <a:sym typeface="Arial"/>
              </a:rPr>
              <a:t>;</a:t>
            </a:r>
            <a:endParaRPr sz="1200" dirty="0"/>
          </a:p>
          <a:p>
            <a:pPr marL="0" marR="0" lvl="0" indent="0" algn="l" rtl="0">
              <a:lnSpc>
                <a:spcPct val="100000"/>
              </a:lnSpc>
              <a:spcBef>
                <a:spcPts val="0"/>
              </a:spcBef>
              <a:spcAft>
                <a:spcPts val="0"/>
              </a:spcAft>
              <a:buNone/>
            </a:pPr>
            <a:endParaRPr sz="3600" b="0" i="1" u="none" strike="noStrike" cap="none" dirty="0">
              <a:solidFill>
                <a:srgbClr val="FF0000"/>
              </a:solidFill>
              <a:latin typeface="Arial"/>
              <a:ea typeface="Arial"/>
              <a:cs typeface="Arial"/>
              <a:sym typeface="Arial"/>
            </a:endParaRPr>
          </a:p>
          <a:p>
            <a:pPr marL="857250" marR="0" lvl="0" indent="-857250" algn="l" rtl="0">
              <a:lnSpc>
                <a:spcPct val="100000"/>
              </a:lnSpc>
              <a:spcBef>
                <a:spcPts val="0"/>
              </a:spcBef>
              <a:spcAft>
                <a:spcPts val="0"/>
              </a:spcAft>
              <a:buClr>
                <a:srgbClr val="000000"/>
              </a:buClr>
              <a:buSzPts val="3600"/>
              <a:buFont typeface="Noto Sans Symbols"/>
              <a:buChar char="⮚"/>
            </a:pPr>
            <a:r>
              <a:rPr lang="en-IE" sz="3200" b="0" i="1" u="none" strike="noStrike" cap="none" dirty="0" err="1">
                <a:solidFill>
                  <a:schemeClr val="dk1"/>
                </a:solidFill>
                <a:latin typeface="Arial"/>
                <a:ea typeface="Arial"/>
                <a:cs typeface="Arial"/>
                <a:sym typeface="Arial"/>
              </a:rPr>
              <a:t>Σχολικές</a:t>
            </a:r>
            <a:r>
              <a:rPr lang="en-IE" sz="3200" b="0" i="1" u="none" strike="noStrike" cap="none" dirty="0">
                <a:solidFill>
                  <a:schemeClr val="dk1"/>
                </a:solidFill>
                <a:latin typeface="Arial"/>
                <a:ea typeface="Arial"/>
                <a:cs typeface="Arial"/>
                <a:sym typeface="Arial"/>
              </a:rPr>
              <a:t> π</a:t>
            </a:r>
            <a:r>
              <a:rPr lang="en-IE" sz="3200" b="0" i="1" u="none" strike="noStrike" cap="none" dirty="0" err="1">
                <a:solidFill>
                  <a:schemeClr val="dk1"/>
                </a:solidFill>
                <a:latin typeface="Arial"/>
                <a:ea typeface="Arial"/>
                <a:cs typeface="Arial"/>
                <a:sym typeface="Arial"/>
              </a:rPr>
              <a:t>ρωτο</a:t>
            </a:r>
            <a:r>
              <a:rPr lang="en-IE" sz="3200" b="0" i="1" u="none" strike="noStrike" cap="none" dirty="0">
                <a:solidFill>
                  <a:schemeClr val="dk1"/>
                </a:solidFill>
                <a:latin typeface="Arial"/>
                <a:ea typeface="Arial"/>
                <a:cs typeface="Arial"/>
                <a:sym typeface="Arial"/>
              </a:rPr>
              <a:t>β</a:t>
            </a:r>
            <a:r>
              <a:rPr lang="en-IE" sz="3200" b="0" i="1" u="none" strike="noStrike" cap="none" dirty="0" err="1">
                <a:solidFill>
                  <a:schemeClr val="dk1"/>
                </a:solidFill>
                <a:latin typeface="Arial"/>
                <a:ea typeface="Arial"/>
                <a:cs typeface="Arial"/>
                <a:sym typeface="Arial"/>
              </a:rPr>
              <a:t>ουλίες</a:t>
            </a:r>
            <a:r>
              <a:rPr lang="en-IE" sz="3200" b="0" i="1" u="none" strike="noStrike" cap="none" dirty="0">
                <a:solidFill>
                  <a:schemeClr val="dk1"/>
                </a:solidFill>
                <a:latin typeface="Arial"/>
                <a:ea typeface="Arial"/>
                <a:cs typeface="Arial"/>
                <a:sym typeface="Arial"/>
              </a:rPr>
              <a:t>;</a:t>
            </a:r>
            <a:endParaRPr sz="3200" b="0" i="1" u="none" strike="noStrike" cap="none" dirty="0">
              <a:solidFill>
                <a:schemeClr val="dk1"/>
              </a:solidFill>
              <a:latin typeface="Arial"/>
              <a:ea typeface="Arial"/>
              <a:cs typeface="Arial"/>
              <a:sym typeface="Arial"/>
            </a:endParaRPr>
          </a:p>
          <a:p>
            <a:pPr marL="857250" marR="0" lvl="0" indent="-857250" algn="l" rtl="0">
              <a:lnSpc>
                <a:spcPct val="100000"/>
              </a:lnSpc>
              <a:spcBef>
                <a:spcPts val="0"/>
              </a:spcBef>
              <a:spcAft>
                <a:spcPts val="0"/>
              </a:spcAft>
              <a:buClr>
                <a:srgbClr val="000000"/>
              </a:buClr>
              <a:buSzPts val="3600"/>
              <a:buFont typeface="Noto Sans Symbols"/>
              <a:buChar char="⮚"/>
            </a:pPr>
            <a:r>
              <a:rPr lang="en-IE" sz="3200" b="0" i="1" u="none" strike="noStrike" cap="none" dirty="0" err="1">
                <a:solidFill>
                  <a:schemeClr val="dk1"/>
                </a:solidFill>
                <a:latin typeface="Arial"/>
                <a:ea typeface="Arial"/>
                <a:cs typeface="Arial"/>
                <a:sym typeface="Arial"/>
              </a:rPr>
              <a:t>Εθνικές</a:t>
            </a:r>
            <a:r>
              <a:rPr lang="en-IE" sz="3200" b="0" i="1" u="none" strike="noStrike" cap="none" dirty="0">
                <a:solidFill>
                  <a:schemeClr val="dk1"/>
                </a:solidFill>
                <a:latin typeface="Arial"/>
                <a:ea typeface="Arial"/>
                <a:cs typeface="Arial"/>
                <a:sym typeface="Arial"/>
              </a:rPr>
              <a:t> π</a:t>
            </a:r>
            <a:r>
              <a:rPr lang="en-IE" sz="3200" b="0" i="1" u="none" strike="noStrike" cap="none" dirty="0" err="1">
                <a:solidFill>
                  <a:schemeClr val="dk1"/>
                </a:solidFill>
                <a:latin typeface="Arial"/>
                <a:ea typeface="Arial"/>
                <a:cs typeface="Arial"/>
                <a:sym typeface="Arial"/>
              </a:rPr>
              <a:t>ρωτο</a:t>
            </a:r>
            <a:r>
              <a:rPr lang="en-IE" sz="3200" b="0" i="1" u="none" strike="noStrike" cap="none" dirty="0">
                <a:solidFill>
                  <a:schemeClr val="dk1"/>
                </a:solidFill>
                <a:latin typeface="Arial"/>
                <a:ea typeface="Arial"/>
                <a:cs typeface="Arial"/>
                <a:sym typeface="Arial"/>
              </a:rPr>
              <a:t>β</a:t>
            </a:r>
            <a:r>
              <a:rPr lang="en-IE" sz="3200" b="0" i="1" u="none" strike="noStrike" cap="none" dirty="0" err="1">
                <a:solidFill>
                  <a:schemeClr val="dk1"/>
                </a:solidFill>
                <a:latin typeface="Arial"/>
                <a:ea typeface="Arial"/>
                <a:cs typeface="Arial"/>
                <a:sym typeface="Arial"/>
              </a:rPr>
              <a:t>ουλίες</a:t>
            </a:r>
            <a:r>
              <a:rPr lang="en-IE" sz="3200" b="0" i="1" u="none" strike="noStrike" cap="none" dirty="0">
                <a:solidFill>
                  <a:schemeClr val="dk1"/>
                </a:solidFill>
                <a:latin typeface="Arial"/>
                <a:ea typeface="Arial"/>
                <a:cs typeface="Arial"/>
                <a:sym typeface="Arial"/>
              </a:rPr>
              <a:t>;</a:t>
            </a:r>
            <a:endParaRPr sz="3200" b="0" i="1" u="none" strike="noStrike" cap="none" dirty="0">
              <a:solidFill>
                <a:schemeClr val="dk1"/>
              </a:solidFill>
              <a:latin typeface="Arial"/>
              <a:ea typeface="Arial"/>
              <a:cs typeface="Arial"/>
              <a:sym typeface="Arial"/>
            </a:endParaRPr>
          </a:p>
          <a:p>
            <a:pPr marL="857250" marR="0" lvl="0" indent="-857250" algn="l" rtl="0">
              <a:lnSpc>
                <a:spcPct val="100000"/>
              </a:lnSpc>
              <a:spcBef>
                <a:spcPts val="0"/>
              </a:spcBef>
              <a:spcAft>
                <a:spcPts val="0"/>
              </a:spcAft>
              <a:buClr>
                <a:srgbClr val="000000"/>
              </a:buClr>
              <a:buSzPts val="3600"/>
              <a:buFont typeface="Noto Sans Symbols"/>
              <a:buChar char="⮚"/>
            </a:pPr>
            <a:r>
              <a:rPr lang="en-IE" sz="3200" b="0" i="1" u="none" strike="noStrike" cap="none" dirty="0" err="1">
                <a:solidFill>
                  <a:schemeClr val="dk1"/>
                </a:solidFill>
                <a:latin typeface="Arial"/>
                <a:ea typeface="Arial"/>
                <a:cs typeface="Arial"/>
                <a:sym typeface="Arial"/>
              </a:rPr>
              <a:t>Διεθνείς</a:t>
            </a:r>
            <a:r>
              <a:rPr lang="en-IE" sz="3200" b="0" i="1" u="none" strike="noStrike" cap="none" dirty="0">
                <a:solidFill>
                  <a:schemeClr val="dk1"/>
                </a:solidFill>
                <a:latin typeface="Arial"/>
                <a:ea typeface="Arial"/>
                <a:cs typeface="Arial"/>
                <a:sym typeface="Arial"/>
              </a:rPr>
              <a:t> π</a:t>
            </a:r>
            <a:r>
              <a:rPr lang="en-IE" sz="3200" b="0" i="1" u="none" strike="noStrike" cap="none" dirty="0" err="1">
                <a:solidFill>
                  <a:schemeClr val="dk1"/>
                </a:solidFill>
                <a:latin typeface="Arial"/>
                <a:ea typeface="Arial"/>
                <a:cs typeface="Arial"/>
                <a:sym typeface="Arial"/>
              </a:rPr>
              <a:t>ρωτο</a:t>
            </a:r>
            <a:r>
              <a:rPr lang="en-IE" sz="3200" b="0" i="1" u="none" strike="noStrike" cap="none" dirty="0">
                <a:solidFill>
                  <a:schemeClr val="dk1"/>
                </a:solidFill>
                <a:latin typeface="Arial"/>
                <a:ea typeface="Arial"/>
                <a:cs typeface="Arial"/>
                <a:sym typeface="Arial"/>
              </a:rPr>
              <a:t>β</a:t>
            </a:r>
            <a:r>
              <a:rPr lang="en-IE" sz="3200" b="0" i="1" u="none" strike="noStrike" cap="none" dirty="0" err="1">
                <a:solidFill>
                  <a:schemeClr val="dk1"/>
                </a:solidFill>
                <a:latin typeface="Arial"/>
                <a:ea typeface="Arial"/>
                <a:cs typeface="Arial"/>
                <a:sym typeface="Arial"/>
              </a:rPr>
              <a:t>ουλίες</a:t>
            </a:r>
            <a:r>
              <a:rPr lang="en-IE" sz="3200" b="0" i="1" u="none" strike="noStrike" cap="none" dirty="0">
                <a:solidFill>
                  <a:schemeClr val="dk1"/>
                </a:solidFill>
                <a:latin typeface="Arial"/>
                <a:ea typeface="Arial"/>
                <a:cs typeface="Arial"/>
                <a:sym typeface="Arial"/>
              </a:rPr>
              <a:t>;</a:t>
            </a:r>
            <a:endParaRPr sz="3200" b="0" i="1" u="none" strike="noStrike" cap="none" dirty="0">
              <a:solidFill>
                <a:schemeClr val="dk1"/>
              </a:solidFill>
              <a:latin typeface="Arial"/>
              <a:ea typeface="Arial"/>
              <a:cs typeface="Arial"/>
              <a:sym typeface="Arial"/>
            </a:endParaRPr>
          </a:p>
        </p:txBody>
      </p:sp>
      <p:sp>
        <p:nvSpPr>
          <p:cNvPr id="331" name="Google Shape;331;p14"/>
          <p:cNvSpPr txBox="1"/>
          <p:nvPr/>
        </p:nvSpPr>
        <p:spPr>
          <a:xfrm>
            <a:off x="1068233" y="8276160"/>
            <a:ext cx="14437179"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4000" b="1" i="0" u="none" strike="noStrike" cap="none" dirty="0" err="1">
                <a:solidFill>
                  <a:srgbClr val="FF0000"/>
                </a:solidFill>
                <a:latin typeface="Arial"/>
                <a:ea typeface="Arial"/>
                <a:cs typeface="Arial"/>
                <a:sym typeface="Arial"/>
              </a:rPr>
              <a:t>Σκεφτείτε</a:t>
            </a:r>
            <a:r>
              <a:rPr lang="en-IE" sz="4000" b="1" i="0" u="none" strike="noStrike" cap="none" dirty="0">
                <a:solidFill>
                  <a:srgbClr val="FF0000"/>
                </a:solidFill>
                <a:latin typeface="Arial"/>
                <a:ea typeface="Arial"/>
                <a:cs typeface="Arial"/>
                <a:sym typeface="Arial"/>
              </a:rPr>
              <a:t> </a:t>
            </a:r>
            <a:r>
              <a:rPr lang="en-IE" sz="4000" b="1" i="0" u="none" strike="noStrike" cap="none" dirty="0" err="1">
                <a:solidFill>
                  <a:srgbClr val="FF0000"/>
                </a:solidFill>
                <a:latin typeface="Arial"/>
                <a:ea typeface="Arial"/>
                <a:cs typeface="Arial"/>
                <a:sym typeface="Arial"/>
              </a:rPr>
              <a:t>κ</a:t>
            </a:r>
            <a:r>
              <a:rPr lang="en-IE" sz="4000" b="1" i="0" u="none" strike="noStrike" cap="none" dirty="0">
                <a:solidFill>
                  <a:srgbClr val="FF0000"/>
                </a:solidFill>
                <a:latin typeface="Arial"/>
                <a:ea typeface="Arial"/>
                <a:cs typeface="Arial"/>
                <a:sym typeface="Arial"/>
              </a:rPr>
              <a:t>α</a:t>
            </a:r>
            <a:r>
              <a:rPr lang="en-IE" sz="4000" b="1" i="0" u="none" strike="noStrike" cap="none" dirty="0" err="1">
                <a:solidFill>
                  <a:srgbClr val="FF0000"/>
                </a:solidFill>
                <a:latin typeface="Arial"/>
                <a:ea typeface="Arial"/>
                <a:cs typeface="Arial"/>
                <a:sym typeface="Arial"/>
              </a:rPr>
              <a:t>ι</a:t>
            </a:r>
            <a:r>
              <a:rPr lang="en-IE" sz="4000" b="1" i="0" u="none" strike="noStrike" cap="none" dirty="0">
                <a:solidFill>
                  <a:srgbClr val="FF0000"/>
                </a:solidFill>
                <a:latin typeface="Arial"/>
                <a:ea typeface="Arial"/>
                <a:cs typeface="Arial"/>
                <a:sym typeface="Arial"/>
              </a:rPr>
              <a:t> </a:t>
            </a:r>
            <a:r>
              <a:rPr lang="en-IE" sz="4000" b="1" i="0" u="none" strike="noStrike" cap="none" dirty="0" err="1">
                <a:solidFill>
                  <a:srgbClr val="FF0000"/>
                </a:solidFill>
                <a:latin typeface="Arial"/>
                <a:ea typeface="Arial"/>
                <a:cs typeface="Arial"/>
                <a:sym typeface="Arial"/>
              </a:rPr>
              <a:t>κ</a:t>
            </a:r>
            <a:r>
              <a:rPr lang="en-IE" sz="4000" b="1" i="0" u="none" strike="noStrike" cap="none" dirty="0">
                <a:solidFill>
                  <a:srgbClr val="FF0000"/>
                </a:solidFill>
                <a:latin typeface="Arial"/>
                <a:ea typeface="Arial"/>
                <a:cs typeface="Arial"/>
                <a:sym typeface="Arial"/>
              </a:rPr>
              <a:t>α</a:t>
            </a:r>
            <a:r>
              <a:rPr lang="en-IE" sz="4000" b="1" i="0" u="none" strike="noStrike" cap="none" dirty="0" err="1">
                <a:solidFill>
                  <a:srgbClr val="FF0000"/>
                </a:solidFill>
                <a:latin typeface="Arial"/>
                <a:ea typeface="Arial"/>
                <a:cs typeface="Arial"/>
                <a:sym typeface="Arial"/>
              </a:rPr>
              <a:t>τ</a:t>
            </a:r>
            <a:r>
              <a:rPr lang="en-IE" sz="4000" b="1" i="0" u="none" strike="noStrike" cap="none" dirty="0">
                <a:solidFill>
                  <a:srgbClr val="FF0000"/>
                </a:solidFill>
                <a:latin typeface="Arial"/>
                <a:ea typeface="Arial"/>
                <a:cs typeface="Arial"/>
                <a:sym typeface="Arial"/>
              </a:rPr>
              <a:t>α</a:t>
            </a:r>
            <a:r>
              <a:rPr lang="en-IE" sz="4000" b="1" i="0" u="none" strike="noStrike" cap="none" dirty="0" err="1">
                <a:solidFill>
                  <a:srgbClr val="FF0000"/>
                </a:solidFill>
                <a:latin typeface="Arial"/>
                <a:ea typeface="Arial"/>
                <a:cs typeface="Arial"/>
                <a:sym typeface="Arial"/>
              </a:rPr>
              <a:t>γράψτε</a:t>
            </a:r>
            <a:r>
              <a:rPr lang="en-IE" sz="4000" b="1" i="0" u="none" strike="noStrike" cap="none" dirty="0">
                <a:solidFill>
                  <a:srgbClr val="FF0000"/>
                </a:solidFill>
                <a:latin typeface="Arial"/>
                <a:ea typeface="Arial"/>
                <a:cs typeface="Arial"/>
                <a:sym typeface="Arial"/>
              </a:rPr>
              <a:t> </a:t>
            </a:r>
            <a:r>
              <a:rPr lang="en-IE" sz="4000" b="1" i="0" u="none" strike="noStrike" cap="none" dirty="0" err="1">
                <a:solidFill>
                  <a:srgbClr val="FF0000"/>
                </a:solidFill>
                <a:latin typeface="Arial"/>
                <a:ea typeface="Arial"/>
                <a:cs typeface="Arial"/>
                <a:sym typeface="Arial"/>
              </a:rPr>
              <a:t>τις</a:t>
            </a:r>
            <a:r>
              <a:rPr lang="en-IE" sz="4000" b="1" i="0" u="none" strike="noStrike" cap="none" dirty="0">
                <a:solidFill>
                  <a:srgbClr val="FF0000"/>
                </a:solidFill>
                <a:latin typeface="Arial"/>
                <a:ea typeface="Arial"/>
                <a:cs typeface="Arial"/>
                <a:sym typeface="Arial"/>
              </a:rPr>
              <a:t> </a:t>
            </a:r>
            <a:r>
              <a:rPr lang="en-IE" sz="4000" b="1" i="0" u="none" strike="noStrike" cap="none" dirty="0" err="1">
                <a:solidFill>
                  <a:srgbClr val="FF0000"/>
                </a:solidFill>
                <a:latin typeface="Arial"/>
                <a:ea typeface="Arial"/>
                <a:cs typeface="Arial"/>
                <a:sym typeface="Arial"/>
              </a:rPr>
              <a:t>σκέψεις</a:t>
            </a:r>
            <a:r>
              <a:rPr lang="en-IE" sz="4000" b="1" i="0" u="none" strike="noStrike" cap="none" dirty="0">
                <a:solidFill>
                  <a:srgbClr val="FF0000"/>
                </a:solidFill>
                <a:latin typeface="Arial"/>
                <a:ea typeface="Arial"/>
                <a:cs typeface="Arial"/>
                <a:sym typeface="Arial"/>
              </a:rPr>
              <a:t> </a:t>
            </a:r>
            <a:r>
              <a:rPr lang="en-IE" sz="4000" b="1" i="0" u="none" strike="noStrike" cap="none" dirty="0" err="1">
                <a:solidFill>
                  <a:srgbClr val="FF0000"/>
                </a:solidFill>
                <a:latin typeface="Arial"/>
                <a:ea typeface="Arial"/>
                <a:cs typeface="Arial"/>
                <a:sym typeface="Arial"/>
              </a:rPr>
              <a:t>σ</a:t>
            </a:r>
            <a:r>
              <a:rPr lang="en-IE" sz="4000" b="1" i="0" u="none" strike="noStrike" cap="none" dirty="0">
                <a:solidFill>
                  <a:srgbClr val="FF0000"/>
                </a:solidFill>
                <a:latin typeface="Arial"/>
                <a:ea typeface="Arial"/>
                <a:cs typeface="Arial"/>
                <a:sym typeface="Arial"/>
              </a:rPr>
              <a:t>α</a:t>
            </a:r>
            <a:r>
              <a:rPr lang="en-IE" sz="4000" b="1" i="0" u="none" strike="noStrike" cap="none" dirty="0" err="1">
                <a:solidFill>
                  <a:srgbClr val="FF0000"/>
                </a:solidFill>
                <a:latin typeface="Arial"/>
                <a:ea typeface="Arial"/>
                <a:cs typeface="Arial"/>
                <a:sym typeface="Arial"/>
              </a:rPr>
              <a:t>ς</a:t>
            </a:r>
            <a:r>
              <a:rPr lang="en-IE" sz="4000" b="1" i="0" u="none" strike="noStrike" cap="none" dirty="0">
                <a:solidFill>
                  <a:srgbClr val="FF0000"/>
                </a:solidFill>
                <a:latin typeface="Arial"/>
                <a:ea typeface="Arial"/>
                <a:cs typeface="Arial"/>
                <a:sym typeface="Arial"/>
              </a:rPr>
              <a:t> </a:t>
            </a:r>
            <a:r>
              <a:rPr lang="en-IE" sz="4000" b="1" i="0" u="none" strike="noStrike" cap="none" dirty="0" err="1">
                <a:solidFill>
                  <a:srgbClr val="FF0000"/>
                </a:solidFill>
                <a:latin typeface="Arial"/>
                <a:ea typeface="Arial"/>
                <a:cs typeface="Arial"/>
                <a:sym typeface="Arial"/>
              </a:rPr>
              <a:t>στον</a:t>
            </a:r>
            <a:r>
              <a:rPr lang="en-IE" sz="4000" b="1" i="0" u="none" strike="noStrike" cap="none" dirty="0">
                <a:solidFill>
                  <a:srgbClr val="FF0000"/>
                </a:solidFill>
                <a:latin typeface="Arial"/>
                <a:ea typeface="Arial"/>
                <a:cs typeface="Arial"/>
                <a:sym typeface="Arial"/>
              </a:rPr>
              <a:t> </a:t>
            </a:r>
            <a:r>
              <a:rPr lang="en-IE" sz="4000" b="1" i="0" u="none" strike="noStrike" cap="none" dirty="0" err="1">
                <a:solidFill>
                  <a:srgbClr val="FF0000"/>
                </a:solidFill>
                <a:latin typeface="Arial"/>
                <a:ea typeface="Arial"/>
                <a:cs typeface="Arial"/>
                <a:sym typeface="Arial"/>
              </a:rPr>
              <a:t>σύνδεσμο</a:t>
            </a:r>
            <a:r>
              <a:rPr lang="en-IE" sz="4000" b="1" i="0" u="none" strike="noStrike" cap="none" dirty="0">
                <a:solidFill>
                  <a:srgbClr val="FF0000"/>
                </a:solidFill>
                <a:latin typeface="Arial"/>
                <a:ea typeface="Arial"/>
                <a:cs typeface="Arial"/>
                <a:sym typeface="Arial"/>
              </a:rPr>
              <a:t> Padlet που </a:t>
            </a:r>
            <a:r>
              <a:rPr lang="en-IE" sz="4000" b="1" i="0" u="none" strike="noStrike" cap="none" dirty="0" err="1">
                <a:solidFill>
                  <a:srgbClr val="FF0000"/>
                </a:solidFill>
                <a:latin typeface="Arial"/>
                <a:ea typeface="Arial"/>
                <a:cs typeface="Arial"/>
                <a:sym typeface="Arial"/>
              </a:rPr>
              <a:t>ε</a:t>
            </a:r>
            <a:r>
              <a:rPr lang="en-IE" sz="4000" b="1" i="0" u="none" strike="noStrike" cap="none" dirty="0">
                <a:solidFill>
                  <a:srgbClr val="FF0000"/>
                </a:solidFill>
                <a:latin typeface="Arial"/>
                <a:ea typeface="Arial"/>
                <a:cs typeface="Arial"/>
                <a:sym typeface="Arial"/>
              </a:rPr>
              <a:t>π</a:t>
            </a:r>
            <a:r>
              <a:rPr lang="en-IE" sz="4000" b="1" i="0" u="none" strike="noStrike" cap="none" dirty="0" err="1">
                <a:solidFill>
                  <a:srgbClr val="FF0000"/>
                </a:solidFill>
                <a:latin typeface="Arial"/>
                <a:ea typeface="Arial"/>
                <a:cs typeface="Arial"/>
                <a:sym typeface="Arial"/>
              </a:rPr>
              <a:t>ισυνά</a:t>
            </a:r>
            <a:r>
              <a:rPr lang="en-IE" sz="4000" b="1" i="0" u="none" strike="noStrike" cap="none" dirty="0">
                <a:solidFill>
                  <a:srgbClr val="FF0000"/>
                </a:solidFill>
                <a:latin typeface="Arial"/>
                <a:ea typeface="Arial"/>
                <a:cs typeface="Arial"/>
                <a:sym typeface="Arial"/>
              </a:rPr>
              <a:t>π</a:t>
            </a:r>
            <a:r>
              <a:rPr lang="en-IE" sz="4000" b="1" i="0" u="none" strike="noStrike" cap="none" dirty="0" err="1">
                <a:solidFill>
                  <a:srgbClr val="FF0000"/>
                </a:solidFill>
                <a:latin typeface="Arial"/>
                <a:ea typeface="Arial"/>
                <a:cs typeface="Arial"/>
                <a:sym typeface="Arial"/>
              </a:rPr>
              <a:t>τετ</a:t>
            </a:r>
            <a:r>
              <a:rPr lang="en-IE" sz="4000" b="1" i="0" u="none" strike="noStrike" cap="none" dirty="0">
                <a:solidFill>
                  <a:srgbClr val="FF0000"/>
                </a:solidFill>
                <a:latin typeface="Arial"/>
                <a:ea typeface="Arial"/>
                <a:cs typeface="Arial"/>
                <a:sym typeface="Arial"/>
              </a:rPr>
              <a:t>α</a:t>
            </a:r>
            <a:r>
              <a:rPr lang="en-IE" sz="4000" b="1" i="0" u="none" strike="noStrike" cap="none" dirty="0" err="1">
                <a:solidFill>
                  <a:srgbClr val="FF0000"/>
                </a:solidFill>
                <a:latin typeface="Arial"/>
                <a:ea typeface="Arial"/>
                <a:cs typeface="Arial"/>
                <a:sym typeface="Arial"/>
              </a:rPr>
              <a:t>ι</a:t>
            </a:r>
            <a:r>
              <a:rPr lang="en-IE" sz="4000" b="1" i="0" u="none" strike="noStrike" cap="none" dirty="0">
                <a:solidFill>
                  <a:srgbClr val="FF0000"/>
                </a:solidFill>
                <a:latin typeface="Arial"/>
                <a:ea typeface="Arial"/>
                <a:cs typeface="Arial"/>
                <a:sym typeface="Arial"/>
              </a:rPr>
              <a:t>.</a:t>
            </a:r>
            <a:endParaRPr dirty="0"/>
          </a:p>
        </p:txBody>
      </p:sp>
      <p:pic>
        <p:nvPicPr>
          <p:cNvPr id="332" name="Google Shape;332;p14"/>
          <p:cNvPicPr preferRelativeResize="0"/>
          <p:nvPr/>
        </p:nvPicPr>
        <p:blipFill rotWithShape="1">
          <a:blip r:embed="rId6">
            <a:alphaModFix/>
          </a:blip>
          <a:srcRect/>
          <a:stretch/>
        </p:blipFill>
        <p:spPr>
          <a:xfrm>
            <a:off x="12026774" y="4540296"/>
            <a:ext cx="3381375" cy="3381375"/>
          </a:xfrm>
          <a:prstGeom prst="rect">
            <a:avLst/>
          </a:prstGeom>
          <a:noFill/>
          <a:ln>
            <a:noFill/>
          </a:ln>
        </p:spPr>
      </p:pic>
      <p:pic>
        <p:nvPicPr>
          <p:cNvPr id="333" name="Google Shape;333;p14"/>
          <p:cNvPicPr preferRelativeResize="0"/>
          <p:nvPr/>
        </p:nvPicPr>
        <p:blipFill rotWithShape="1">
          <a:blip r:embed="rId6">
            <a:alphaModFix/>
          </a:blip>
          <a:srcRect/>
          <a:stretch/>
        </p:blipFill>
        <p:spPr>
          <a:xfrm>
            <a:off x="12179174" y="4692696"/>
            <a:ext cx="3381375" cy="33813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5"/>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9" name="Google Shape;339;p15"/>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0" name="Google Shape;340;p15"/>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341" name="Google Shape;341;p15"/>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2" name="Google Shape;342;p15"/>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343" name="Google Shape;343;p15"/>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344" name="Google Shape;344;p15"/>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345" name="Google Shape;345;p15"/>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346" name="Google Shape;346;p15"/>
          <p:cNvSpPr txBox="1"/>
          <p:nvPr/>
        </p:nvSpPr>
        <p:spPr>
          <a:xfrm>
            <a:off x="1530904" y="2209984"/>
            <a:ext cx="13499545" cy="21236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6600" b="0" i="0" u="none" strike="noStrike" cap="none">
                <a:solidFill>
                  <a:srgbClr val="0000FF"/>
                </a:solidFill>
                <a:latin typeface="Arial"/>
                <a:ea typeface="Arial"/>
                <a:cs typeface="Arial"/>
                <a:sym typeface="Arial"/>
              </a:rPr>
              <a:t>Σχόλια για τη Δραστηριότητα 2 </a:t>
            </a:r>
            <a:endParaRPr/>
          </a:p>
          <a:p>
            <a:pPr marL="0" marR="0" lvl="0" indent="0" algn="l" rtl="0">
              <a:lnSpc>
                <a:spcPct val="100000"/>
              </a:lnSpc>
              <a:spcBef>
                <a:spcPts val="0"/>
              </a:spcBef>
              <a:spcAft>
                <a:spcPts val="0"/>
              </a:spcAft>
              <a:buNone/>
            </a:pPr>
            <a:r>
              <a:rPr lang="en-IE" sz="6600" b="0" i="0" u="none" strike="noStrike" cap="none">
                <a:solidFill>
                  <a:srgbClr val="0000FF"/>
                </a:solidFill>
                <a:latin typeface="Arial"/>
                <a:ea typeface="Arial"/>
                <a:cs typeface="Arial"/>
                <a:sym typeface="Arial"/>
              </a:rPr>
              <a:t>Εξερεύνηση πιθανών λύσεων</a:t>
            </a:r>
            <a:endParaRPr sz="6600" b="0" i="0" u="none" strike="noStrike" cap="none">
              <a:solidFill>
                <a:srgbClr val="0000FF"/>
              </a:solidFill>
              <a:latin typeface="Arial"/>
              <a:ea typeface="Arial"/>
              <a:cs typeface="Arial"/>
              <a:sym typeface="Arial"/>
            </a:endParaRPr>
          </a:p>
        </p:txBody>
      </p:sp>
      <p:sp>
        <p:nvSpPr>
          <p:cNvPr id="347" name="Google Shape;347;p15"/>
          <p:cNvSpPr txBox="1"/>
          <p:nvPr/>
        </p:nvSpPr>
        <p:spPr>
          <a:xfrm>
            <a:off x="1530904" y="5295270"/>
            <a:ext cx="11202389" cy="20621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3200" b="0" i="0" u="none" strike="noStrike" cap="none">
                <a:solidFill>
                  <a:srgbClr val="FF0000"/>
                </a:solidFill>
                <a:latin typeface="Arial"/>
                <a:ea typeface="Arial"/>
                <a:cs typeface="Arial"/>
                <a:sym typeface="Arial"/>
              </a:rPr>
              <a:t>Σύνδεσμος αποτελεσμάτων Padlet:</a:t>
            </a:r>
            <a:endParaRPr sz="3200" b="0" i="0" u="sng" strike="noStrike" cap="none">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endParaRPr>
          </a:p>
          <a:p>
            <a:pPr marL="0" marR="0" lvl="0" indent="0" algn="l" rtl="0">
              <a:lnSpc>
                <a:spcPct val="100000"/>
              </a:lnSpc>
              <a:spcBef>
                <a:spcPts val="0"/>
              </a:spcBef>
              <a:spcAft>
                <a:spcPts val="0"/>
              </a:spcAft>
              <a:buNone/>
            </a:pPr>
            <a:r>
              <a:rPr lang="en-IE" sz="3200" b="0" i="0" u="sng" strike="noStrike" cap="none">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https://padlet.com/euphoricweekendliterature/what-are-the-possible-practical-ways-to-prepare-school-leade-kmts0b8tqtemn210</a:t>
            </a:r>
            <a:endParaRPr sz="32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16"/>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53" name="Google Shape;353;p16"/>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54" name="Google Shape;354;p16"/>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355" name="Google Shape;355;p16"/>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56" name="Google Shape;356;p16"/>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357" name="Google Shape;357;p16"/>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358" name="Google Shape;358;p16"/>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359" name="Google Shape;359;p16"/>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360" name="Google Shape;360;p16"/>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361" name="Google Shape;361;p16"/>
          <p:cNvSpPr txBox="1"/>
          <p:nvPr/>
        </p:nvSpPr>
        <p:spPr>
          <a:xfrm>
            <a:off x="1726020" y="1112900"/>
            <a:ext cx="13228301" cy="17542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5400" b="0" i="0" u="none" strike="noStrike" cap="none" dirty="0" err="1">
                <a:solidFill>
                  <a:srgbClr val="0000FF"/>
                </a:solidFill>
                <a:latin typeface="Arial"/>
                <a:ea typeface="Arial"/>
                <a:cs typeface="Arial"/>
                <a:sym typeface="Arial"/>
              </a:rPr>
              <a:t>Τρίτη</a:t>
            </a:r>
            <a:r>
              <a:rPr lang="en-IE" sz="5400" b="0" i="0" u="none" strike="noStrike" cap="none" dirty="0">
                <a:solidFill>
                  <a:srgbClr val="0000FF"/>
                </a:solidFill>
                <a:latin typeface="Arial"/>
                <a:ea typeface="Arial"/>
                <a:cs typeface="Arial"/>
                <a:sym typeface="Arial"/>
              </a:rPr>
              <a:t> </a:t>
            </a:r>
            <a:r>
              <a:rPr lang="en-IE" sz="5400" b="0" i="0" u="none" strike="noStrike" cap="none" dirty="0" err="1">
                <a:solidFill>
                  <a:srgbClr val="0000FF"/>
                </a:solidFill>
                <a:latin typeface="Arial"/>
                <a:ea typeface="Arial"/>
                <a:cs typeface="Arial"/>
                <a:sym typeface="Arial"/>
              </a:rPr>
              <a:t>δρ</a:t>
            </a:r>
            <a:r>
              <a:rPr lang="en-IE" sz="5400" b="0" i="0" u="none" strike="noStrike" cap="none" dirty="0">
                <a:solidFill>
                  <a:srgbClr val="0000FF"/>
                </a:solidFill>
                <a:latin typeface="Arial"/>
                <a:ea typeface="Arial"/>
                <a:cs typeface="Arial"/>
                <a:sym typeface="Arial"/>
              </a:rPr>
              <a:t>α</a:t>
            </a:r>
            <a:r>
              <a:rPr lang="en-IE" sz="5400" b="0" i="0" u="none" strike="noStrike" cap="none" dirty="0" err="1">
                <a:solidFill>
                  <a:srgbClr val="0000FF"/>
                </a:solidFill>
                <a:latin typeface="Arial"/>
                <a:ea typeface="Arial"/>
                <a:cs typeface="Arial"/>
                <a:sym typeface="Arial"/>
              </a:rPr>
              <a:t>στηριότητ</a:t>
            </a:r>
            <a:r>
              <a:rPr lang="en-IE" sz="5400" b="0" i="0" u="none" strike="noStrike" cap="none" dirty="0">
                <a:solidFill>
                  <a:srgbClr val="0000FF"/>
                </a:solidFill>
                <a:latin typeface="Arial"/>
                <a:ea typeface="Arial"/>
                <a:cs typeface="Arial"/>
                <a:sym typeface="Arial"/>
              </a:rPr>
              <a:t>α </a:t>
            </a:r>
            <a:r>
              <a:rPr lang="en-IE" sz="5400" b="0" i="0" u="none" strike="noStrike" cap="none" dirty="0" err="1">
                <a:solidFill>
                  <a:srgbClr val="0000FF"/>
                </a:solidFill>
                <a:latin typeface="Arial"/>
                <a:ea typeface="Arial"/>
                <a:cs typeface="Arial"/>
                <a:sym typeface="Arial"/>
              </a:rPr>
              <a:t>εργ</a:t>
            </a:r>
            <a:r>
              <a:rPr lang="en-IE" sz="5400" b="0" i="0" u="none" strike="noStrike" cap="none" dirty="0">
                <a:solidFill>
                  <a:srgbClr val="0000FF"/>
                </a:solidFill>
                <a:latin typeface="Arial"/>
                <a:ea typeface="Arial"/>
                <a:cs typeface="Arial"/>
                <a:sym typeface="Arial"/>
              </a:rPr>
              <a:t>α</a:t>
            </a:r>
            <a:r>
              <a:rPr lang="en-IE" sz="5400" b="0" i="0" u="none" strike="noStrike" cap="none" dirty="0" err="1">
                <a:solidFill>
                  <a:srgbClr val="0000FF"/>
                </a:solidFill>
                <a:latin typeface="Arial"/>
                <a:ea typeface="Arial"/>
                <a:cs typeface="Arial"/>
                <a:sym typeface="Arial"/>
              </a:rPr>
              <a:t>στηρίου</a:t>
            </a:r>
            <a:r>
              <a:rPr lang="en-IE" sz="5400" b="0" i="0" u="none" strike="noStrike" cap="none" dirty="0">
                <a:solidFill>
                  <a:srgbClr val="0000FF"/>
                </a:solidFill>
                <a:latin typeface="Arial"/>
                <a:ea typeface="Arial"/>
                <a:cs typeface="Arial"/>
                <a:sym typeface="Arial"/>
              </a:rPr>
              <a:t> (ACT)</a:t>
            </a:r>
            <a:endParaRPr sz="1100" dirty="0"/>
          </a:p>
          <a:p>
            <a:pPr marL="0" marR="0" lvl="0" indent="0" algn="l" rtl="0">
              <a:lnSpc>
                <a:spcPct val="100000"/>
              </a:lnSpc>
              <a:spcBef>
                <a:spcPts val="0"/>
              </a:spcBef>
              <a:spcAft>
                <a:spcPts val="0"/>
              </a:spcAft>
              <a:buNone/>
            </a:pPr>
            <a:r>
              <a:rPr lang="en-IE" sz="5400" b="0" i="1" u="none" strike="noStrike" cap="none" dirty="0" err="1">
                <a:solidFill>
                  <a:srgbClr val="0000FF"/>
                </a:solidFill>
                <a:latin typeface="Arial"/>
                <a:ea typeface="Arial"/>
                <a:cs typeface="Arial"/>
                <a:sym typeface="Arial"/>
              </a:rPr>
              <a:t>Εφ</a:t>
            </a:r>
            <a:r>
              <a:rPr lang="en-IE" sz="5400" b="0" i="1" u="none" strike="noStrike" cap="none" dirty="0">
                <a:solidFill>
                  <a:srgbClr val="0000FF"/>
                </a:solidFill>
                <a:latin typeface="Arial"/>
                <a:ea typeface="Arial"/>
                <a:cs typeface="Arial"/>
                <a:sym typeface="Arial"/>
              </a:rPr>
              <a:t>α</a:t>
            </a:r>
            <a:r>
              <a:rPr lang="en-IE" sz="5400" b="0" i="1" u="none" strike="noStrike" cap="none" dirty="0" err="1">
                <a:solidFill>
                  <a:srgbClr val="0000FF"/>
                </a:solidFill>
                <a:latin typeface="Arial"/>
                <a:ea typeface="Arial"/>
                <a:cs typeface="Arial"/>
                <a:sym typeface="Arial"/>
              </a:rPr>
              <a:t>ρμογή</a:t>
            </a:r>
            <a:r>
              <a:rPr lang="en-IE" sz="5400" b="0" i="1" u="none" strike="noStrike" cap="none" dirty="0">
                <a:solidFill>
                  <a:srgbClr val="0000FF"/>
                </a:solidFill>
                <a:latin typeface="Arial"/>
                <a:ea typeface="Arial"/>
                <a:cs typeface="Arial"/>
                <a:sym typeface="Arial"/>
              </a:rPr>
              <a:t> των </a:t>
            </a:r>
            <a:r>
              <a:rPr lang="en-IE" sz="5400" b="0" i="1" u="none" strike="noStrike" cap="none" dirty="0" err="1">
                <a:solidFill>
                  <a:srgbClr val="0000FF"/>
                </a:solidFill>
                <a:latin typeface="Arial"/>
                <a:ea typeface="Arial"/>
                <a:cs typeface="Arial"/>
                <a:sym typeface="Arial"/>
              </a:rPr>
              <a:t>ε</a:t>
            </a:r>
            <a:r>
              <a:rPr lang="en-IE" sz="5400" b="0" i="1" u="none" strike="noStrike" cap="none" dirty="0">
                <a:solidFill>
                  <a:srgbClr val="0000FF"/>
                </a:solidFill>
                <a:latin typeface="Arial"/>
                <a:ea typeface="Arial"/>
                <a:cs typeface="Arial"/>
                <a:sym typeface="Arial"/>
              </a:rPr>
              <a:t>π</a:t>
            </a:r>
            <a:r>
              <a:rPr lang="en-IE" sz="5400" b="0" i="1" u="none" strike="noStrike" cap="none" dirty="0" err="1">
                <a:solidFill>
                  <a:srgbClr val="0000FF"/>
                </a:solidFill>
                <a:latin typeface="Arial"/>
                <a:ea typeface="Arial"/>
                <a:cs typeface="Arial"/>
                <a:sym typeface="Arial"/>
              </a:rPr>
              <a:t>ιλεγμένων</a:t>
            </a:r>
            <a:r>
              <a:rPr lang="en-IE" sz="5400" b="0" i="1" u="none" strike="noStrike" cap="none" dirty="0">
                <a:solidFill>
                  <a:srgbClr val="0000FF"/>
                </a:solidFill>
                <a:latin typeface="Arial"/>
                <a:ea typeface="Arial"/>
                <a:cs typeface="Arial"/>
                <a:sym typeface="Arial"/>
              </a:rPr>
              <a:t> </a:t>
            </a:r>
            <a:r>
              <a:rPr lang="en-IE" sz="5400" b="0" i="1" u="none" strike="noStrike" cap="none" dirty="0" err="1">
                <a:solidFill>
                  <a:srgbClr val="0000FF"/>
                </a:solidFill>
                <a:latin typeface="Arial"/>
                <a:ea typeface="Arial"/>
                <a:cs typeface="Arial"/>
                <a:sym typeface="Arial"/>
              </a:rPr>
              <a:t>λύσεων</a:t>
            </a:r>
            <a:endParaRPr sz="5400" b="0" i="1" u="none" strike="noStrike" cap="none" dirty="0">
              <a:solidFill>
                <a:srgbClr val="0000FF"/>
              </a:solidFill>
              <a:latin typeface="Arial"/>
              <a:ea typeface="Arial"/>
              <a:cs typeface="Arial"/>
              <a:sym typeface="Arial"/>
            </a:endParaRPr>
          </a:p>
        </p:txBody>
      </p:sp>
      <p:sp>
        <p:nvSpPr>
          <p:cNvPr id="362" name="Google Shape;362;p16"/>
          <p:cNvSpPr txBox="1"/>
          <p:nvPr/>
        </p:nvSpPr>
        <p:spPr>
          <a:xfrm>
            <a:off x="438703" y="3369644"/>
            <a:ext cx="15171821" cy="31700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en-IE" sz="4000" b="0" i="1" u="none" strike="noStrike" cap="none" dirty="0" err="1">
                <a:solidFill>
                  <a:srgbClr val="000000"/>
                </a:solidFill>
                <a:latin typeface="Arial"/>
                <a:ea typeface="Arial"/>
                <a:cs typeface="Arial"/>
                <a:sym typeface="Arial"/>
              </a:rPr>
              <a:t>Πώς</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μ</a:t>
            </a:r>
            <a:r>
              <a:rPr lang="en-IE" sz="4000" b="0" i="1" u="none" strike="noStrike" cap="none" dirty="0">
                <a:solidFill>
                  <a:srgbClr val="000000"/>
                </a:solidFill>
                <a:latin typeface="Arial"/>
                <a:ea typeface="Arial"/>
                <a:cs typeface="Arial"/>
                <a:sym typeface="Arial"/>
              </a:rPr>
              <a:t>π</a:t>
            </a:r>
            <a:r>
              <a:rPr lang="en-IE" sz="4000" b="0" i="1" u="none" strike="noStrike" cap="none" dirty="0" err="1">
                <a:solidFill>
                  <a:srgbClr val="000000"/>
                </a:solidFill>
                <a:latin typeface="Arial"/>
                <a:ea typeface="Arial"/>
                <a:cs typeface="Arial"/>
                <a:sym typeface="Arial"/>
              </a:rPr>
              <a:t>ορούμε</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εμείς</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ως</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γονείς</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εκ</a:t>
            </a:r>
            <a:r>
              <a:rPr lang="en-IE" sz="4000" b="0" i="1" u="none" strike="noStrike" cap="none" dirty="0">
                <a:solidFill>
                  <a:srgbClr val="000000"/>
                </a:solidFill>
                <a:latin typeface="Arial"/>
                <a:ea typeface="Arial"/>
                <a:cs typeface="Arial"/>
                <a:sym typeface="Arial"/>
              </a:rPr>
              <a:t>πα</a:t>
            </a:r>
            <a:r>
              <a:rPr lang="en-IE" sz="4000" b="0" i="1" u="none" strike="noStrike" cap="none" dirty="0" err="1">
                <a:solidFill>
                  <a:srgbClr val="000000"/>
                </a:solidFill>
                <a:latin typeface="Arial"/>
                <a:ea typeface="Arial"/>
                <a:cs typeface="Arial"/>
                <a:sym typeface="Arial"/>
              </a:rPr>
              <a:t>ιδευτικοί</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κ</a:t>
            </a:r>
            <a:r>
              <a:rPr lang="en-IE" sz="4000" b="0" i="1" u="none" strike="noStrike" cap="none" dirty="0">
                <a:solidFill>
                  <a:srgbClr val="000000"/>
                </a:solidFill>
                <a:latin typeface="Arial"/>
                <a:ea typeface="Arial"/>
                <a:cs typeface="Arial"/>
                <a:sym typeface="Arial"/>
              </a:rPr>
              <a:t>α</a:t>
            </a:r>
            <a:r>
              <a:rPr lang="en-IE" sz="4000" b="0" i="1" u="none" strike="noStrike" cap="none" dirty="0" err="1">
                <a:solidFill>
                  <a:srgbClr val="000000"/>
                </a:solidFill>
                <a:latin typeface="Arial"/>
                <a:ea typeface="Arial"/>
                <a:cs typeface="Arial"/>
                <a:sym typeface="Arial"/>
              </a:rPr>
              <a:t>ι</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διευθυντές</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σχολείων</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ν</a:t>
            </a:r>
            <a:r>
              <a:rPr lang="en-IE" sz="4000" b="0" i="1" u="none" strike="noStrike" cap="none" dirty="0">
                <a:solidFill>
                  <a:srgbClr val="000000"/>
                </a:solidFill>
                <a:latin typeface="Arial"/>
                <a:ea typeface="Arial"/>
                <a:cs typeface="Arial"/>
                <a:sym typeface="Arial"/>
              </a:rPr>
              <a:t>α </a:t>
            </a:r>
            <a:r>
              <a:rPr lang="en-IE" sz="4000" b="0" i="1" u="none" strike="noStrike" cap="none" dirty="0" err="1">
                <a:solidFill>
                  <a:srgbClr val="000000"/>
                </a:solidFill>
                <a:latin typeface="Arial"/>
                <a:ea typeface="Arial"/>
                <a:cs typeface="Arial"/>
                <a:sym typeface="Arial"/>
              </a:rPr>
              <a:t>εφ</a:t>
            </a:r>
            <a:r>
              <a:rPr lang="en-IE" sz="4000" b="0" i="1" u="none" strike="noStrike" cap="none" dirty="0">
                <a:solidFill>
                  <a:srgbClr val="000000"/>
                </a:solidFill>
                <a:latin typeface="Arial"/>
                <a:ea typeface="Arial"/>
                <a:cs typeface="Arial"/>
                <a:sym typeface="Arial"/>
              </a:rPr>
              <a:t>α</a:t>
            </a:r>
            <a:r>
              <a:rPr lang="en-IE" sz="4000" b="0" i="1" u="none" strike="noStrike" cap="none" dirty="0" err="1">
                <a:solidFill>
                  <a:srgbClr val="000000"/>
                </a:solidFill>
                <a:latin typeface="Arial"/>
                <a:ea typeface="Arial"/>
                <a:cs typeface="Arial"/>
                <a:sym typeface="Arial"/>
              </a:rPr>
              <a:t>ρμόσουμε</a:t>
            </a:r>
            <a:r>
              <a:rPr lang="en-IE" sz="4000" b="0" i="1" u="none" strike="noStrike" cap="none" dirty="0">
                <a:solidFill>
                  <a:srgbClr val="000000"/>
                </a:solidFill>
                <a:latin typeface="Arial"/>
                <a:ea typeface="Arial"/>
                <a:cs typeface="Arial"/>
                <a:sym typeface="Arial"/>
              </a:rPr>
              <a:t> α</a:t>
            </a:r>
            <a:r>
              <a:rPr lang="en-IE" sz="4000" b="0" i="1" u="none" strike="noStrike" cap="none" dirty="0" err="1">
                <a:solidFill>
                  <a:srgbClr val="000000"/>
                </a:solidFill>
                <a:latin typeface="Arial"/>
                <a:ea typeface="Arial"/>
                <a:cs typeface="Arial"/>
                <a:sym typeface="Arial"/>
              </a:rPr>
              <a:t>υτές</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τις</a:t>
            </a:r>
            <a:r>
              <a:rPr lang="en-IE" sz="4000" b="0" i="1" u="none" strike="noStrike" cap="none" dirty="0">
                <a:solidFill>
                  <a:srgbClr val="000000"/>
                </a:solidFill>
                <a:latin typeface="Arial"/>
                <a:ea typeface="Arial"/>
                <a:cs typeface="Arial"/>
                <a:sym typeface="Arial"/>
              </a:rPr>
              <a:t> </a:t>
            </a:r>
            <a:r>
              <a:rPr lang="en-IE" sz="4000" b="0" i="1" u="none" strike="noStrike" cap="none" dirty="0" err="1">
                <a:solidFill>
                  <a:srgbClr val="000000"/>
                </a:solidFill>
                <a:latin typeface="Arial"/>
                <a:ea typeface="Arial"/>
                <a:cs typeface="Arial"/>
                <a:sym typeface="Arial"/>
              </a:rPr>
              <a:t>λύσεις</a:t>
            </a:r>
            <a:r>
              <a:rPr lang="en-IE" sz="4000" b="0" i="1" u="none" strike="noStrike" cap="none" dirty="0">
                <a:solidFill>
                  <a:srgbClr val="000000"/>
                </a:solidFill>
                <a:latin typeface="Arial"/>
                <a:ea typeface="Arial"/>
                <a:cs typeface="Arial"/>
                <a:sym typeface="Arial"/>
              </a:rPr>
              <a:t>;</a:t>
            </a:r>
            <a:endParaRPr sz="1100" dirty="0"/>
          </a:p>
          <a:p>
            <a:pPr marL="857250" marR="0" lvl="0" indent="-857250" algn="l" rtl="0">
              <a:lnSpc>
                <a:spcPct val="100000"/>
              </a:lnSpc>
              <a:spcBef>
                <a:spcPts val="0"/>
              </a:spcBef>
              <a:spcAft>
                <a:spcPts val="0"/>
              </a:spcAft>
              <a:buClr>
                <a:srgbClr val="000000"/>
              </a:buClr>
              <a:buSzPts val="4800"/>
              <a:buFont typeface="Noto Sans Symbols"/>
              <a:buChar char="⮚"/>
            </a:pPr>
            <a:r>
              <a:rPr lang="en-IE" sz="4000" b="0" i="1" u="none" strike="noStrike" cap="none" dirty="0" err="1">
                <a:solidFill>
                  <a:srgbClr val="FF0000"/>
                </a:solidFill>
                <a:latin typeface="Arial"/>
                <a:ea typeface="Arial"/>
                <a:cs typeface="Arial"/>
                <a:sym typeface="Arial"/>
              </a:rPr>
              <a:t>Σχολικές</a:t>
            </a:r>
            <a:r>
              <a:rPr lang="en-IE" sz="4000" b="0" i="1" u="none" strike="noStrike" cap="none" dirty="0">
                <a:solidFill>
                  <a:srgbClr val="FF0000"/>
                </a:solidFill>
                <a:latin typeface="Arial"/>
                <a:ea typeface="Arial"/>
                <a:cs typeface="Arial"/>
                <a:sym typeface="Arial"/>
              </a:rPr>
              <a:t> π</a:t>
            </a:r>
            <a:r>
              <a:rPr lang="en-IE" sz="4000" b="0" i="1" u="none" strike="noStrike" cap="none" dirty="0" err="1">
                <a:solidFill>
                  <a:srgbClr val="FF0000"/>
                </a:solidFill>
                <a:latin typeface="Arial"/>
                <a:ea typeface="Arial"/>
                <a:cs typeface="Arial"/>
                <a:sym typeface="Arial"/>
              </a:rPr>
              <a:t>ρωτο</a:t>
            </a:r>
            <a:r>
              <a:rPr lang="en-IE" sz="4000" b="0" i="1" u="none" strike="noStrike" cap="none" dirty="0">
                <a:solidFill>
                  <a:srgbClr val="FF0000"/>
                </a:solidFill>
                <a:latin typeface="Arial"/>
                <a:ea typeface="Arial"/>
                <a:cs typeface="Arial"/>
                <a:sym typeface="Arial"/>
              </a:rPr>
              <a:t>β</a:t>
            </a:r>
            <a:r>
              <a:rPr lang="en-IE" sz="4000" b="0" i="1" u="none" strike="noStrike" cap="none" dirty="0" err="1">
                <a:solidFill>
                  <a:srgbClr val="FF0000"/>
                </a:solidFill>
                <a:latin typeface="Arial"/>
                <a:ea typeface="Arial"/>
                <a:cs typeface="Arial"/>
                <a:sym typeface="Arial"/>
              </a:rPr>
              <a:t>ουλίες</a:t>
            </a:r>
            <a:r>
              <a:rPr lang="en-IE" sz="4000" b="0" i="1" u="none" strike="noStrike" cap="none" dirty="0">
                <a:solidFill>
                  <a:srgbClr val="FF0000"/>
                </a:solidFill>
                <a:latin typeface="Arial"/>
                <a:ea typeface="Arial"/>
                <a:cs typeface="Arial"/>
                <a:sym typeface="Arial"/>
              </a:rPr>
              <a:t>;</a:t>
            </a:r>
            <a:endParaRPr sz="1100" dirty="0"/>
          </a:p>
          <a:p>
            <a:pPr marL="857250" marR="0" lvl="0" indent="-857250" algn="l" rtl="0">
              <a:lnSpc>
                <a:spcPct val="100000"/>
              </a:lnSpc>
              <a:spcBef>
                <a:spcPts val="0"/>
              </a:spcBef>
              <a:spcAft>
                <a:spcPts val="0"/>
              </a:spcAft>
              <a:buClr>
                <a:srgbClr val="000000"/>
              </a:buClr>
              <a:buSzPts val="4800"/>
              <a:buFont typeface="Noto Sans Symbols"/>
              <a:buChar char="⮚"/>
            </a:pPr>
            <a:r>
              <a:rPr lang="en-IE" sz="4000" b="0" i="1" u="none" strike="noStrike" cap="none" dirty="0" err="1">
                <a:solidFill>
                  <a:srgbClr val="FF0000"/>
                </a:solidFill>
                <a:latin typeface="Arial"/>
                <a:ea typeface="Arial"/>
                <a:cs typeface="Arial"/>
                <a:sym typeface="Arial"/>
              </a:rPr>
              <a:t>Εθνικές</a:t>
            </a:r>
            <a:r>
              <a:rPr lang="en-IE" sz="4000" b="0" i="1" u="none" strike="noStrike" cap="none" dirty="0">
                <a:solidFill>
                  <a:srgbClr val="FF0000"/>
                </a:solidFill>
                <a:latin typeface="Arial"/>
                <a:ea typeface="Arial"/>
                <a:cs typeface="Arial"/>
                <a:sym typeface="Arial"/>
              </a:rPr>
              <a:t> π</a:t>
            </a:r>
            <a:r>
              <a:rPr lang="en-IE" sz="4000" b="0" i="1" u="none" strike="noStrike" cap="none" dirty="0" err="1">
                <a:solidFill>
                  <a:srgbClr val="FF0000"/>
                </a:solidFill>
                <a:latin typeface="Arial"/>
                <a:ea typeface="Arial"/>
                <a:cs typeface="Arial"/>
                <a:sym typeface="Arial"/>
              </a:rPr>
              <a:t>ρωτο</a:t>
            </a:r>
            <a:r>
              <a:rPr lang="en-IE" sz="4000" b="0" i="1" u="none" strike="noStrike" cap="none" dirty="0">
                <a:solidFill>
                  <a:srgbClr val="FF0000"/>
                </a:solidFill>
                <a:latin typeface="Arial"/>
                <a:ea typeface="Arial"/>
                <a:cs typeface="Arial"/>
                <a:sym typeface="Arial"/>
              </a:rPr>
              <a:t>β</a:t>
            </a:r>
            <a:r>
              <a:rPr lang="en-IE" sz="4000" b="0" i="1" u="none" strike="noStrike" cap="none" dirty="0" err="1">
                <a:solidFill>
                  <a:srgbClr val="FF0000"/>
                </a:solidFill>
                <a:latin typeface="Arial"/>
                <a:ea typeface="Arial"/>
                <a:cs typeface="Arial"/>
                <a:sym typeface="Arial"/>
              </a:rPr>
              <a:t>ουλίες</a:t>
            </a:r>
            <a:r>
              <a:rPr lang="en-IE" sz="4000" b="0" i="1" u="none" strike="noStrike" cap="none" dirty="0">
                <a:solidFill>
                  <a:srgbClr val="FF0000"/>
                </a:solidFill>
                <a:latin typeface="Arial"/>
                <a:ea typeface="Arial"/>
                <a:cs typeface="Arial"/>
                <a:sym typeface="Arial"/>
              </a:rPr>
              <a:t>;</a:t>
            </a:r>
            <a:endParaRPr sz="1100" dirty="0"/>
          </a:p>
          <a:p>
            <a:pPr marL="857250" marR="0" lvl="0" indent="-857250" algn="l" rtl="0">
              <a:lnSpc>
                <a:spcPct val="100000"/>
              </a:lnSpc>
              <a:spcBef>
                <a:spcPts val="0"/>
              </a:spcBef>
              <a:spcAft>
                <a:spcPts val="0"/>
              </a:spcAft>
              <a:buClr>
                <a:srgbClr val="000000"/>
              </a:buClr>
              <a:buSzPts val="4800"/>
              <a:buFont typeface="Noto Sans Symbols"/>
              <a:buChar char="⮚"/>
            </a:pPr>
            <a:r>
              <a:rPr lang="en-IE" sz="4000" b="0" i="1" u="none" strike="noStrike" cap="none" dirty="0" err="1">
                <a:solidFill>
                  <a:srgbClr val="FF0000"/>
                </a:solidFill>
                <a:latin typeface="Arial"/>
                <a:ea typeface="Arial"/>
                <a:cs typeface="Arial"/>
                <a:sym typeface="Arial"/>
              </a:rPr>
              <a:t>Διεθνείς</a:t>
            </a:r>
            <a:r>
              <a:rPr lang="en-IE" sz="4000" b="0" i="1" u="none" strike="noStrike" cap="none" dirty="0">
                <a:solidFill>
                  <a:srgbClr val="FF0000"/>
                </a:solidFill>
                <a:latin typeface="Arial"/>
                <a:ea typeface="Arial"/>
                <a:cs typeface="Arial"/>
                <a:sym typeface="Arial"/>
              </a:rPr>
              <a:t> π</a:t>
            </a:r>
            <a:r>
              <a:rPr lang="en-IE" sz="4000" b="0" i="1" u="none" strike="noStrike" cap="none" dirty="0" err="1">
                <a:solidFill>
                  <a:srgbClr val="FF0000"/>
                </a:solidFill>
                <a:latin typeface="Arial"/>
                <a:ea typeface="Arial"/>
                <a:cs typeface="Arial"/>
                <a:sym typeface="Arial"/>
              </a:rPr>
              <a:t>ρωτο</a:t>
            </a:r>
            <a:r>
              <a:rPr lang="en-IE" sz="4000" b="0" i="1" u="none" strike="noStrike" cap="none" dirty="0">
                <a:solidFill>
                  <a:srgbClr val="FF0000"/>
                </a:solidFill>
                <a:latin typeface="Arial"/>
                <a:ea typeface="Arial"/>
                <a:cs typeface="Arial"/>
                <a:sym typeface="Arial"/>
              </a:rPr>
              <a:t>β</a:t>
            </a:r>
            <a:r>
              <a:rPr lang="en-IE" sz="4000" b="0" i="1" u="none" strike="noStrike" cap="none" dirty="0" err="1">
                <a:solidFill>
                  <a:srgbClr val="FF0000"/>
                </a:solidFill>
                <a:latin typeface="Arial"/>
                <a:ea typeface="Arial"/>
                <a:cs typeface="Arial"/>
                <a:sym typeface="Arial"/>
              </a:rPr>
              <a:t>ουλίες</a:t>
            </a:r>
            <a:r>
              <a:rPr lang="en-IE" sz="4000" b="0" i="1" u="none" strike="noStrike" cap="none" dirty="0">
                <a:solidFill>
                  <a:srgbClr val="FF0000"/>
                </a:solidFill>
                <a:latin typeface="Arial"/>
                <a:ea typeface="Arial"/>
                <a:cs typeface="Arial"/>
                <a:sym typeface="Arial"/>
              </a:rPr>
              <a:t>;</a:t>
            </a:r>
            <a:endParaRPr sz="1100" dirty="0"/>
          </a:p>
        </p:txBody>
      </p:sp>
      <p:pic>
        <p:nvPicPr>
          <p:cNvPr id="363" name="Google Shape;363;p16"/>
          <p:cNvPicPr preferRelativeResize="0"/>
          <p:nvPr/>
        </p:nvPicPr>
        <p:blipFill rotWithShape="1">
          <a:blip r:embed="rId6">
            <a:alphaModFix/>
          </a:blip>
          <a:srcRect/>
          <a:stretch/>
        </p:blipFill>
        <p:spPr>
          <a:xfrm>
            <a:off x="10590944" y="4325373"/>
            <a:ext cx="3403948" cy="3403948"/>
          </a:xfrm>
          <a:prstGeom prst="rect">
            <a:avLst/>
          </a:prstGeom>
          <a:noFill/>
          <a:ln>
            <a:noFill/>
          </a:ln>
        </p:spPr>
      </p:pic>
      <p:sp>
        <p:nvSpPr>
          <p:cNvPr id="365" name="Google Shape;365;p16"/>
          <p:cNvSpPr txBox="1"/>
          <p:nvPr/>
        </p:nvSpPr>
        <p:spPr>
          <a:xfrm>
            <a:off x="2190970" y="7459474"/>
            <a:ext cx="97917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1400" b="0"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https://docs.google.com/document/d/1NVyQo3Koykkqa20tgn8vNsJF8cxkJGS6/edi</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 name="TextBox 2">
            <a:extLst>
              <a:ext uri="{FF2B5EF4-FFF2-40B4-BE49-F238E27FC236}">
                <a16:creationId xmlns:a16="http://schemas.microsoft.com/office/drawing/2014/main" id="{38230FFD-B974-2C56-0E38-EF347ECF091B}"/>
              </a:ext>
            </a:extLst>
          </p:cNvPr>
          <p:cNvSpPr txBox="1"/>
          <p:nvPr/>
        </p:nvSpPr>
        <p:spPr>
          <a:xfrm>
            <a:off x="803132" y="8080113"/>
            <a:ext cx="9787812" cy="954107"/>
          </a:xfrm>
          <a:prstGeom prst="rect">
            <a:avLst/>
          </a:prstGeom>
          <a:noFill/>
        </p:spPr>
        <p:txBody>
          <a:bodyPr wrap="square">
            <a:spAutoFit/>
          </a:bodyPr>
          <a:lstStyle/>
          <a:p>
            <a:pPr marL="0" marR="0" lvl="0" indent="0" algn="ctr" rtl="0">
              <a:lnSpc>
                <a:spcPct val="100000"/>
              </a:lnSpc>
              <a:spcBef>
                <a:spcPts val="0"/>
              </a:spcBef>
              <a:spcAft>
                <a:spcPts val="0"/>
              </a:spcAft>
              <a:buNone/>
            </a:pPr>
            <a:r>
              <a:rPr lang="el-GR" sz="2800" b="1" i="0" u="none" strike="noStrike" cap="none" dirty="0">
                <a:solidFill>
                  <a:srgbClr val="FF0000"/>
                </a:solidFill>
                <a:latin typeface="Arial"/>
                <a:ea typeface="Arial"/>
                <a:cs typeface="Arial"/>
                <a:sym typeface="Arial"/>
              </a:rPr>
              <a:t>Σκεφτείτε και καταγράψτε τις σκέψεις σας στον σύνδεσμο </a:t>
            </a:r>
            <a:r>
              <a:rPr lang="en-IE" sz="2800" b="1" i="0" u="none" strike="noStrike" cap="none" dirty="0">
                <a:solidFill>
                  <a:srgbClr val="FF0000"/>
                </a:solidFill>
                <a:latin typeface="Arial"/>
                <a:ea typeface="Arial"/>
                <a:cs typeface="Arial"/>
                <a:sym typeface="Arial"/>
              </a:rPr>
              <a:t>Padlet </a:t>
            </a:r>
            <a:r>
              <a:rPr lang="el-GR" sz="2800" b="1" i="0" u="none" strike="noStrike" cap="none" dirty="0">
                <a:solidFill>
                  <a:srgbClr val="FF0000"/>
                </a:solidFill>
                <a:latin typeface="Arial"/>
                <a:ea typeface="Arial"/>
                <a:cs typeface="Arial"/>
                <a:sym typeface="Arial"/>
              </a:rPr>
              <a:t>που επισυνάπτεται.</a:t>
            </a:r>
            <a:endParaRPr lang="el-GR"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17"/>
          <p:cNvSpPr txBox="1"/>
          <p:nvPr/>
        </p:nvSpPr>
        <p:spPr>
          <a:xfrm>
            <a:off x="14292505" y="5111818"/>
            <a:ext cx="2334213" cy="372603"/>
          </a:xfrm>
          <a:prstGeom prst="rect">
            <a:avLst/>
          </a:prstGeom>
          <a:noFill/>
          <a:ln>
            <a:noFill/>
          </a:ln>
        </p:spPr>
        <p:txBody>
          <a:bodyPr spcFirstLastPara="1" wrap="square" lIns="0" tIns="0" rIns="0" bIns="0" anchor="t" anchorCtr="0">
            <a:spAutoFit/>
          </a:bodyPr>
          <a:lstStyle/>
          <a:p>
            <a:pPr marL="0" marR="0" lvl="0" indent="0" algn="l" rtl="0">
              <a:lnSpc>
                <a:spcPct val="140018"/>
              </a:lnSpc>
              <a:spcBef>
                <a:spcPts val="0"/>
              </a:spcBef>
              <a:spcAft>
                <a:spcPts val="0"/>
              </a:spcAft>
              <a:buNone/>
            </a:pPr>
            <a:r>
              <a:rPr lang="en-IE" sz="2199" b="0" i="0" u="none" strike="noStrike" cap="none">
                <a:solidFill>
                  <a:srgbClr val="000000"/>
                </a:solidFill>
                <a:latin typeface="Arial"/>
                <a:ea typeface="Arial"/>
                <a:cs typeface="Arial"/>
                <a:sym typeface="Arial"/>
              </a:rPr>
              <a:t>.</a:t>
            </a:r>
            <a:endParaRPr/>
          </a:p>
        </p:txBody>
      </p:sp>
      <p:cxnSp>
        <p:nvCxnSpPr>
          <p:cNvPr id="372" name="Google Shape;372;p17"/>
          <p:cNvCxnSpPr/>
          <p:nvPr/>
        </p:nvCxnSpPr>
        <p:spPr>
          <a:xfrm rot="10800000" flipH="1">
            <a:off x="30019" y="1698370"/>
            <a:ext cx="18288000" cy="19050"/>
          </a:xfrm>
          <a:prstGeom prst="straightConnector1">
            <a:avLst/>
          </a:prstGeom>
          <a:noFill/>
          <a:ln w="9525" cap="flat" cmpd="sng">
            <a:solidFill>
              <a:srgbClr val="000000">
                <a:alpha val="29803"/>
              </a:srgbClr>
            </a:solidFill>
            <a:prstDash val="solid"/>
            <a:round/>
            <a:headEnd type="none" w="sm" len="sm"/>
            <a:tailEnd type="none" w="sm" len="sm"/>
          </a:ln>
        </p:spPr>
      </p:cxnSp>
      <p:cxnSp>
        <p:nvCxnSpPr>
          <p:cNvPr id="373" name="Google Shape;373;p17"/>
          <p:cNvCxnSpPr/>
          <p:nvPr/>
        </p:nvCxnSpPr>
        <p:spPr>
          <a:xfrm>
            <a:off x="1144136" y="2796769"/>
            <a:ext cx="0" cy="447300"/>
          </a:xfrm>
          <a:prstGeom prst="straightConnector1">
            <a:avLst/>
          </a:prstGeom>
          <a:noFill/>
          <a:ln w="9525" cap="flat" cmpd="sng">
            <a:solidFill>
              <a:srgbClr val="000000">
                <a:alpha val="29803"/>
              </a:srgbClr>
            </a:solidFill>
            <a:prstDash val="solid"/>
            <a:round/>
            <a:headEnd type="none" w="sm" len="sm"/>
            <a:tailEnd type="none" w="sm" len="sm"/>
          </a:ln>
        </p:spPr>
      </p:cxnSp>
      <p:grpSp>
        <p:nvGrpSpPr>
          <p:cNvPr id="374" name="Google Shape;374;p17"/>
          <p:cNvGrpSpPr/>
          <p:nvPr/>
        </p:nvGrpSpPr>
        <p:grpSpPr>
          <a:xfrm>
            <a:off x="-289837" y="8349676"/>
            <a:ext cx="18678035" cy="2078949"/>
            <a:chOff x="0" y="-38100"/>
            <a:chExt cx="4919318" cy="805460"/>
          </a:xfrm>
        </p:grpSpPr>
        <p:sp>
          <p:nvSpPr>
            <p:cNvPr id="375" name="Google Shape;375;p17"/>
            <p:cNvSpPr/>
            <p:nvPr/>
          </p:nvSpPr>
          <p:spPr>
            <a:xfrm>
              <a:off x="65819" y="159372"/>
              <a:ext cx="4827109" cy="556227"/>
            </a:xfrm>
            <a:custGeom>
              <a:avLst/>
              <a:gdLst/>
              <a:ahLst/>
              <a:cxnLst/>
              <a:rect l="l" t="t" r="r" b="b"/>
              <a:pathLst>
                <a:path w="4919318" h="767360" extrusionOk="0">
                  <a:moveTo>
                    <a:pt x="0" y="0"/>
                  </a:moveTo>
                  <a:lnTo>
                    <a:pt x="4919318" y="0"/>
                  </a:lnTo>
                  <a:lnTo>
                    <a:pt x="4919318" y="767360"/>
                  </a:lnTo>
                  <a:lnTo>
                    <a:pt x="0" y="767360"/>
                  </a:lnTo>
                  <a:close/>
                </a:path>
              </a:pathLst>
            </a:custGeom>
            <a:solidFill>
              <a:srgbClr val="0C4DA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6" name="Google Shape;376;p17"/>
            <p:cNvSpPr txBox="1"/>
            <p:nvPr/>
          </p:nvSpPr>
          <p:spPr>
            <a:xfrm>
              <a:off x="0" y="-38100"/>
              <a:ext cx="4919318" cy="805460"/>
            </a:xfrm>
            <a:prstGeom prst="rect">
              <a:avLst/>
            </a:prstGeom>
            <a:noFill/>
            <a:ln>
              <a:noFill/>
            </a:ln>
          </p:spPr>
          <p:txBody>
            <a:bodyPr spcFirstLastPara="1" wrap="square" lIns="50800" tIns="50800" rIns="50800" bIns="50800" anchor="ctr" anchorCtr="0">
              <a:noAutofit/>
            </a:bodyPr>
            <a:lstStyle/>
            <a:p>
              <a:pPr marL="0" marR="0" lvl="0" indent="0" algn="ctr" rtl="0">
                <a:lnSpc>
                  <a:spcPct val="15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77" name="Google Shape;377;p17"/>
          <p:cNvSpPr txBox="1"/>
          <p:nvPr/>
        </p:nvSpPr>
        <p:spPr>
          <a:xfrm>
            <a:off x="1343298" y="8845732"/>
            <a:ext cx="16110520" cy="1394228"/>
          </a:xfrm>
          <a:prstGeom prst="rect">
            <a:avLst/>
          </a:prstGeom>
          <a:noFill/>
          <a:ln>
            <a:noFill/>
          </a:ln>
        </p:spPr>
        <p:txBody>
          <a:bodyPr spcFirstLastPara="1" wrap="square" lIns="0" tIns="0" rIns="0" bIns="0" anchor="t" anchorCtr="0">
            <a:spAutoFit/>
          </a:bodyPr>
          <a:lstStyle/>
          <a:p>
            <a:pPr marL="0" marR="0" lvl="0" indent="0" algn="l" rtl="0">
              <a:lnSpc>
                <a:spcPct val="151397"/>
              </a:lnSpc>
              <a:spcBef>
                <a:spcPts val="0"/>
              </a:spcBef>
              <a:spcAft>
                <a:spcPts val="0"/>
              </a:spcAft>
              <a:buNone/>
            </a:pPr>
            <a:r>
              <a:rPr lang="en-IE" sz="6000" b="1" i="0" u="none" strike="noStrike" cap="none" dirty="0" err="1">
                <a:solidFill>
                  <a:srgbClr val="FFFFFF"/>
                </a:solidFill>
                <a:latin typeface="Arial"/>
                <a:ea typeface="Arial"/>
                <a:cs typeface="Arial"/>
                <a:sym typeface="Arial"/>
              </a:rPr>
              <a:t>Πώς</a:t>
            </a:r>
            <a:r>
              <a:rPr lang="en-IE" sz="6000" b="1" i="0" u="none" strike="noStrike" cap="none" dirty="0">
                <a:solidFill>
                  <a:srgbClr val="FFFFFF"/>
                </a:solidFill>
                <a:latin typeface="Arial"/>
                <a:ea typeface="Arial"/>
                <a:cs typeface="Arial"/>
                <a:sym typeface="Arial"/>
              </a:rPr>
              <a:t> </a:t>
            </a:r>
            <a:r>
              <a:rPr lang="en-IE" sz="6000" b="1" i="0" u="none" strike="noStrike" cap="none" dirty="0" err="1">
                <a:solidFill>
                  <a:srgbClr val="FFFFFF"/>
                </a:solidFill>
                <a:latin typeface="Arial"/>
                <a:ea typeface="Arial"/>
                <a:cs typeface="Arial"/>
                <a:sym typeface="Arial"/>
              </a:rPr>
              <a:t>ν</a:t>
            </a:r>
            <a:r>
              <a:rPr lang="en-IE" sz="6000" b="1" i="0" u="none" strike="noStrike" cap="none" dirty="0">
                <a:solidFill>
                  <a:srgbClr val="FFFFFF"/>
                </a:solidFill>
                <a:latin typeface="Arial"/>
                <a:ea typeface="Arial"/>
                <a:cs typeface="Arial"/>
                <a:sym typeface="Arial"/>
              </a:rPr>
              <a:t>α α</a:t>
            </a:r>
            <a:r>
              <a:rPr lang="en-IE" sz="6000" b="1" i="0" u="none" strike="noStrike" cap="none" dirty="0" err="1">
                <a:solidFill>
                  <a:srgbClr val="FFFFFF"/>
                </a:solidFill>
                <a:latin typeface="Arial"/>
                <a:ea typeface="Arial"/>
                <a:cs typeface="Arial"/>
                <a:sym typeface="Arial"/>
              </a:rPr>
              <a:t>ν</a:t>
            </a:r>
            <a:r>
              <a:rPr lang="en-IE" sz="6000" b="1" i="0" u="none" strike="noStrike" cap="none" dirty="0">
                <a:solidFill>
                  <a:srgbClr val="FFFFFF"/>
                </a:solidFill>
                <a:latin typeface="Arial"/>
                <a:ea typeface="Arial"/>
                <a:cs typeface="Arial"/>
                <a:sym typeface="Arial"/>
              </a:rPr>
              <a:t>α</a:t>
            </a:r>
            <a:r>
              <a:rPr lang="en-IE" sz="6000" b="1" i="0" u="none" strike="noStrike" cap="none" dirty="0" err="1">
                <a:solidFill>
                  <a:srgbClr val="FFFFFF"/>
                </a:solidFill>
                <a:latin typeface="Arial"/>
                <a:ea typeface="Arial"/>
                <a:cs typeface="Arial"/>
                <a:sym typeface="Arial"/>
              </a:rPr>
              <a:t>γνωρίσετε</a:t>
            </a:r>
            <a:r>
              <a:rPr lang="en-IE" sz="6000" b="1" i="0" u="none" strike="noStrike" cap="none" dirty="0">
                <a:solidFill>
                  <a:srgbClr val="FFFFFF"/>
                </a:solidFill>
                <a:latin typeface="Arial"/>
                <a:ea typeface="Arial"/>
                <a:cs typeface="Arial"/>
                <a:sym typeface="Arial"/>
              </a:rPr>
              <a:t> </a:t>
            </a:r>
            <a:r>
              <a:rPr lang="en-IE" sz="6000" b="1" i="0" u="none" strike="noStrike" cap="none" dirty="0" err="1">
                <a:solidFill>
                  <a:srgbClr val="FFFFFF"/>
                </a:solidFill>
                <a:latin typeface="Arial"/>
                <a:ea typeface="Arial"/>
                <a:cs typeface="Arial"/>
                <a:sym typeface="Arial"/>
              </a:rPr>
              <a:t>τις</a:t>
            </a:r>
            <a:r>
              <a:rPr lang="en-IE" sz="6000" b="1" i="0" u="none" strike="noStrike" cap="none" dirty="0">
                <a:solidFill>
                  <a:srgbClr val="FFFFFF"/>
                </a:solidFill>
                <a:latin typeface="Arial"/>
                <a:ea typeface="Arial"/>
                <a:cs typeface="Arial"/>
                <a:sym typeface="Arial"/>
              </a:rPr>
              <a:t> </a:t>
            </a:r>
            <a:r>
              <a:rPr lang="en-IE" sz="6000" b="1" i="0" u="none" strike="noStrike" cap="none" dirty="0" err="1">
                <a:solidFill>
                  <a:srgbClr val="FFFFFF"/>
                </a:solidFill>
                <a:latin typeface="Arial"/>
                <a:ea typeface="Arial"/>
                <a:cs typeface="Arial"/>
                <a:sym typeface="Arial"/>
              </a:rPr>
              <a:t>ψεύτικες</a:t>
            </a:r>
            <a:r>
              <a:rPr lang="en-IE" sz="6000" b="1" i="0" u="none" strike="noStrike" cap="none" dirty="0">
                <a:solidFill>
                  <a:srgbClr val="FFFFFF"/>
                </a:solidFill>
                <a:latin typeface="Arial"/>
                <a:ea typeface="Arial"/>
                <a:cs typeface="Arial"/>
                <a:sym typeface="Arial"/>
              </a:rPr>
              <a:t> </a:t>
            </a:r>
            <a:r>
              <a:rPr lang="en-IE" sz="6000" b="1" i="0" u="none" strike="noStrike" cap="none" dirty="0" err="1">
                <a:solidFill>
                  <a:srgbClr val="FFFFFF"/>
                </a:solidFill>
                <a:latin typeface="Arial"/>
                <a:ea typeface="Arial"/>
                <a:cs typeface="Arial"/>
                <a:sym typeface="Arial"/>
              </a:rPr>
              <a:t>ειδήσεις</a:t>
            </a:r>
            <a:r>
              <a:rPr lang="en-IE" sz="6000" b="1" i="0" u="none" strike="noStrike" cap="none" dirty="0">
                <a:solidFill>
                  <a:srgbClr val="FFFFFF"/>
                </a:solidFill>
                <a:latin typeface="Arial"/>
                <a:ea typeface="Arial"/>
                <a:cs typeface="Arial"/>
                <a:sym typeface="Arial"/>
              </a:rPr>
              <a:t>;</a:t>
            </a:r>
            <a:endParaRPr sz="1000" dirty="0"/>
          </a:p>
        </p:txBody>
      </p:sp>
      <p:sp>
        <p:nvSpPr>
          <p:cNvPr id="378" name="Google Shape;378;p17"/>
          <p:cNvSpPr/>
          <p:nvPr/>
        </p:nvSpPr>
        <p:spPr>
          <a:xfrm>
            <a:off x="30019" y="332425"/>
            <a:ext cx="2626559" cy="1050401"/>
          </a:xfrm>
          <a:custGeom>
            <a:avLst/>
            <a:gdLst/>
            <a:ahLst/>
            <a:cxnLst/>
            <a:rect l="l" t="t" r="r" b="b"/>
            <a:pathLst>
              <a:path w="2626559" h="1050401" extrusionOk="0">
                <a:moveTo>
                  <a:pt x="0" y="0"/>
                </a:moveTo>
                <a:lnTo>
                  <a:pt x="2626559" y="0"/>
                </a:lnTo>
                <a:lnTo>
                  <a:pt x="2626559" y="1050401"/>
                </a:lnTo>
                <a:lnTo>
                  <a:pt x="0" y="105040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9" name="Google Shape;379;p17"/>
          <p:cNvSpPr/>
          <p:nvPr/>
        </p:nvSpPr>
        <p:spPr>
          <a:xfrm>
            <a:off x="14391012" y="-16534"/>
            <a:ext cx="4317278" cy="1365620"/>
          </a:xfrm>
          <a:custGeom>
            <a:avLst/>
            <a:gdLst/>
            <a:ahLst/>
            <a:cxnLst/>
            <a:rect l="l" t="t" r="r" b="b"/>
            <a:pathLst>
              <a:path w="4317278" h="1365620" extrusionOk="0">
                <a:moveTo>
                  <a:pt x="0" y="0"/>
                </a:moveTo>
                <a:lnTo>
                  <a:pt x="4317278" y="0"/>
                </a:lnTo>
                <a:lnTo>
                  <a:pt x="4317278" y="1365619"/>
                </a:lnTo>
                <a:lnTo>
                  <a:pt x="0" y="1365619"/>
                </a:lnTo>
                <a:lnTo>
                  <a:pt x="0" y="0"/>
                </a:lnTo>
                <a:close/>
              </a:path>
            </a:pathLst>
          </a:custGeom>
          <a:blipFill rotWithShape="1">
            <a:blip r:embed="rId4">
              <a:alphaModFix/>
            </a:blip>
            <a:stretch>
              <a:fillRect l="-154"/>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80" name="Google Shape;380;p17"/>
          <p:cNvSpPr txBox="1"/>
          <p:nvPr/>
        </p:nvSpPr>
        <p:spPr>
          <a:xfrm>
            <a:off x="2649018" y="331500"/>
            <a:ext cx="12095681" cy="138499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en-IE" sz="4800" b="1" i="0" u="none" strike="noStrike" cap="none">
                <a:solidFill>
                  <a:srgbClr val="FF0000"/>
                </a:solidFill>
                <a:latin typeface="Arial"/>
                <a:ea typeface="Arial"/>
                <a:cs typeface="Arial"/>
                <a:sym typeface="Arial"/>
              </a:rPr>
              <a:t>Συμβουλές για τον εντοπισμό ψευδών ειδήσεων στο διαδίκτυο:</a:t>
            </a:r>
            <a:endParaRPr/>
          </a:p>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0000"/>
              </a:solidFill>
              <a:latin typeface="Arial"/>
              <a:ea typeface="Arial"/>
              <a:cs typeface="Arial"/>
              <a:sym typeface="Arial"/>
            </a:endParaRPr>
          </a:p>
        </p:txBody>
      </p:sp>
      <p:sp>
        <p:nvSpPr>
          <p:cNvPr id="381" name="Google Shape;381;p17"/>
          <p:cNvSpPr/>
          <p:nvPr/>
        </p:nvSpPr>
        <p:spPr>
          <a:xfrm>
            <a:off x="5309175" y="2266404"/>
            <a:ext cx="6019799" cy="3184931"/>
          </a:xfrm>
          <a:prstGeom prst="ellipse">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IE" sz="3600" b="1" i="0" u="none" strike="noStrike" cap="none">
                <a:solidFill>
                  <a:schemeClr val="lt1"/>
                </a:solidFill>
                <a:latin typeface="Arial"/>
                <a:ea typeface="Arial"/>
                <a:cs typeface="Arial"/>
                <a:sym typeface="Arial"/>
              </a:rPr>
              <a:t>Ελέγξτε την πηγή:</a:t>
            </a:r>
            <a:endParaRPr sz="3600" b="0" i="0" u="none" strike="noStrike" cap="none">
              <a:solidFill>
                <a:schemeClr val="lt1"/>
              </a:solidFill>
              <a:latin typeface="Arial"/>
              <a:ea typeface="Arial"/>
              <a:cs typeface="Arial"/>
              <a:sym typeface="Arial"/>
            </a:endParaRPr>
          </a:p>
        </p:txBody>
      </p:sp>
      <p:sp>
        <p:nvSpPr>
          <p:cNvPr id="382" name="Google Shape;382;p17"/>
          <p:cNvSpPr/>
          <p:nvPr/>
        </p:nvSpPr>
        <p:spPr>
          <a:xfrm>
            <a:off x="8466801" y="4389239"/>
            <a:ext cx="6019799" cy="3184931"/>
          </a:xfrm>
          <a:prstGeom prst="ellipse">
            <a:avLst/>
          </a:prstGeom>
          <a:solidFill>
            <a:srgbClr val="C2D59B"/>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IE" sz="3600" b="1" i="0" u="none" strike="noStrike" cap="none">
                <a:solidFill>
                  <a:schemeClr val="dk1"/>
                </a:solidFill>
                <a:latin typeface="Arial"/>
                <a:ea typeface="Arial"/>
                <a:cs typeface="Arial"/>
                <a:sym typeface="Arial"/>
              </a:rPr>
              <a:t>Επαληθεύστε με άλλες πηγές:</a:t>
            </a:r>
            <a:endParaRPr sz="3600" b="0" i="0" u="none" strike="noStrike" cap="none">
              <a:solidFill>
                <a:schemeClr val="dk1"/>
              </a:solidFill>
              <a:latin typeface="Arial"/>
              <a:ea typeface="Arial"/>
              <a:cs typeface="Arial"/>
              <a:sym typeface="Arial"/>
            </a:endParaRPr>
          </a:p>
        </p:txBody>
      </p:sp>
      <p:sp>
        <p:nvSpPr>
          <p:cNvPr id="383" name="Google Shape;383;p17"/>
          <p:cNvSpPr/>
          <p:nvPr/>
        </p:nvSpPr>
        <p:spPr>
          <a:xfrm>
            <a:off x="2299276" y="4395647"/>
            <a:ext cx="6019799" cy="3184931"/>
          </a:xfrm>
          <a:prstGeom prst="ellipse">
            <a:avLst/>
          </a:prstGeom>
          <a:solidFill>
            <a:srgbClr val="FFFF00"/>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IE" sz="3600" b="1" i="0" u="none" strike="noStrike" cap="none">
                <a:solidFill>
                  <a:srgbClr val="FF0000"/>
                </a:solidFill>
                <a:latin typeface="Arial"/>
                <a:ea typeface="Arial"/>
                <a:cs typeface="Arial"/>
                <a:sym typeface="Arial"/>
              </a:rPr>
              <a:t>Αναζητήστε αποδείξεις:</a:t>
            </a:r>
            <a:endParaRPr sz="3600" b="0" i="0" u="none" strike="noStrike" cap="none">
              <a:solidFill>
                <a:srgbClr val="FF0000"/>
              </a:solidFill>
              <a:latin typeface="Arial"/>
              <a:ea typeface="Arial"/>
              <a:cs typeface="Arial"/>
              <a:sym typeface="Arial"/>
            </a:endParaRPr>
          </a:p>
        </p:txBody>
      </p:sp>
      <p:sp>
        <p:nvSpPr>
          <p:cNvPr id="384" name="Google Shape;384;p17"/>
          <p:cNvSpPr txBox="1"/>
          <p:nvPr/>
        </p:nvSpPr>
        <p:spPr>
          <a:xfrm>
            <a:off x="30019" y="7836944"/>
            <a:ext cx="17876981" cy="10772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3200" b="1" i="1" u="sng" strike="noStrike" cap="none">
                <a:solidFill>
                  <a:srgbClr val="FF0000"/>
                </a:solidFill>
                <a:latin typeface="Arial"/>
                <a:ea typeface="Arial"/>
                <a:cs typeface="Arial"/>
                <a:sym typeface="Arial"/>
                <a:hlinkClick r:id="rId5">
                  <a:extLst>
                    <a:ext uri="{A12FA001-AC4F-418D-AE19-62706E023703}">
                      <ahyp:hlinkClr xmlns:ahyp="http://schemas.microsoft.com/office/drawing/2018/hyperlinkcolor" val="tx"/>
                    </a:ext>
                  </a:extLst>
                </a:hlinkClick>
              </a:rPr>
              <a:t>https://safeguarding.network/blog/fake-news-misinformation-and-disinformation-what-schools-need-to-know</a:t>
            </a:r>
            <a:endParaRPr sz="3200" b="1" i="1" u="none" strike="noStrike" cap="none">
              <a:solidFill>
                <a:srgbClr val="FF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cxnSp>
        <p:nvCxnSpPr>
          <p:cNvPr id="389" name="Google Shape;389;p18"/>
          <p:cNvCxnSpPr/>
          <p:nvPr/>
        </p:nvCxnSpPr>
        <p:spPr>
          <a:xfrm rot="10800000" flipH="1">
            <a:off x="30019" y="1698370"/>
            <a:ext cx="18288000" cy="19050"/>
          </a:xfrm>
          <a:prstGeom prst="straightConnector1">
            <a:avLst/>
          </a:prstGeom>
          <a:noFill/>
          <a:ln w="9525" cap="flat" cmpd="sng">
            <a:solidFill>
              <a:srgbClr val="000000">
                <a:alpha val="29803"/>
              </a:srgbClr>
            </a:solidFill>
            <a:prstDash val="solid"/>
            <a:round/>
            <a:headEnd type="none" w="sm" len="sm"/>
            <a:tailEnd type="none" w="sm" len="sm"/>
          </a:ln>
        </p:spPr>
      </p:cxnSp>
      <p:cxnSp>
        <p:nvCxnSpPr>
          <p:cNvPr id="390" name="Google Shape;390;p18"/>
          <p:cNvCxnSpPr/>
          <p:nvPr/>
        </p:nvCxnSpPr>
        <p:spPr>
          <a:xfrm>
            <a:off x="1144136" y="2796769"/>
            <a:ext cx="0" cy="447300"/>
          </a:xfrm>
          <a:prstGeom prst="straightConnector1">
            <a:avLst/>
          </a:prstGeom>
          <a:noFill/>
          <a:ln w="9525" cap="flat" cmpd="sng">
            <a:solidFill>
              <a:srgbClr val="000000">
                <a:alpha val="29803"/>
              </a:srgbClr>
            </a:solidFill>
            <a:prstDash val="solid"/>
            <a:round/>
            <a:headEnd type="none" w="sm" len="sm"/>
            <a:tailEnd type="none" w="sm" len="sm"/>
          </a:ln>
        </p:spPr>
      </p:cxnSp>
      <p:grpSp>
        <p:nvGrpSpPr>
          <p:cNvPr id="391" name="Google Shape;391;p18"/>
          <p:cNvGrpSpPr/>
          <p:nvPr/>
        </p:nvGrpSpPr>
        <p:grpSpPr>
          <a:xfrm>
            <a:off x="-164998" y="8208051"/>
            <a:ext cx="18678035" cy="2078949"/>
            <a:chOff x="0" y="-38100"/>
            <a:chExt cx="4919318" cy="805460"/>
          </a:xfrm>
        </p:grpSpPr>
        <p:sp>
          <p:nvSpPr>
            <p:cNvPr id="392" name="Google Shape;392;p18"/>
            <p:cNvSpPr/>
            <p:nvPr/>
          </p:nvSpPr>
          <p:spPr>
            <a:xfrm>
              <a:off x="0" y="0"/>
              <a:ext cx="4919318" cy="767360"/>
            </a:xfrm>
            <a:custGeom>
              <a:avLst/>
              <a:gdLst/>
              <a:ahLst/>
              <a:cxnLst/>
              <a:rect l="l" t="t" r="r" b="b"/>
              <a:pathLst>
                <a:path w="4919318" h="767360" extrusionOk="0">
                  <a:moveTo>
                    <a:pt x="0" y="0"/>
                  </a:moveTo>
                  <a:lnTo>
                    <a:pt x="4919318" y="0"/>
                  </a:lnTo>
                  <a:lnTo>
                    <a:pt x="4919318" y="767360"/>
                  </a:lnTo>
                  <a:lnTo>
                    <a:pt x="0" y="767360"/>
                  </a:lnTo>
                  <a:close/>
                </a:path>
              </a:pathLst>
            </a:custGeom>
            <a:solidFill>
              <a:srgbClr val="0C4DA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3" name="Google Shape;393;p18"/>
            <p:cNvSpPr txBox="1"/>
            <p:nvPr/>
          </p:nvSpPr>
          <p:spPr>
            <a:xfrm>
              <a:off x="0" y="-38100"/>
              <a:ext cx="4919318" cy="805460"/>
            </a:xfrm>
            <a:prstGeom prst="rect">
              <a:avLst/>
            </a:prstGeom>
            <a:noFill/>
            <a:ln>
              <a:noFill/>
            </a:ln>
          </p:spPr>
          <p:txBody>
            <a:bodyPr spcFirstLastPara="1" wrap="square" lIns="50800" tIns="50800" rIns="50800" bIns="50800" anchor="ctr" anchorCtr="0">
              <a:noAutofit/>
            </a:bodyPr>
            <a:lstStyle/>
            <a:p>
              <a:pPr marL="0" marR="0" lvl="0" indent="0" algn="ctr" rtl="0">
                <a:lnSpc>
                  <a:spcPct val="15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94" name="Google Shape;394;p18"/>
          <p:cNvSpPr txBox="1"/>
          <p:nvPr/>
        </p:nvSpPr>
        <p:spPr>
          <a:xfrm>
            <a:off x="1024716" y="8179739"/>
            <a:ext cx="17110884" cy="1577932"/>
          </a:xfrm>
          <a:prstGeom prst="rect">
            <a:avLst/>
          </a:prstGeom>
          <a:noFill/>
          <a:ln>
            <a:noFill/>
          </a:ln>
        </p:spPr>
        <p:txBody>
          <a:bodyPr spcFirstLastPara="1" wrap="square" lIns="0" tIns="0" rIns="0" bIns="0" anchor="t" anchorCtr="0">
            <a:spAutoFit/>
          </a:bodyPr>
          <a:lstStyle/>
          <a:p>
            <a:pPr marL="0" marR="0" lvl="0" indent="0" algn="l" rtl="0">
              <a:lnSpc>
                <a:spcPct val="166537"/>
              </a:lnSpc>
              <a:spcBef>
                <a:spcPts val="0"/>
              </a:spcBef>
              <a:spcAft>
                <a:spcPts val="0"/>
              </a:spcAft>
              <a:buNone/>
            </a:pPr>
            <a:r>
              <a:rPr lang="en-IE" sz="8000" b="1" i="0" u="none" strike="noStrike" cap="none">
                <a:solidFill>
                  <a:srgbClr val="FFFFFF"/>
                </a:solidFill>
                <a:latin typeface="Arial"/>
                <a:ea typeface="Arial"/>
                <a:cs typeface="Arial"/>
                <a:sym typeface="Arial"/>
              </a:rPr>
              <a:t>Πού να πάτε όταν δεν ξέρετε;</a:t>
            </a:r>
            <a:endParaRPr/>
          </a:p>
        </p:txBody>
      </p:sp>
      <p:sp>
        <p:nvSpPr>
          <p:cNvPr id="395" name="Google Shape;395;p18"/>
          <p:cNvSpPr/>
          <p:nvPr/>
        </p:nvSpPr>
        <p:spPr>
          <a:xfrm>
            <a:off x="532527" y="140769"/>
            <a:ext cx="2626559" cy="1050401"/>
          </a:xfrm>
          <a:custGeom>
            <a:avLst/>
            <a:gdLst/>
            <a:ahLst/>
            <a:cxnLst/>
            <a:rect l="l" t="t" r="r" b="b"/>
            <a:pathLst>
              <a:path w="2626559" h="1050401" extrusionOk="0">
                <a:moveTo>
                  <a:pt x="0" y="0"/>
                </a:moveTo>
                <a:lnTo>
                  <a:pt x="2626559" y="0"/>
                </a:lnTo>
                <a:lnTo>
                  <a:pt x="2626559" y="1050401"/>
                </a:lnTo>
                <a:lnTo>
                  <a:pt x="0" y="105040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6" name="Google Shape;396;p18"/>
          <p:cNvSpPr/>
          <p:nvPr/>
        </p:nvSpPr>
        <p:spPr>
          <a:xfrm>
            <a:off x="14070920" y="263448"/>
            <a:ext cx="4317278" cy="1365620"/>
          </a:xfrm>
          <a:custGeom>
            <a:avLst/>
            <a:gdLst/>
            <a:ahLst/>
            <a:cxnLst/>
            <a:rect l="l" t="t" r="r" b="b"/>
            <a:pathLst>
              <a:path w="4317278" h="1365620" extrusionOk="0">
                <a:moveTo>
                  <a:pt x="0" y="0"/>
                </a:moveTo>
                <a:lnTo>
                  <a:pt x="4317278" y="0"/>
                </a:lnTo>
                <a:lnTo>
                  <a:pt x="4317278" y="1365619"/>
                </a:lnTo>
                <a:lnTo>
                  <a:pt x="0" y="1365619"/>
                </a:lnTo>
                <a:lnTo>
                  <a:pt x="0" y="0"/>
                </a:lnTo>
                <a:close/>
              </a:path>
            </a:pathLst>
          </a:custGeom>
          <a:blipFill rotWithShape="1">
            <a:blip r:embed="rId4">
              <a:alphaModFix/>
            </a:blip>
            <a:stretch>
              <a:fillRect l="-154"/>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7" name="Google Shape;397;p18"/>
          <p:cNvSpPr txBox="1"/>
          <p:nvPr/>
        </p:nvSpPr>
        <p:spPr>
          <a:xfrm>
            <a:off x="144236" y="1815760"/>
            <a:ext cx="13705114" cy="58169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IE" sz="2800" b="0" i="0" u="sng" strike="noStrike" cap="none" dirty="0">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https://www.snopes.com/</a:t>
            </a:r>
            <a:endParaRPr sz="2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IE" sz="2400" b="0" i="1" u="none" strike="noStrike" cap="none" dirty="0" err="1">
                <a:solidFill>
                  <a:srgbClr val="000099"/>
                </a:solidFill>
                <a:latin typeface="Arial"/>
                <a:ea typeface="Arial"/>
                <a:cs typeface="Arial"/>
                <a:sym typeface="Arial"/>
              </a:rPr>
              <a:t>Γνωστή</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ιστοσελίδ</a:t>
            </a:r>
            <a:r>
              <a:rPr lang="en-IE" sz="2400" b="0" i="1" u="none" strike="noStrike" cap="none" dirty="0">
                <a:solidFill>
                  <a:srgbClr val="000099"/>
                </a:solidFill>
                <a:latin typeface="Arial"/>
                <a:ea typeface="Arial"/>
                <a:cs typeface="Arial"/>
                <a:sym typeface="Arial"/>
              </a:rPr>
              <a:t>α </a:t>
            </a:r>
            <a:r>
              <a:rPr lang="en-IE" sz="2400" b="0" i="1" u="none" strike="noStrike" cap="none" dirty="0" err="1">
                <a:solidFill>
                  <a:srgbClr val="000099"/>
                </a:solidFill>
                <a:latin typeface="Arial"/>
                <a:ea typeface="Arial"/>
                <a:cs typeface="Arial"/>
                <a:sym typeface="Arial"/>
              </a:rPr>
              <a:t>ε</a:t>
            </a:r>
            <a:r>
              <a:rPr lang="en-IE" sz="2400" b="0" i="1" u="none" strike="noStrike" cap="none" dirty="0">
                <a:solidFill>
                  <a:srgbClr val="000099"/>
                </a:solidFill>
                <a:latin typeface="Arial"/>
                <a:ea typeface="Arial"/>
                <a:cs typeface="Arial"/>
                <a:sym typeface="Arial"/>
              </a:rPr>
              <a:t>πα</a:t>
            </a:r>
            <a:r>
              <a:rPr lang="en-IE" sz="2400" b="0" i="1" u="none" strike="noStrike" cap="none" dirty="0" err="1">
                <a:solidFill>
                  <a:srgbClr val="000099"/>
                </a:solidFill>
                <a:latin typeface="Arial"/>
                <a:ea typeface="Arial"/>
                <a:cs typeface="Arial"/>
                <a:sym typeface="Arial"/>
              </a:rPr>
              <a:t>λήθευσης</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γεγονότων</a:t>
            </a:r>
            <a:r>
              <a:rPr lang="en-IE" sz="2400" b="0" i="1" u="none" strike="noStrike" cap="none" dirty="0">
                <a:solidFill>
                  <a:srgbClr val="000099"/>
                </a:solidFill>
                <a:latin typeface="Arial"/>
                <a:ea typeface="Arial"/>
                <a:cs typeface="Arial"/>
                <a:sym typeface="Arial"/>
              </a:rPr>
              <a:t> που </a:t>
            </a:r>
            <a:r>
              <a:rPr lang="en-IE" sz="2400" b="0" i="1" u="none" strike="noStrike" cap="none" dirty="0" err="1">
                <a:solidFill>
                  <a:srgbClr val="000099"/>
                </a:solidFill>
                <a:latin typeface="Arial"/>
                <a:ea typeface="Arial"/>
                <a:cs typeface="Arial"/>
                <a:sym typeface="Arial"/>
              </a:rPr>
              <a:t>ερευνά</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κ</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ι</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ε</a:t>
            </a:r>
            <a:r>
              <a:rPr lang="en-IE" sz="2400" b="0" i="1" u="none" strike="noStrike" cap="none" dirty="0">
                <a:solidFill>
                  <a:srgbClr val="000099"/>
                </a:solidFill>
                <a:latin typeface="Arial"/>
                <a:ea typeface="Arial"/>
                <a:cs typeface="Arial"/>
                <a:sym typeface="Arial"/>
              </a:rPr>
              <a:t>πα</a:t>
            </a:r>
            <a:r>
              <a:rPr lang="en-IE" sz="2400" b="0" i="1" u="none" strike="noStrike" cap="none" dirty="0" err="1">
                <a:solidFill>
                  <a:srgbClr val="000099"/>
                </a:solidFill>
                <a:latin typeface="Arial"/>
                <a:ea typeface="Arial"/>
                <a:cs typeface="Arial"/>
                <a:sym typeface="Arial"/>
              </a:rPr>
              <a:t>ληθεύει</a:t>
            </a:r>
            <a:r>
              <a:rPr lang="en-IE" sz="2400" b="0" i="1" u="none" strike="noStrike" cap="none" dirty="0">
                <a:solidFill>
                  <a:srgbClr val="000099"/>
                </a:solidFill>
                <a:latin typeface="Arial"/>
                <a:ea typeface="Arial"/>
                <a:cs typeface="Arial"/>
                <a:sym typeface="Arial"/>
              </a:rPr>
              <a:t> (ή </a:t>
            </a:r>
            <a:r>
              <a:rPr lang="en-IE" sz="2400" b="0" i="1" u="none" strike="noStrike" cap="none" dirty="0" err="1">
                <a:solidFill>
                  <a:srgbClr val="000099"/>
                </a:solidFill>
                <a:latin typeface="Arial"/>
                <a:ea typeface="Arial"/>
                <a:cs typeface="Arial"/>
                <a:sym typeface="Arial"/>
              </a:rPr>
              <a:t>δι</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ψεύδει</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έν</a:t>
            </a:r>
            <a:r>
              <a:rPr lang="en-IE" sz="2400" b="0" i="1" u="none" strike="noStrike" cap="none" dirty="0">
                <a:solidFill>
                  <a:srgbClr val="000099"/>
                </a:solidFill>
                <a:latin typeface="Arial"/>
                <a:ea typeface="Arial"/>
                <a:cs typeface="Arial"/>
                <a:sym typeface="Arial"/>
              </a:rPr>
              <a:t>α </a:t>
            </a:r>
            <a:r>
              <a:rPr lang="en-IE" sz="2400" b="0" i="1" u="none" strike="noStrike" cap="none" dirty="0" err="1">
                <a:solidFill>
                  <a:srgbClr val="000099"/>
                </a:solidFill>
                <a:latin typeface="Arial"/>
                <a:ea typeface="Arial"/>
                <a:cs typeface="Arial"/>
                <a:sym typeface="Arial"/>
              </a:rPr>
              <a:t>ευρύ</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φάσμ</a:t>
            </a:r>
            <a:r>
              <a:rPr lang="en-IE" sz="2400" b="0" i="1" u="none" strike="noStrike" cap="none" dirty="0">
                <a:solidFill>
                  <a:srgbClr val="000099"/>
                </a:solidFill>
                <a:latin typeface="Arial"/>
                <a:ea typeface="Arial"/>
                <a:cs typeface="Arial"/>
                <a:sym typeface="Arial"/>
              </a:rPr>
              <a:t>α </a:t>
            </a:r>
            <a:r>
              <a:rPr lang="en-IE" sz="2400" b="0" i="1" u="none" strike="noStrike" cap="none" dirty="0" err="1">
                <a:solidFill>
                  <a:srgbClr val="000099"/>
                </a:solidFill>
                <a:latin typeface="Arial"/>
                <a:ea typeface="Arial"/>
                <a:cs typeface="Arial"/>
                <a:sym typeface="Arial"/>
              </a:rPr>
              <a:t>ισχυρισμών</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φημών</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φάρσες</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κ</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ι</a:t>
            </a:r>
            <a:r>
              <a:rPr lang="en-IE" sz="2400" b="0" i="1" u="none" strike="noStrike" cap="none" dirty="0">
                <a:solidFill>
                  <a:srgbClr val="000099"/>
                </a:solidFill>
                <a:latin typeface="Arial"/>
                <a:ea typeface="Arial"/>
                <a:cs typeface="Arial"/>
                <a:sym typeface="Arial"/>
              </a:rPr>
              <a:t> πα</a:t>
            </a:r>
            <a:r>
              <a:rPr lang="en-IE" sz="2400" b="0" i="1" u="none" strike="noStrike" cap="none" dirty="0" err="1">
                <a:solidFill>
                  <a:srgbClr val="000099"/>
                </a:solidFill>
                <a:latin typeface="Arial"/>
                <a:ea typeface="Arial"/>
                <a:cs typeface="Arial"/>
                <a:sym typeface="Arial"/>
              </a:rPr>
              <a:t>ρ</a:t>
            </a:r>
            <a:r>
              <a:rPr lang="en-IE" sz="2400" b="0" i="1" u="none" strike="noStrike" cap="none" dirty="0">
                <a:solidFill>
                  <a:srgbClr val="000099"/>
                </a:solidFill>
                <a:latin typeface="Arial"/>
                <a:ea typeface="Arial"/>
                <a:cs typeface="Arial"/>
                <a:sym typeface="Arial"/>
              </a:rPr>
              <a:t>απ</a:t>
            </a:r>
            <a:r>
              <a:rPr lang="en-IE" sz="2400" b="0" i="1" u="none" strike="noStrike" cap="none" dirty="0" err="1">
                <a:solidFill>
                  <a:srgbClr val="000099"/>
                </a:solidFill>
                <a:latin typeface="Arial"/>
                <a:ea typeface="Arial"/>
                <a:cs typeface="Arial"/>
                <a:sym typeface="Arial"/>
              </a:rPr>
              <a:t>ληροφόρησης</a:t>
            </a:r>
            <a:r>
              <a:rPr lang="en-IE" sz="2400" b="0" i="1" u="none" strike="noStrike" cap="none" dirty="0">
                <a:solidFill>
                  <a:srgbClr val="000099"/>
                </a:solidFill>
                <a:latin typeface="Arial"/>
                <a:ea typeface="Arial"/>
                <a:cs typeface="Arial"/>
                <a:sym typeface="Arial"/>
              </a:rPr>
              <a:t> που </a:t>
            </a:r>
            <a:r>
              <a:rPr lang="en-IE" sz="2400" b="0" i="1" u="none" strike="noStrike" cap="none" dirty="0" err="1">
                <a:solidFill>
                  <a:srgbClr val="000099"/>
                </a:solidFill>
                <a:latin typeface="Arial"/>
                <a:ea typeface="Arial"/>
                <a:cs typeface="Arial"/>
                <a:sym typeface="Arial"/>
              </a:rPr>
              <a:t>κυκλοφορούν</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στο</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δι</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δίκτυο</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ειδικά</a:t>
            </a:r>
            <a:r>
              <a:rPr lang="en-IE" sz="2400" b="0" i="1" u="none" strike="noStrike" cap="none" dirty="0">
                <a:solidFill>
                  <a:srgbClr val="000099"/>
                </a:solidFill>
                <a:latin typeface="Arial"/>
                <a:ea typeface="Arial"/>
                <a:cs typeface="Arial"/>
                <a:sym typeface="Arial"/>
              </a:rPr>
              <a:t> στα </a:t>
            </a:r>
            <a:r>
              <a:rPr lang="en-IE" sz="2400" b="0" i="1" u="none" strike="noStrike" cap="none" dirty="0" err="1">
                <a:solidFill>
                  <a:srgbClr val="000099"/>
                </a:solidFill>
                <a:latin typeface="Arial"/>
                <a:ea typeface="Arial"/>
                <a:cs typeface="Arial"/>
                <a:sym typeface="Arial"/>
              </a:rPr>
              <a:t>μέσ</a:t>
            </a:r>
            <a:r>
              <a:rPr lang="en-IE" sz="2400" b="0" i="1" u="none" strike="noStrike" cap="none" dirty="0">
                <a:solidFill>
                  <a:srgbClr val="000099"/>
                </a:solidFill>
                <a:latin typeface="Arial"/>
                <a:ea typeface="Arial"/>
                <a:cs typeface="Arial"/>
                <a:sym typeface="Arial"/>
              </a:rPr>
              <a:t>α </a:t>
            </a:r>
            <a:r>
              <a:rPr lang="en-IE" sz="2400" b="0" i="1" u="none" strike="noStrike" cap="none" dirty="0" err="1">
                <a:solidFill>
                  <a:srgbClr val="000099"/>
                </a:solidFill>
                <a:latin typeface="Arial"/>
                <a:ea typeface="Arial"/>
                <a:cs typeface="Arial"/>
                <a:sym typeface="Arial"/>
              </a:rPr>
              <a:t>κοινωνικής</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δικτύωσης</a:t>
            </a:r>
            <a:r>
              <a:rPr lang="en-IE" sz="2400" b="0" i="1" u="none" strike="noStrike" cap="none" dirty="0">
                <a:solidFill>
                  <a:srgbClr val="000099"/>
                </a:solidFill>
                <a:latin typeface="Arial"/>
                <a:ea typeface="Arial"/>
                <a:cs typeface="Arial"/>
                <a:sym typeface="Arial"/>
              </a:rPr>
              <a:t>.</a:t>
            </a:r>
            <a:endParaRPr sz="1200" dirty="0"/>
          </a:p>
          <a:p>
            <a:pPr marL="0" marR="0" lvl="0" indent="0" algn="l" rtl="0">
              <a:lnSpc>
                <a:spcPct val="100000"/>
              </a:lnSpc>
              <a:spcBef>
                <a:spcPts val="0"/>
              </a:spcBef>
              <a:spcAft>
                <a:spcPts val="0"/>
              </a:spcAft>
              <a:buClr>
                <a:srgbClr val="000000"/>
              </a:buClr>
              <a:buSzPts val="2800"/>
              <a:buFont typeface="Arial"/>
              <a:buNone/>
            </a:pPr>
            <a:r>
              <a:rPr lang="en-IE" sz="2400" b="0" i="0" u="none" strike="noStrike" cap="none" dirty="0" err="1">
                <a:solidFill>
                  <a:srgbClr val="000000"/>
                </a:solidFill>
                <a:latin typeface="Arial"/>
                <a:ea typeface="Arial"/>
                <a:cs typeface="Arial"/>
                <a:sym typeface="Arial"/>
              </a:rPr>
              <a:t>Δείτε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κάνει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το</a:t>
            </a:r>
            <a:r>
              <a:rPr lang="en-IE" sz="2400" b="0" i="0" u="none" strike="noStrike" cap="none" dirty="0">
                <a:solidFill>
                  <a:srgbClr val="000000"/>
                </a:solidFill>
                <a:latin typeface="Arial"/>
                <a:ea typeface="Arial"/>
                <a:cs typeface="Arial"/>
                <a:sym typeface="Arial"/>
              </a:rPr>
              <a:t> Snopes:</a:t>
            </a:r>
            <a:endParaRPr sz="1200" dirty="0"/>
          </a:p>
          <a:p>
            <a:pPr marL="0" marR="0" lvl="0" indent="-177800" algn="l" rtl="0">
              <a:lnSpc>
                <a:spcPct val="100000"/>
              </a:lnSpc>
              <a:spcBef>
                <a:spcPts val="0"/>
              </a:spcBef>
              <a:spcAft>
                <a:spcPts val="0"/>
              </a:spcAft>
              <a:buClr>
                <a:srgbClr val="000000"/>
              </a:buClr>
              <a:buSzPts val="2800"/>
              <a:buFont typeface="Arial"/>
              <a:buChar char="•"/>
            </a:pPr>
            <a:r>
              <a:rPr lang="en-IE" sz="2400" b="1" i="0" u="none" strike="noStrike" cap="none" dirty="0" err="1">
                <a:solidFill>
                  <a:srgbClr val="FF0000"/>
                </a:solidFill>
                <a:latin typeface="Arial"/>
                <a:ea typeface="Arial"/>
                <a:cs typeface="Arial"/>
                <a:sym typeface="Arial"/>
              </a:rPr>
              <a:t>Ε</a:t>
            </a:r>
            <a:r>
              <a:rPr lang="en-IE" sz="2400" b="1" i="0" u="none" strike="noStrike" cap="none" dirty="0">
                <a:solidFill>
                  <a:srgbClr val="FF0000"/>
                </a:solidFill>
                <a:latin typeface="Arial"/>
                <a:ea typeface="Arial"/>
                <a:cs typeface="Arial"/>
                <a:sym typeface="Arial"/>
              </a:rPr>
              <a:t>πα</a:t>
            </a:r>
            <a:r>
              <a:rPr lang="en-IE" sz="2400" b="1" i="0" u="none" strike="noStrike" cap="none" dirty="0" err="1">
                <a:solidFill>
                  <a:srgbClr val="FF0000"/>
                </a:solidFill>
                <a:latin typeface="Arial"/>
                <a:ea typeface="Arial"/>
                <a:cs typeface="Arial"/>
                <a:sym typeface="Arial"/>
              </a:rPr>
              <a:t>ληθεύει</a:t>
            </a:r>
            <a:r>
              <a:rPr lang="en-IE" sz="2400" b="1" i="0" u="none" strike="noStrike" cap="none" dirty="0">
                <a:solidFill>
                  <a:srgbClr val="FF0000"/>
                </a:solidFill>
                <a:latin typeface="Arial"/>
                <a:ea typeface="Arial"/>
                <a:cs typeface="Arial"/>
                <a:sym typeface="Arial"/>
              </a:rPr>
              <a:t> viral </a:t>
            </a:r>
            <a:r>
              <a:rPr lang="en-IE" sz="2400" b="1" i="0" u="none" strike="noStrike" cap="none" dirty="0" err="1">
                <a:solidFill>
                  <a:srgbClr val="FF0000"/>
                </a:solidFill>
                <a:latin typeface="Arial"/>
                <a:ea typeface="Arial"/>
                <a:cs typeface="Arial"/>
                <a:sym typeface="Arial"/>
              </a:rPr>
              <a:t>ιστορίες</a:t>
            </a:r>
            <a:r>
              <a:rPr lang="en-IE" sz="2400" b="1" i="0" u="none" strike="noStrike" cap="none" dirty="0">
                <a:solidFill>
                  <a:srgbClr val="FF0000"/>
                </a:solidFill>
                <a:latin typeface="Arial"/>
                <a:ea typeface="Arial"/>
                <a:cs typeface="Arial"/>
                <a:sym typeface="Arial"/>
              </a:rPr>
              <a:t>, memes </a:t>
            </a:r>
            <a:r>
              <a:rPr lang="en-IE" sz="2400" b="1" i="0" u="none" strike="noStrike" cap="none" dirty="0" err="1">
                <a:solidFill>
                  <a:srgbClr val="FF0000"/>
                </a:solidFill>
                <a:latin typeface="Arial"/>
                <a:ea typeface="Arial"/>
                <a:cs typeface="Arial"/>
                <a:sym typeface="Arial"/>
              </a:rPr>
              <a:t>κ</a:t>
            </a:r>
            <a:r>
              <a:rPr lang="en-IE" sz="2400" b="1" i="0" u="none" strike="noStrike" cap="none" dirty="0">
                <a:solidFill>
                  <a:srgbClr val="FF0000"/>
                </a:solidFill>
                <a:latin typeface="Arial"/>
                <a:ea typeface="Arial"/>
                <a:cs typeface="Arial"/>
                <a:sym typeface="Arial"/>
              </a:rPr>
              <a:t>α</a:t>
            </a:r>
            <a:r>
              <a:rPr lang="en-IE" sz="2400" b="1" i="0" u="none" strike="noStrike" cap="none" dirty="0" err="1">
                <a:solidFill>
                  <a:srgbClr val="FF0000"/>
                </a:solidFill>
                <a:latin typeface="Arial"/>
                <a:ea typeface="Arial"/>
                <a:cs typeface="Arial"/>
                <a:sym typeface="Arial"/>
              </a:rPr>
              <a:t>ι</a:t>
            </a:r>
            <a:r>
              <a:rPr lang="en-IE" sz="2400" b="1" i="0" u="none" strike="noStrike" cap="none" dirty="0">
                <a:solidFill>
                  <a:srgbClr val="FF0000"/>
                </a:solidFill>
                <a:latin typeface="Arial"/>
                <a:ea typeface="Arial"/>
                <a:cs typeface="Arial"/>
                <a:sym typeface="Arial"/>
              </a:rPr>
              <a:t> </a:t>
            </a:r>
            <a:r>
              <a:rPr lang="en-IE" sz="2400" b="1" i="0" u="none" strike="noStrike" cap="none" dirty="0" err="1">
                <a:solidFill>
                  <a:srgbClr val="FF0000"/>
                </a:solidFill>
                <a:latin typeface="Arial"/>
                <a:ea typeface="Arial"/>
                <a:cs typeface="Arial"/>
                <a:sym typeface="Arial"/>
              </a:rPr>
              <a:t>φήμες</a:t>
            </a:r>
            <a:r>
              <a:rPr lang="en-IE" sz="2400" b="1" i="0" u="none" strike="noStrike" cap="none" dirty="0">
                <a:solidFill>
                  <a:srgbClr val="FF0000"/>
                </a:solidFill>
                <a:latin typeface="Arial"/>
                <a:ea typeface="Arial"/>
                <a:cs typeface="Arial"/>
                <a:sym typeface="Arial"/>
              </a:rPr>
              <a:t>.</a:t>
            </a:r>
            <a:br>
              <a:rPr lang="en-IE" sz="2400" b="0" i="0" u="none" strike="noStrike" cap="none" dirty="0">
                <a:solidFill>
                  <a:srgbClr val="000000"/>
                </a:solidFill>
                <a:latin typeface="Arial"/>
                <a:ea typeface="Arial"/>
                <a:cs typeface="Arial"/>
                <a:sym typeface="Arial"/>
              </a:rPr>
            </a:b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χ</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ολιτικές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ισχυρισμοί</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κουτσομ</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ολιά</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δι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σημότητες</a:t>
            </a:r>
            <a:r>
              <a:rPr lang="en-IE" sz="2400" b="0" i="0" u="none" strike="noStrike" cap="none" dirty="0">
                <a:solidFill>
                  <a:srgbClr val="000000"/>
                </a:solidFill>
                <a:latin typeface="Arial"/>
                <a:ea typeface="Arial"/>
                <a:cs typeface="Arial"/>
                <a:sym typeface="Arial"/>
              </a:rPr>
              <a:t>, απ</a:t>
            </a:r>
            <a:r>
              <a:rPr lang="en-IE" sz="2400" b="0" i="0" u="none" strike="noStrike" cap="none" dirty="0" err="1">
                <a:solidFill>
                  <a:srgbClr val="000000"/>
                </a:solidFill>
                <a:latin typeface="Arial"/>
                <a:ea typeface="Arial"/>
                <a:cs typeface="Arial"/>
                <a:sym typeface="Arial"/>
              </a:rPr>
              <a:t>άτες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ερίεργες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ειδήσεις</a:t>
            </a:r>
            <a:r>
              <a:rPr lang="en-IE" sz="2400" b="0" i="0" u="none" strike="noStrike" cap="none" dirty="0">
                <a:solidFill>
                  <a:srgbClr val="000000"/>
                </a:solidFill>
                <a:latin typeface="Arial"/>
                <a:ea typeface="Arial"/>
                <a:cs typeface="Arial"/>
                <a:sym typeface="Arial"/>
              </a:rPr>
              <a:t>)</a:t>
            </a:r>
            <a:endParaRPr sz="1200" dirty="0"/>
          </a:p>
          <a:p>
            <a:pPr marL="0" marR="0" lvl="0" indent="-177800" algn="l" rtl="0">
              <a:lnSpc>
                <a:spcPct val="100000"/>
              </a:lnSpc>
              <a:spcBef>
                <a:spcPts val="0"/>
              </a:spcBef>
              <a:spcAft>
                <a:spcPts val="0"/>
              </a:spcAft>
              <a:buClr>
                <a:srgbClr val="000000"/>
              </a:buClr>
              <a:buSzPts val="2800"/>
              <a:buFont typeface="Arial"/>
              <a:buChar char="•"/>
            </a:pPr>
            <a:r>
              <a:rPr lang="en-IE" sz="2400" b="1" i="0" u="none" strike="noStrike" cap="none" dirty="0" err="1">
                <a:solidFill>
                  <a:srgbClr val="FF0000"/>
                </a:solidFill>
                <a:latin typeface="Arial"/>
                <a:ea typeface="Arial"/>
                <a:cs typeface="Arial"/>
                <a:sym typeface="Arial"/>
              </a:rPr>
              <a:t>Αξιολογεί</a:t>
            </a:r>
            <a:r>
              <a:rPr lang="en-IE" sz="2400" b="1" i="0" u="none" strike="noStrike" cap="none" dirty="0">
                <a:solidFill>
                  <a:srgbClr val="FF0000"/>
                </a:solidFill>
                <a:latin typeface="Arial"/>
                <a:ea typeface="Arial"/>
                <a:cs typeface="Arial"/>
                <a:sym typeface="Arial"/>
              </a:rPr>
              <a:t> </a:t>
            </a:r>
            <a:r>
              <a:rPr lang="en-IE" sz="2400" b="1" i="0" u="none" strike="noStrike" cap="none" dirty="0" err="1">
                <a:solidFill>
                  <a:srgbClr val="FF0000"/>
                </a:solidFill>
                <a:latin typeface="Arial"/>
                <a:ea typeface="Arial"/>
                <a:cs typeface="Arial"/>
                <a:sym typeface="Arial"/>
              </a:rPr>
              <a:t>την</a:t>
            </a:r>
            <a:r>
              <a:rPr lang="en-IE" sz="2400" b="1" i="0" u="none" strike="noStrike" cap="none" dirty="0">
                <a:solidFill>
                  <a:srgbClr val="FF0000"/>
                </a:solidFill>
                <a:latin typeface="Arial"/>
                <a:ea typeface="Arial"/>
                <a:cs typeface="Arial"/>
                <a:sym typeface="Arial"/>
              </a:rPr>
              <a:t> α</a:t>
            </a:r>
            <a:r>
              <a:rPr lang="en-IE" sz="2400" b="1" i="0" u="none" strike="noStrike" cap="none" dirty="0" err="1">
                <a:solidFill>
                  <a:srgbClr val="FF0000"/>
                </a:solidFill>
                <a:latin typeface="Arial"/>
                <a:ea typeface="Arial"/>
                <a:cs typeface="Arial"/>
                <a:sym typeface="Arial"/>
              </a:rPr>
              <a:t>κρί</a:t>
            </a:r>
            <a:r>
              <a:rPr lang="en-IE" sz="2400" b="1" i="0" u="none" strike="noStrike" cap="none" dirty="0">
                <a:solidFill>
                  <a:srgbClr val="FF0000"/>
                </a:solidFill>
                <a:latin typeface="Arial"/>
                <a:ea typeface="Arial"/>
                <a:cs typeface="Arial"/>
                <a:sym typeface="Arial"/>
              </a:rPr>
              <a:t>β</a:t>
            </a:r>
            <a:r>
              <a:rPr lang="en-IE" sz="2400" b="1" i="0" u="none" strike="noStrike" cap="none" dirty="0" err="1">
                <a:solidFill>
                  <a:srgbClr val="FF0000"/>
                </a:solidFill>
                <a:latin typeface="Arial"/>
                <a:ea typeface="Arial"/>
                <a:cs typeface="Arial"/>
                <a:sym typeface="Arial"/>
              </a:rPr>
              <a:t>ει</a:t>
            </a:r>
            <a:r>
              <a:rPr lang="en-IE" sz="2400" b="1" i="0" u="none" strike="noStrike" cap="none" dirty="0">
                <a:solidFill>
                  <a:srgbClr val="FF0000"/>
                </a:solidFill>
                <a:latin typeface="Arial"/>
                <a:ea typeface="Arial"/>
                <a:cs typeface="Arial"/>
                <a:sym typeface="Arial"/>
              </a:rPr>
              <a:t>α των </a:t>
            </a:r>
            <a:r>
              <a:rPr lang="en-IE" sz="2400" b="1" i="0" u="none" strike="noStrike" cap="none" dirty="0" err="1">
                <a:solidFill>
                  <a:srgbClr val="FF0000"/>
                </a:solidFill>
                <a:latin typeface="Arial"/>
                <a:ea typeface="Arial"/>
                <a:cs typeface="Arial"/>
                <a:sym typeface="Arial"/>
              </a:rPr>
              <a:t>ισχυρισμών</a:t>
            </a:r>
            <a:r>
              <a:rPr lang="en-IE" sz="2400" b="1" i="0" u="none" strike="noStrike" cap="none" dirty="0">
                <a:solidFill>
                  <a:srgbClr val="FF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χρησιμο</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οιώντ</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φείς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ισημάνσεις</a:t>
            </a:r>
            <a:r>
              <a:rPr lang="en-IE" sz="2400" b="0" i="0" u="none" strike="noStrike" cap="none" dirty="0">
                <a:solidFill>
                  <a:srgbClr val="000000"/>
                </a:solidFill>
                <a:latin typeface="Arial"/>
                <a:ea typeface="Arial"/>
                <a:cs typeface="Arial"/>
                <a:sym typeface="Arial"/>
              </a:rPr>
              <a:t> όπ</a:t>
            </a:r>
            <a:r>
              <a:rPr lang="en-IE" sz="2400" b="0" i="0" u="none" strike="noStrike" cap="none" dirty="0" err="1">
                <a:solidFill>
                  <a:srgbClr val="000000"/>
                </a:solidFill>
                <a:latin typeface="Arial"/>
                <a:ea typeface="Arial"/>
                <a:cs typeface="Arial"/>
                <a:sym typeface="Arial"/>
              </a:rPr>
              <a:t>ως</a:t>
            </a:r>
            <a:r>
              <a:rPr lang="en-IE" sz="2400" b="0" i="0" u="none" strike="noStrike" cap="none" dirty="0">
                <a:solidFill>
                  <a:srgbClr val="000000"/>
                </a:solidFill>
                <a:latin typeface="Arial"/>
                <a:ea typeface="Arial"/>
                <a:cs typeface="Arial"/>
                <a:sym typeface="Arial"/>
              </a:rPr>
              <a:t> </a:t>
            </a:r>
            <a:r>
              <a:rPr lang="en-IE" sz="2400" b="0" i="1" u="none" strike="noStrike" cap="none" dirty="0">
                <a:solidFill>
                  <a:srgbClr val="000000"/>
                </a:solidFill>
                <a:latin typeface="Arial"/>
                <a:ea typeface="Arial"/>
                <a:cs typeface="Arial"/>
                <a:sym typeface="Arial"/>
              </a:rPr>
              <a:t>«</a:t>
            </a:r>
            <a:r>
              <a:rPr lang="en-IE" sz="2400" b="0" i="1" u="none" strike="noStrike" cap="none" dirty="0" err="1">
                <a:solidFill>
                  <a:srgbClr val="000000"/>
                </a:solidFill>
                <a:latin typeface="Arial"/>
                <a:ea typeface="Arial"/>
                <a:cs typeface="Arial"/>
                <a:sym typeface="Arial"/>
              </a:rPr>
              <a:t>Αληθές</a:t>
            </a:r>
            <a:r>
              <a:rPr lang="en-IE" sz="2400" b="0" i="1" u="none" strike="noStrike" cap="none" dirty="0">
                <a:solidFill>
                  <a:srgbClr val="000000"/>
                </a:solidFill>
                <a:latin typeface="Arial"/>
                <a:ea typeface="Arial"/>
                <a:cs typeface="Arial"/>
                <a:sym typeface="Arial"/>
              </a:rPr>
              <a:t>»</a:t>
            </a:r>
            <a:r>
              <a:rPr lang="en-IE" sz="2400" b="0" i="0" u="none" strike="noStrike" cap="none" dirty="0">
                <a:solidFill>
                  <a:srgbClr val="000000"/>
                </a:solidFill>
                <a:latin typeface="Arial"/>
                <a:ea typeface="Arial"/>
                <a:cs typeface="Arial"/>
                <a:sym typeface="Arial"/>
              </a:rPr>
              <a:t>, </a:t>
            </a:r>
            <a:r>
              <a:rPr lang="en-IE" sz="2400" b="0" i="1" u="none" strike="noStrike" cap="none" dirty="0">
                <a:solidFill>
                  <a:srgbClr val="000000"/>
                </a:solidFill>
                <a:latin typeface="Arial"/>
                <a:ea typeface="Arial"/>
                <a:cs typeface="Arial"/>
                <a:sym typeface="Arial"/>
              </a:rPr>
              <a:t>«</a:t>
            </a:r>
            <a:r>
              <a:rPr lang="en-IE" sz="2400" b="0" i="1" u="none" strike="noStrike" cap="none" dirty="0" err="1">
                <a:solidFill>
                  <a:srgbClr val="000000"/>
                </a:solidFill>
                <a:latin typeface="Arial"/>
                <a:ea typeface="Arial"/>
                <a:cs typeface="Arial"/>
                <a:sym typeface="Arial"/>
              </a:rPr>
              <a:t>Ψευδές</a:t>
            </a:r>
            <a:r>
              <a:rPr lang="en-IE" sz="2400" b="0" i="1" u="none" strike="noStrike" cap="none" dirty="0">
                <a:solidFill>
                  <a:srgbClr val="000000"/>
                </a:solidFill>
                <a:latin typeface="Arial"/>
                <a:ea typeface="Arial"/>
                <a:cs typeface="Arial"/>
                <a:sym typeface="Arial"/>
              </a:rPr>
              <a:t>»</a:t>
            </a:r>
            <a:r>
              <a:rPr lang="en-IE" sz="2400" b="0" i="0" u="none" strike="noStrike" cap="none" dirty="0">
                <a:solidFill>
                  <a:srgbClr val="000000"/>
                </a:solidFill>
                <a:latin typeface="Arial"/>
                <a:ea typeface="Arial"/>
                <a:cs typeface="Arial"/>
                <a:sym typeface="Arial"/>
              </a:rPr>
              <a:t>, </a:t>
            </a:r>
            <a:r>
              <a:rPr lang="en-IE" sz="2400" b="0" i="1" u="none" strike="noStrike" cap="none" dirty="0">
                <a:solidFill>
                  <a:srgbClr val="000000"/>
                </a:solidFill>
                <a:latin typeface="Arial"/>
                <a:ea typeface="Arial"/>
                <a:cs typeface="Arial"/>
                <a:sym typeface="Arial"/>
              </a:rPr>
              <a:t>«</a:t>
            </a:r>
            <a:r>
              <a:rPr lang="en-IE" sz="2400" b="0" i="1" u="none" strike="noStrike" cap="none" dirty="0" err="1">
                <a:solidFill>
                  <a:srgbClr val="000000"/>
                </a:solidFill>
                <a:latin typeface="Arial"/>
                <a:ea typeface="Arial"/>
                <a:cs typeface="Arial"/>
                <a:sym typeface="Arial"/>
              </a:rPr>
              <a:t>Μικτό</a:t>
            </a:r>
            <a:r>
              <a:rPr lang="en-IE" sz="2400" b="0" i="1" u="none" strike="noStrike" cap="none" dirty="0">
                <a:solidFill>
                  <a:srgbClr val="000000"/>
                </a:solidFill>
                <a:latin typeface="Arial"/>
                <a:ea typeface="Arial"/>
                <a:cs typeface="Arial"/>
                <a:sym typeface="Arial"/>
              </a:rPr>
              <a:t>»</a:t>
            </a:r>
            <a:r>
              <a:rPr lang="en-IE" sz="2400" b="0" i="0" u="none" strike="noStrike" cap="none" dirty="0">
                <a:solidFill>
                  <a:srgbClr val="000000"/>
                </a:solidFill>
                <a:latin typeface="Arial"/>
                <a:ea typeface="Arial"/>
                <a:cs typeface="Arial"/>
                <a:sym typeface="Arial"/>
              </a:rPr>
              <a:t>, </a:t>
            </a:r>
            <a:r>
              <a:rPr lang="en-IE" sz="2400" b="0" i="1" u="none" strike="noStrike" cap="none" dirty="0">
                <a:solidFill>
                  <a:srgbClr val="000000"/>
                </a:solidFill>
                <a:latin typeface="Arial"/>
                <a:ea typeface="Arial"/>
                <a:cs typeface="Arial"/>
                <a:sym typeface="Arial"/>
              </a:rPr>
              <a:t>«</a:t>
            </a:r>
            <a:r>
              <a:rPr lang="en-IE" sz="2400" b="0" i="1" u="none" strike="noStrike" cap="none" dirty="0" err="1">
                <a:solidFill>
                  <a:srgbClr val="000000"/>
                </a:solidFill>
                <a:latin typeface="Arial"/>
                <a:ea typeface="Arial"/>
                <a:cs typeface="Arial"/>
                <a:sym typeface="Arial"/>
              </a:rPr>
              <a:t>Α</a:t>
            </a:r>
            <a:r>
              <a:rPr lang="en-IE" sz="2400" b="0" i="1" u="none" strike="noStrike" cap="none" dirty="0">
                <a:solidFill>
                  <a:srgbClr val="000000"/>
                </a:solidFill>
                <a:latin typeface="Arial"/>
                <a:ea typeface="Arial"/>
                <a:cs typeface="Arial"/>
                <a:sym typeface="Arial"/>
              </a:rPr>
              <a:t>π</a:t>
            </a:r>
            <a:r>
              <a:rPr lang="en-IE" sz="2400" b="0" i="1" u="none" strike="noStrike" cap="none" dirty="0" err="1">
                <a:solidFill>
                  <a:srgbClr val="000000"/>
                </a:solidFill>
                <a:latin typeface="Arial"/>
                <a:ea typeface="Arial"/>
                <a:cs typeface="Arial"/>
                <a:sym typeface="Arial"/>
              </a:rPr>
              <a:t>οδεδειγμένο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κ.λ</a:t>
            </a:r>
            <a:r>
              <a:rPr lang="en-IE" sz="2400" b="0" i="0" u="none" strike="noStrike" cap="none" dirty="0">
                <a:solidFill>
                  <a:srgbClr val="000000"/>
                </a:solidFill>
                <a:latin typeface="Arial"/>
                <a:ea typeface="Arial"/>
                <a:cs typeface="Arial"/>
                <a:sym typeface="Arial"/>
              </a:rPr>
              <a:t>π.</a:t>
            </a:r>
            <a:endParaRPr sz="1200" dirty="0"/>
          </a:p>
          <a:p>
            <a:pPr marL="0" marR="0" lvl="0" indent="-177800" algn="l" rtl="0">
              <a:lnSpc>
                <a:spcPct val="100000"/>
              </a:lnSpc>
              <a:spcBef>
                <a:spcPts val="0"/>
              </a:spcBef>
              <a:spcAft>
                <a:spcPts val="0"/>
              </a:spcAft>
              <a:buClr>
                <a:srgbClr val="000000"/>
              </a:buClr>
              <a:buSzPts val="2800"/>
              <a:buFont typeface="Arial"/>
              <a:buChar char="•"/>
            </a:pPr>
            <a:r>
              <a:rPr lang="en-IE" sz="2400" b="1" i="0" u="none" strike="noStrike" cap="none" dirty="0" err="1">
                <a:solidFill>
                  <a:srgbClr val="FF0000"/>
                </a:solidFill>
                <a:latin typeface="Arial"/>
                <a:ea typeface="Arial"/>
                <a:cs typeface="Arial"/>
                <a:sym typeface="Arial"/>
              </a:rPr>
              <a:t>Π</a:t>
            </a:r>
            <a:r>
              <a:rPr lang="en-IE" sz="2400" b="1" i="0" u="none" strike="noStrike" cap="none" dirty="0">
                <a:solidFill>
                  <a:srgbClr val="FF0000"/>
                </a:solidFill>
                <a:latin typeface="Arial"/>
                <a:ea typeface="Arial"/>
                <a:cs typeface="Arial"/>
                <a:sym typeface="Arial"/>
              </a:rPr>
              <a:t>α</a:t>
            </a:r>
            <a:r>
              <a:rPr lang="en-IE" sz="2400" b="1" i="0" u="none" strike="noStrike" cap="none" dirty="0" err="1">
                <a:solidFill>
                  <a:srgbClr val="FF0000"/>
                </a:solidFill>
                <a:latin typeface="Arial"/>
                <a:ea typeface="Arial"/>
                <a:cs typeface="Arial"/>
                <a:sym typeface="Arial"/>
              </a:rPr>
              <a:t>ρέχει</a:t>
            </a:r>
            <a:r>
              <a:rPr lang="en-IE" sz="2400" b="1" i="0" u="none" strike="noStrike" cap="none" dirty="0">
                <a:solidFill>
                  <a:srgbClr val="FF0000"/>
                </a:solidFill>
                <a:latin typeface="Arial"/>
                <a:ea typeface="Arial"/>
                <a:cs typeface="Arial"/>
                <a:sym typeface="Arial"/>
              </a:rPr>
              <a:t> </a:t>
            </a:r>
            <a:r>
              <a:rPr lang="en-IE" sz="2400" b="1" i="0" u="none" strike="noStrike" cap="none" dirty="0" err="1">
                <a:solidFill>
                  <a:srgbClr val="FF0000"/>
                </a:solidFill>
                <a:latin typeface="Arial"/>
                <a:ea typeface="Arial"/>
                <a:cs typeface="Arial"/>
                <a:sym typeface="Arial"/>
              </a:rPr>
              <a:t>λε</a:t>
            </a:r>
            <a:r>
              <a:rPr lang="en-IE" sz="2400" b="1" i="0" u="none" strike="noStrike" cap="none" dirty="0">
                <a:solidFill>
                  <a:srgbClr val="FF0000"/>
                </a:solidFill>
                <a:latin typeface="Arial"/>
                <a:ea typeface="Arial"/>
                <a:cs typeface="Arial"/>
                <a:sym typeface="Arial"/>
              </a:rPr>
              <a:t>π</a:t>
            </a:r>
            <a:r>
              <a:rPr lang="en-IE" sz="2400" b="1" i="0" u="none" strike="noStrike" cap="none" dirty="0" err="1">
                <a:solidFill>
                  <a:srgbClr val="FF0000"/>
                </a:solidFill>
                <a:latin typeface="Arial"/>
                <a:ea typeface="Arial"/>
                <a:cs typeface="Arial"/>
                <a:sym typeface="Arial"/>
              </a:rPr>
              <a:t>τομερή</a:t>
            </a:r>
            <a:r>
              <a:rPr lang="en-IE" sz="2400" b="1" i="0" u="none" strike="noStrike" cap="none" dirty="0">
                <a:solidFill>
                  <a:srgbClr val="FF0000"/>
                </a:solidFill>
                <a:latin typeface="Arial"/>
                <a:ea typeface="Arial"/>
                <a:cs typeface="Arial"/>
                <a:sym typeface="Arial"/>
              </a:rPr>
              <a:t> </a:t>
            </a:r>
            <a:r>
              <a:rPr lang="en-IE" sz="2400" b="1" i="0" u="none" strike="noStrike" cap="none" dirty="0" err="1">
                <a:solidFill>
                  <a:srgbClr val="FF0000"/>
                </a:solidFill>
                <a:latin typeface="Arial"/>
                <a:ea typeface="Arial"/>
                <a:cs typeface="Arial"/>
                <a:sym typeface="Arial"/>
              </a:rPr>
              <a:t>έρευν</a:t>
            </a:r>
            <a:r>
              <a:rPr lang="en-IE" sz="2400" b="1" i="0" u="none" strike="noStrike" cap="none" dirty="0">
                <a:solidFill>
                  <a:srgbClr val="FF0000"/>
                </a:solidFill>
                <a:latin typeface="Arial"/>
                <a:ea typeface="Arial"/>
                <a:cs typeface="Arial"/>
                <a:sym typeface="Arial"/>
              </a:rPr>
              <a:t>α </a:t>
            </a:r>
            <a:r>
              <a:rPr lang="en-IE" sz="2400" b="1" i="0" u="none" strike="noStrike" cap="none" dirty="0" err="1">
                <a:solidFill>
                  <a:srgbClr val="FF0000"/>
                </a:solidFill>
                <a:latin typeface="Arial"/>
                <a:ea typeface="Arial"/>
                <a:cs typeface="Arial"/>
                <a:sym typeface="Arial"/>
              </a:rPr>
              <a:t>κ</a:t>
            </a:r>
            <a:r>
              <a:rPr lang="en-IE" sz="2400" b="1" i="0" u="none" strike="noStrike" cap="none" dirty="0">
                <a:solidFill>
                  <a:srgbClr val="FF0000"/>
                </a:solidFill>
                <a:latin typeface="Arial"/>
                <a:ea typeface="Arial"/>
                <a:cs typeface="Arial"/>
                <a:sym typeface="Arial"/>
              </a:rPr>
              <a:t>α</a:t>
            </a:r>
            <a:r>
              <a:rPr lang="en-IE" sz="2400" b="1" i="0" u="none" strike="noStrike" cap="none" dirty="0" err="1">
                <a:solidFill>
                  <a:srgbClr val="FF0000"/>
                </a:solidFill>
                <a:latin typeface="Arial"/>
                <a:ea typeface="Arial"/>
                <a:cs typeface="Arial"/>
                <a:sym typeface="Arial"/>
              </a:rPr>
              <a:t>ι</a:t>
            </a:r>
            <a:r>
              <a:rPr lang="en-IE" sz="2400" b="1" i="0" u="none" strike="noStrike" cap="none" dirty="0">
                <a:solidFill>
                  <a:srgbClr val="FF0000"/>
                </a:solidFill>
                <a:latin typeface="Arial"/>
                <a:ea typeface="Arial"/>
                <a:cs typeface="Arial"/>
                <a:sym typeface="Arial"/>
              </a:rPr>
              <a:t> π</a:t>
            </a:r>
            <a:r>
              <a:rPr lang="en-IE" sz="2400" b="1" i="0" u="none" strike="noStrike" cap="none" dirty="0" err="1">
                <a:solidFill>
                  <a:srgbClr val="FF0000"/>
                </a:solidFill>
                <a:latin typeface="Arial"/>
                <a:ea typeface="Arial"/>
                <a:cs typeface="Arial"/>
                <a:sym typeface="Arial"/>
              </a:rPr>
              <a:t>ηγές</a:t>
            </a:r>
            <a:r>
              <a:rPr lang="en-IE" sz="2400" b="1" i="0" u="none" strike="noStrike" cap="none" dirty="0">
                <a:solidFill>
                  <a:srgbClr val="FF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εξηγήσει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τί</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κάτι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είν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ληθινό</a:t>
            </a:r>
            <a:r>
              <a:rPr lang="en-IE" sz="2400" b="0" i="0" u="none" strike="noStrike" cap="none" dirty="0">
                <a:solidFill>
                  <a:srgbClr val="000000"/>
                </a:solidFill>
                <a:latin typeface="Arial"/>
                <a:ea typeface="Arial"/>
                <a:cs typeface="Arial"/>
                <a:sym typeface="Arial"/>
              </a:rPr>
              <a:t> ή </a:t>
            </a:r>
            <a:r>
              <a:rPr lang="en-IE" sz="2400" b="0" i="0" u="none" strike="noStrike" cap="none" dirty="0" err="1">
                <a:solidFill>
                  <a:srgbClr val="000000"/>
                </a:solidFill>
                <a:latin typeface="Arial"/>
                <a:ea typeface="Arial"/>
                <a:cs typeface="Arial"/>
                <a:sym typeface="Arial"/>
              </a:rPr>
              <a:t>ψευδές</a:t>
            </a:r>
            <a:r>
              <a:rPr lang="en-IE" sz="2400" b="0" i="0" u="none" strike="noStrike" cap="none" dirty="0">
                <a:solidFill>
                  <a:srgbClr val="000000"/>
                </a:solidFill>
                <a:latin typeface="Arial"/>
                <a:ea typeface="Arial"/>
                <a:cs typeface="Arial"/>
                <a:sym typeface="Arial"/>
              </a:rPr>
              <a:t>.</a:t>
            </a:r>
            <a:endParaRPr sz="1200" dirty="0"/>
          </a:p>
          <a:p>
            <a:pPr marL="0" marR="0" lvl="0" indent="-177800" algn="l" rtl="0">
              <a:lnSpc>
                <a:spcPct val="100000"/>
              </a:lnSpc>
              <a:spcBef>
                <a:spcPts val="0"/>
              </a:spcBef>
              <a:spcAft>
                <a:spcPts val="0"/>
              </a:spcAft>
              <a:buClr>
                <a:srgbClr val="000000"/>
              </a:buClr>
              <a:buSzPts val="2800"/>
              <a:buFont typeface="Arial"/>
              <a:buChar char="•"/>
            </a:pPr>
            <a:r>
              <a:rPr lang="en-IE" sz="2400" b="1" i="0" u="none" strike="noStrike" cap="none" dirty="0" err="1">
                <a:solidFill>
                  <a:srgbClr val="FF0000"/>
                </a:solidFill>
                <a:latin typeface="Arial"/>
                <a:ea typeface="Arial"/>
                <a:cs typeface="Arial"/>
                <a:sym typeface="Arial"/>
              </a:rPr>
              <a:t>Βοηθά</a:t>
            </a:r>
            <a:r>
              <a:rPr lang="en-IE" sz="2400" b="1" i="0" u="none" strike="noStrike" cap="none" dirty="0">
                <a:solidFill>
                  <a:srgbClr val="FF0000"/>
                </a:solidFill>
                <a:latin typeface="Arial"/>
                <a:ea typeface="Arial"/>
                <a:cs typeface="Arial"/>
                <a:sym typeface="Arial"/>
              </a:rPr>
              <a:t> </a:t>
            </a:r>
            <a:r>
              <a:rPr lang="en-IE" sz="2400" b="1" i="0" u="none" strike="noStrike" cap="none" dirty="0" err="1">
                <a:solidFill>
                  <a:srgbClr val="FF0000"/>
                </a:solidFill>
                <a:latin typeface="Arial"/>
                <a:ea typeface="Arial"/>
                <a:cs typeface="Arial"/>
                <a:sym typeface="Arial"/>
              </a:rPr>
              <a:t>τους</a:t>
            </a:r>
            <a:r>
              <a:rPr lang="en-IE" sz="2400" b="1" i="0" u="none" strike="noStrike" cap="none" dirty="0">
                <a:solidFill>
                  <a:srgbClr val="FF0000"/>
                </a:solidFill>
                <a:latin typeface="Arial"/>
                <a:ea typeface="Arial"/>
                <a:cs typeface="Arial"/>
                <a:sym typeface="Arial"/>
              </a:rPr>
              <a:t> α</a:t>
            </a:r>
            <a:r>
              <a:rPr lang="en-IE" sz="2400" b="1" i="0" u="none" strike="noStrike" cap="none" dirty="0" err="1">
                <a:solidFill>
                  <a:srgbClr val="FF0000"/>
                </a:solidFill>
                <a:latin typeface="Arial"/>
                <a:ea typeface="Arial"/>
                <a:cs typeface="Arial"/>
                <a:sym typeface="Arial"/>
              </a:rPr>
              <a:t>ν</a:t>
            </a:r>
            <a:r>
              <a:rPr lang="en-IE" sz="2400" b="1" i="0" u="none" strike="noStrike" cap="none" dirty="0">
                <a:solidFill>
                  <a:srgbClr val="FF0000"/>
                </a:solidFill>
                <a:latin typeface="Arial"/>
                <a:ea typeface="Arial"/>
                <a:cs typeface="Arial"/>
                <a:sym typeface="Arial"/>
              </a:rPr>
              <a:t>α</a:t>
            </a:r>
            <a:r>
              <a:rPr lang="en-IE" sz="2400" b="1" i="0" u="none" strike="noStrike" cap="none" dirty="0" err="1">
                <a:solidFill>
                  <a:srgbClr val="FF0000"/>
                </a:solidFill>
                <a:latin typeface="Arial"/>
                <a:ea typeface="Arial"/>
                <a:cs typeface="Arial"/>
                <a:sym typeface="Arial"/>
              </a:rPr>
              <a:t>γνώστες</a:t>
            </a:r>
            <a:r>
              <a:rPr lang="en-IE" sz="2400" b="1" i="0" u="none" strike="noStrike" cap="none" dirty="0">
                <a:solidFill>
                  <a:srgbClr val="FF0000"/>
                </a:solidFill>
                <a:latin typeface="Arial"/>
                <a:ea typeface="Arial"/>
                <a:cs typeface="Arial"/>
                <a:sym typeface="Arial"/>
              </a:rPr>
              <a:t> </a:t>
            </a:r>
            <a:r>
              <a:rPr lang="en-IE" sz="2400" b="1" i="0" u="none" strike="noStrike" cap="none" dirty="0" err="1">
                <a:solidFill>
                  <a:srgbClr val="FF0000"/>
                </a:solidFill>
                <a:latin typeface="Arial"/>
                <a:ea typeface="Arial"/>
                <a:cs typeface="Arial"/>
                <a:sym typeface="Arial"/>
              </a:rPr>
              <a:t>ν</a:t>
            </a:r>
            <a:r>
              <a:rPr lang="en-IE" sz="2400" b="1" i="0" u="none" strike="noStrike" cap="none" dirty="0">
                <a:solidFill>
                  <a:srgbClr val="FF0000"/>
                </a:solidFill>
                <a:latin typeface="Arial"/>
                <a:ea typeface="Arial"/>
                <a:cs typeface="Arial"/>
                <a:sym typeface="Arial"/>
              </a:rPr>
              <a:t>α α</a:t>
            </a:r>
            <a:r>
              <a:rPr lang="en-IE" sz="2400" b="1" i="0" u="none" strike="noStrike" cap="none" dirty="0" err="1">
                <a:solidFill>
                  <a:srgbClr val="FF0000"/>
                </a:solidFill>
                <a:latin typeface="Arial"/>
                <a:ea typeface="Arial"/>
                <a:cs typeface="Arial"/>
                <a:sym typeface="Arial"/>
              </a:rPr>
              <a:t>ν</a:t>
            </a:r>
            <a:r>
              <a:rPr lang="en-IE" sz="2400" b="1" i="0" u="none" strike="noStrike" cap="none" dirty="0">
                <a:solidFill>
                  <a:srgbClr val="FF0000"/>
                </a:solidFill>
                <a:latin typeface="Arial"/>
                <a:ea typeface="Arial"/>
                <a:cs typeface="Arial"/>
                <a:sym typeface="Arial"/>
              </a:rPr>
              <a:t>α</a:t>
            </a:r>
            <a:r>
              <a:rPr lang="en-IE" sz="2400" b="1" i="0" u="none" strike="noStrike" cap="none" dirty="0" err="1">
                <a:solidFill>
                  <a:srgbClr val="FF0000"/>
                </a:solidFill>
                <a:latin typeface="Arial"/>
                <a:ea typeface="Arial"/>
                <a:cs typeface="Arial"/>
                <a:sym typeface="Arial"/>
              </a:rPr>
              <a:t>γνωρίζουν</a:t>
            </a:r>
            <a:r>
              <a:rPr lang="en-IE" sz="2400" b="1" i="0" u="none" strike="noStrike" cap="none" dirty="0">
                <a:solidFill>
                  <a:srgbClr val="FF0000"/>
                </a:solidFill>
                <a:latin typeface="Arial"/>
                <a:ea typeface="Arial"/>
                <a:cs typeface="Arial"/>
                <a:sym typeface="Arial"/>
              </a:rPr>
              <a:t> </a:t>
            </a:r>
            <a:r>
              <a:rPr lang="en-IE" sz="2400" b="1" i="0" u="none" strike="noStrike" cap="none" dirty="0" err="1">
                <a:solidFill>
                  <a:srgbClr val="FF0000"/>
                </a:solidFill>
                <a:latin typeface="Arial"/>
                <a:ea typeface="Arial"/>
                <a:cs typeface="Arial"/>
                <a:sym typeface="Arial"/>
              </a:rPr>
              <a:t>τις</a:t>
            </a:r>
            <a:r>
              <a:rPr lang="en-IE" sz="2400" b="1" i="0" u="none" strike="noStrike" cap="none" dirty="0">
                <a:solidFill>
                  <a:srgbClr val="FF0000"/>
                </a:solidFill>
                <a:latin typeface="Arial"/>
                <a:ea typeface="Arial"/>
                <a:cs typeface="Arial"/>
                <a:sym typeface="Arial"/>
              </a:rPr>
              <a:t> </a:t>
            </a:r>
            <a:r>
              <a:rPr lang="en-IE" sz="2400" b="1" i="0" u="none" strike="noStrike" cap="none" dirty="0" err="1">
                <a:solidFill>
                  <a:srgbClr val="FF0000"/>
                </a:solidFill>
                <a:latin typeface="Arial"/>
                <a:ea typeface="Arial"/>
                <a:cs typeface="Arial"/>
                <a:sym typeface="Arial"/>
              </a:rPr>
              <a:t>ψευδείς</a:t>
            </a:r>
            <a:r>
              <a:rPr lang="en-IE" sz="2400" b="1" i="0" u="none" strike="noStrike" cap="none" dirty="0">
                <a:solidFill>
                  <a:srgbClr val="FF0000"/>
                </a:solidFill>
                <a:latin typeface="Arial"/>
                <a:ea typeface="Arial"/>
                <a:cs typeface="Arial"/>
                <a:sym typeface="Arial"/>
              </a:rPr>
              <a:t> π</a:t>
            </a:r>
            <a:r>
              <a:rPr lang="en-IE" sz="2400" b="1" i="0" u="none" strike="noStrike" cap="none" dirty="0" err="1">
                <a:solidFill>
                  <a:srgbClr val="FF0000"/>
                </a:solidFill>
                <a:latin typeface="Arial"/>
                <a:ea typeface="Arial"/>
                <a:cs typeface="Arial"/>
                <a:sym typeface="Arial"/>
              </a:rPr>
              <a:t>ληροφορίες</a:t>
            </a:r>
            <a:r>
              <a:rPr lang="en-IE" sz="2400" b="1" i="0" u="none" strike="noStrike" cap="none" dirty="0">
                <a:solidFill>
                  <a:srgbClr val="FF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μάθουν</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ώς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ε</a:t>
            </a:r>
            <a:r>
              <a:rPr lang="en-IE" sz="2400" b="0" i="0" u="none" strike="noStrike" cap="none" dirty="0">
                <a:solidFill>
                  <a:srgbClr val="000000"/>
                </a:solidFill>
                <a:latin typeface="Arial"/>
                <a:ea typeface="Arial"/>
                <a:cs typeface="Arial"/>
                <a:sym typeface="Arial"/>
              </a:rPr>
              <a:t>πα</a:t>
            </a:r>
            <a:r>
              <a:rPr lang="en-IE" sz="2400" b="0" i="0" u="none" strike="noStrike" cap="none" dirty="0" err="1">
                <a:solidFill>
                  <a:srgbClr val="000000"/>
                </a:solidFill>
                <a:latin typeface="Arial"/>
                <a:ea typeface="Arial"/>
                <a:cs typeface="Arial"/>
                <a:sym typeface="Arial"/>
              </a:rPr>
              <a:t>ληθεύουν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οι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ίδιοι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το</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εριεχόμενο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στο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δίκτυο</a:t>
            </a:r>
            <a:r>
              <a:rPr lang="en-IE" sz="2400" b="0" i="0" u="none" strike="noStrike" cap="none" dirty="0">
                <a:solidFill>
                  <a:srgbClr val="000000"/>
                </a:solidFill>
                <a:latin typeface="Arial"/>
                <a:ea typeface="Arial"/>
                <a:cs typeface="Arial"/>
                <a:sym typeface="Arial"/>
              </a:rPr>
              <a:t>.</a:t>
            </a:r>
            <a:endParaRPr sz="1200" dirty="0"/>
          </a:p>
          <a:p>
            <a:pPr marL="0" marR="0" lvl="0" indent="0" algn="l" rtl="0">
              <a:lnSpc>
                <a:spcPct val="100000"/>
              </a:lnSpc>
              <a:spcBef>
                <a:spcPts val="0"/>
              </a:spcBef>
              <a:spcAft>
                <a:spcPts val="0"/>
              </a:spcAft>
              <a:buNone/>
            </a:pPr>
            <a:r>
              <a:rPr lang="en-IE" sz="2400" b="0" i="1" u="none" strike="noStrike" cap="none" dirty="0" err="1">
                <a:solidFill>
                  <a:srgbClr val="000099"/>
                </a:solidFill>
                <a:latin typeface="Arial"/>
                <a:ea typeface="Arial"/>
                <a:cs typeface="Arial"/>
                <a:sym typeface="Arial"/>
              </a:rPr>
              <a:t>Το</a:t>
            </a:r>
            <a:r>
              <a:rPr lang="en-IE" sz="2400" b="0" i="1" u="none" strike="noStrike" cap="none" dirty="0">
                <a:solidFill>
                  <a:srgbClr val="000099"/>
                </a:solidFill>
                <a:latin typeface="Arial"/>
                <a:ea typeface="Arial"/>
                <a:cs typeface="Arial"/>
                <a:sym typeface="Arial"/>
              </a:rPr>
              <a:t> Snopes, που </a:t>
            </a:r>
            <a:r>
              <a:rPr lang="en-IE" sz="2400" b="0" i="1" u="none" strike="noStrike" cap="none" dirty="0" err="1">
                <a:solidFill>
                  <a:srgbClr val="000099"/>
                </a:solidFill>
                <a:latin typeface="Arial"/>
                <a:ea typeface="Arial"/>
                <a:cs typeface="Arial"/>
                <a:sym typeface="Arial"/>
              </a:rPr>
              <a:t>ξεκίνησε</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το</a:t>
            </a:r>
            <a:r>
              <a:rPr lang="en-IE" sz="2400" b="0" i="1" u="none" strike="noStrike" cap="none" dirty="0">
                <a:solidFill>
                  <a:srgbClr val="000099"/>
                </a:solidFill>
                <a:latin typeface="Arial"/>
                <a:ea typeface="Arial"/>
                <a:cs typeface="Arial"/>
                <a:sym typeface="Arial"/>
              </a:rPr>
              <a:t> 1994, </a:t>
            </a:r>
            <a:r>
              <a:rPr lang="en-IE" sz="2400" b="0" i="1" u="none" strike="noStrike" cap="none" dirty="0" err="1">
                <a:solidFill>
                  <a:srgbClr val="000099"/>
                </a:solidFill>
                <a:latin typeface="Arial"/>
                <a:ea typeface="Arial"/>
                <a:cs typeface="Arial"/>
                <a:sym typeface="Arial"/>
              </a:rPr>
              <a:t>είν</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ι</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έν</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ς</a:t>
            </a:r>
            <a:r>
              <a:rPr lang="en-IE" sz="2400" b="0" i="1" u="none" strike="noStrike" cap="none" dirty="0">
                <a:solidFill>
                  <a:srgbClr val="000099"/>
                </a:solidFill>
                <a:latin typeface="Arial"/>
                <a:ea typeface="Arial"/>
                <a:cs typeface="Arial"/>
                <a:sym typeface="Arial"/>
              </a:rPr>
              <a:t> από </a:t>
            </a:r>
            <a:r>
              <a:rPr lang="en-IE" sz="2400" b="0" i="1" u="none" strike="noStrike" cap="none" dirty="0" err="1">
                <a:solidFill>
                  <a:srgbClr val="000099"/>
                </a:solidFill>
                <a:latin typeface="Arial"/>
                <a:ea typeface="Arial"/>
                <a:cs typeface="Arial"/>
                <a:sym typeface="Arial"/>
              </a:rPr>
              <a:t>τους</a:t>
            </a:r>
            <a:r>
              <a:rPr lang="en-IE" sz="2400" b="0" i="1" u="none" strike="noStrike" cap="none" dirty="0">
                <a:solidFill>
                  <a:srgbClr val="000099"/>
                </a:solidFill>
                <a:latin typeface="Arial"/>
                <a:ea typeface="Arial"/>
                <a:cs typeface="Arial"/>
                <a:sym typeface="Arial"/>
              </a:rPr>
              <a:t> πα</a:t>
            </a:r>
            <a:r>
              <a:rPr lang="en-IE" sz="2400" b="0" i="1" u="none" strike="noStrike" cap="none" dirty="0" err="1">
                <a:solidFill>
                  <a:srgbClr val="000099"/>
                </a:solidFill>
                <a:latin typeface="Arial"/>
                <a:ea typeface="Arial"/>
                <a:cs typeface="Arial"/>
                <a:sym typeface="Arial"/>
              </a:rPr>
              <a:t>λ</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ιότερους</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ιστότο</a:t>
            </a:r>
            <a:r>
              <a:rPr lang="en-IE" sz="2400" b="0" i="1" u="none" strike="noStrike" cap="none" dirty="0">
                <a:solidFill>
                  <a:srgbClr val="000099"/>
                </a:solidFill>
                <a:latin typeface="Arial"/>
                <a:ea typeface="Arial"/>
                <a:cs typeface="Arial"/>
                <a:sym typeface="Arial"/>
              </a:rPr>
              <a:t>πους </a:t>
            </a:r>
            <a:r>
              <a:rPr lang="en-IE" sz="2400" b="0" i="1" u="none" strike="noStrike" cap="none" dirty="0" err="1">
                <a:solidFill>
                  <a:srgbClr val="000099"/>
                </a:solidFill>
                <a:latin typeface="Arial"/>
                <a:ea typeface="Arial"/>
                <a:cs typeface="Arial"/>
                <a:sym typeface="Arial"/>
              </a:rPr>
              <a:t>ε</a:t>
            </a:r>
            <a:r>
              <a:rPr lang="en-IE" sz="2400" b="0" i="1" u="none" strike="noStrike" cap="none" dirty="0">
                <a:solidFill>
                  <a:srgbClr val="000099"/>
                </a:solidFill>
                <a:latin typeface="Arial"/>
                <a:ea typeface="Arial"/>
                <a:cs typeface="Arial"/>
                <a:sym typeface="Arial"/>
              </a:rPr>
              <a:t>πα</a:t>
            </a:r>
            <a:r>
              <a:rPr lang="en-IE" sz="2400" b="0" i="1" u="none" strike="noStrike" cap="none" dirty="0" err="1">
                <a:solidFill>
                  <a:srgbClr val="000099"/>
                </a:solidFill>
                <a:latin typeface="Arial"/>
                <a:ea typeface="Arial"/>
                <a:cs typeface="Arial"/>
                <a:sym typeface="Arial"/>
              </a:rPr>
              <a:t>λήθευσης</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γεγονότων</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στο</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δι</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δίκτυο</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κ</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ι</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χ</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ίρει</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ευρεί</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ς</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εμ</a:t>
            </a:r>
            <a:r>
              <a:rPr lang="en-IE" sz="2400" b="0" i="1" u="none" strike="noStrike" cap="none" dirty="0">
                <a:solidFill>
                  <a:srgbClr val="000099"/>
                </a:solidFill>
                <a:latin typeface="Arial"/>
                <a:ea typeface="Arial"/>
                <a:cs typeface="Arial"/>
                <a:sym typeface="Arial"/>
              </a:rPr>
              <a:t>π</a:t>
            </a:r>
            <a:r>
              <a:rPr lang="en-IE" sz="2400" b="0" i="1" u="none" strike="noStrike" cap="none" dirty="0" err="1">
                <a:solidFill>
                  <a:srgbClr val="000099"/>
                </a:solidFill>
                <a:latin typeface="Arial"/>
                <a:ea typeface="Arial"/>
                <a:cs typeface="Arial"/>
                <a:sym typeface="Arial"/>
              </a:rPr>
              <a:t>ιστοσύνης</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γι</a:t>
            </a:r>
            <a:r>
              <a:rPr lang="en-IE" sz="2400" b="0" i="1" u="none" strike="noStrike" cap="none" dirty="0">
                <a:solidFill>
                  <a:srgbClr val="000099"/>
                </a:solidFill>
                <a:latin typeface="Arial"/>
                <a:ea typeface="Arial"/>
                <a:cs typeface="Arial"/>
                <a:sym typeface="Arial"/>
              </a:rPr>
              <a:t>α </a:t>
            </a:r>
            <a:r>
              <a:rPr lang="en-IE" sz="2400" b="0" i="1" u="none" strike="noStrike" cap="none" dirty="0" err="1">
                <a:solidFill>
                  <a:srgbClr val="000099"/>
                </a:solidFill>
                <a:latin typeface="Arial"/>
                <a:ea typeface="Arial"/>
                <a:cs typeface="Arial"/>
                <a:sym typeface="Arial"/>
              </a:rPr>
              <a:t>την</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ουδετερότητ</a:t>
            </a:r>
            <a:r>
              <a:rPr lang="en-IE" sz="2400" b="0" i="1" u="none" strike="noStrike" cap="none" dirty="0">
                <a:solidFill>
                  <a:srgbClr val="000099"/>
                </a:solidFill>
                <a:latin typeface="Arial"/>
                <a:ea typeface="Arial"/>
                <a:cs typeface="Arial"/>
                <a:sym typeface="Arial"/>
              </a:rPr>
              <a:t>α </a:t>
            </a:r>
            <a:r>
              <a:rPr lang="en-IE" sz="2400" b="0" i="1" u="none" strike="noStrike" cap="none" dirty="0" err="1">
                <a:solidFill>
                  <a:srgbClr val="000099"/>
                </a:solidFill>
                <a:latin typeface="Arial"/>
                <a:ea typeface="Arial"/>
                <a:cs typeface="Arial"/>
                <a:sym typeface="Arial"/>
              </a:rPr>
              <a:t>κ</a:t>
            </a:r>
            <a:r>
              <a:rPr lang="en-IE" sz="2400" b="0" i="1" u="none" strike="noStrike" cap="none" dirty="0">
                <a:solidFill>
                  <a:srgbClr val="000099"/>
                </a:solidFill>
                <a:latin typeface="Arial"/>
                <a:ea typeface="Arial"/>
                <a:cs typeface="Arial"/>
                <a:sym typeface="Arial"/>
              </a:rPr>
              <a:t>α</a:t>
            </a:r>
            <a:r>
              <a:rPr lang="en-IE" sz="2400" b="0" i="1" u="none" strike="noStrike" cap="none" dirty="0" err="1">
                <a:solidFill>
                  <a:srgbClr val="000099"/>
                </a:solidFill>
                <a:latin typeface="Arial"/>
                <a:ea typeface="Arial"/>
                <a:cs typeface="Arial"/>
                <a:sym typeface="Arial"/>
              </a:rPr>
              <a:t>ι</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την</a:t>
            </a:r>
            <a:r>
              <a:rPr lang="en-IE" sz="2400" b="0" i="1" u="none" strike="noStrike" cap="none" dirty="0">
                <a:solidFill>
                  <a:srgbClr val="000099"/>
                </a:solidFill>
                <a:latin typeface="Arial"/>
                <a:ea typeface="Arial"/>
                <a:cs typeface="Arial"/>
                <a:sym typeface="Arial"/>
              </a:rPr>
              <a:t> </a:t>
            </a:r>
            <a:r>
              <a:rPr lang="en-IE" sz="2400" b="0" i="1" u="none" strike="noStrike" cap="none" dirty="0" err="1">
                <a:solidFill>
                  <a:srgbClr val="000099"/>
                </a:solidFill>
                <a:latin typeface="Arial"/>
                <a:ea typeface="Arial"/>
                <a:cs typeface="Arial"/>
                <a:sym typeface="Arial"/>
              </a:rPr>
              <a:t>τεκμηριωμένη</a:t>
            </a:r>
            <a:r>
              <a:rPr lang="en-IE" sz="2400" b="0" i="1" u="none" strike="noStrike" cap="none" dirty="0">
                <a:solidFill>
                  <a:srgbClr val="000099"/>
                </a:solidFill>
                <a:latin typeface="Arial"/>
                <a:ea typeface="Arial"/>
                <a:cs typeface="Arial"/>
                <a:sym typeface="Arial"/>
              </a:rPr>
              <a:t> π</a:t>
            </a:r>
            <a:r>
              <a:rPr lang="en-IE" sz="2400" b="0" i="1" u="none" strike="noStrike" cap="none" dirty="0" err="1">
                <a:solidFill>
                  <a:srgbClr val="000099"/>
                </a:solidFill>
                <a:latin typeface="Arial"/>
                <a:ea typeface="Arial"/>
                <a:cs typeface="Arial"/>
                <a:sym typeface="Arial"/>
              </a:rPr>
              <a:t>ροσέγγισή</a:t>
            </a:r>
            <a:r>
              <a:rPr lang="en-IE" sz="2400" b="0" i="1" u="none" strike="noStrike" cap="none" dirty="0">
                <a:solidFill>
                  <a:srgbClr val="000099"/>
                </a:solidFill>
                <a:latin typeface="Arial"/>
                <a:ea typeface="Arial"/>
                <a:cs typeface="Arial"/>
                <a:sym typeface="Arial"/>
              </a:rPr>
              <a:t> του</a:t>
            </a:r>
            <a:r>
              <a:rPr lang="en-IE" sz="2800" b="0" i="1" u="none" strike="noStrike" cap="none" dirty="0">
                <a:solidFill>
                  <a:srgbClr val="000099"/>
                </a:solidFill>
                <a:latin typeface="Arial"/>
                <a:ea typeface="Arial"/>
                <a:cs typeface="Arial"/>
                <a:sym typeface="Arial"/>
              </a:rPr>
              <a:t>.</a:t>
            </a:r>
            <a:endParaRPr sz="4000" b="0" i="1" u="none" strike="noStrike" cap="none" dirty="0">
              <a:solidFill>
                <a:srgbClr val="000099"/>
              </a:solidFill>
              <a:latin typeface="Arial"/>
              <a:ea typeface="Arial"/>
              <a:cs typeface="Arial"/>
              <a:sym typeface="Arial"/>
            </a:endParaRPr>
          </a:p>
        </p:txBody>
      </p:sp>
      <p:pic>
        <p:nvPicPr>
          <p:cNvPr id="398" name="Google Shape;398;p18"/>
          <p:cNvPicPr preferRelativeResize="0"/>
          <p:nvPr/>
        </p:nvPicPr>
        <p:blipFill rotWithShape="1">
          <a:blip r:embed="rId6">
            <a:alphaModFix/>
          </a:blip>
          <a:srcRect/>
          <a:stretch/>
        </p:blipFill>
        <p:spPr>
          <a:xfrm>
            <a:off x="13963567" y="1684594"/>
            <a:ext cx="4354452" cy="6175172"/>
          </a:xfrm>
          <a:prstGeom prst="rect">
            <a:avLst/>
          </a:prstGeom>
          <a:noFill/>
          <a:ln>
            <a:noFill/>
          </a:ln>
        </p:spPr>
      </p:pic>
      <p:sp>
        <p:nvSpPr>
          <p:cNvPr id="399" name="Google Shape;399;p18"/>
          <p:cNvSpPr txBox="1"/>
          <p:nvPr/>
        </p:nvSpPr>
        <p:spPr>
          <a:xfrm>
            <a:off x="4948425" y="263448"/>
            <a:ext cx="6572250"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000" b="0" i="0" u="none" strike="noStrike" cap="none">
                <a:solidFill>
                  <a:srgbClr val="FF0000"/>
                </a:solidFill>
                <a:latin typeface="Arial"/>
                <a:ea typeface="Arial"/>
                <a:cs typeface="Arial"/>
                <a:sym typeface="Arial"/>
              </a:rPr>
              <a:t>Μερικές επιπλέον πηγές</a:t>
            </a:r>
            <a:endParaRPr sz="4000" b="0" i="0" u="none" strike="noStrike" cap="none">
              <a:solidFill>
                <a:srgbClr val="FF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19"/>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05" name="Google Shape;405;p19"/>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06" name="Google Shape;406;p19"/>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407" name="Google Shape;407;p19"/>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08" name="Google Shape;408;p19"/>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409" name="Google Shape;409;p19"/>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410" name="Google Shape;410;p19"/>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411" name="Google Shape;411;p19"/>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412" name="Google Shape;412;p19"/>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pic>
        <p:nvPicPr>
          <p:cNvPr id="413" name="Google Shape;413;p19"/>
          <p:cNvPicPr preferRelativeResize="0"/>
          <p:nvPr/>
        </p:nvPicPr>
        <p:blipFill rotWithShape="1">
          <a:blip r:embed="rId6">
            <a:alphaModFix/>
          </a:blip>
          <a:srcRect/>
          <a:stretch/>
        </p:blipFill>
        <p:spPr>
          <a:xfrm>
            <a:off x="328133" y="1708470"/>
            <a:ext cx="4387695" cy="6976181"/>
          </a:xfrm>
          <a:prstGeom prst="rect">
            <a:avLst/>
          </a:prstGeom>
          <a:noFill/>
          <a:ln>
            <a:noFill/>
          </a:ln>
        </p:spPr>
      </p:pic>
      <p:pic>
        <p:nvPicPr>
          <p:cNvPr id="414" name="Google Shape;414;p19"/>
          <p:cNvPicPr preferRelativeResize="0"/>
          <p:nvPr/>
        </p:nvPicPr>
        <p:blipFill rotWithShape="1">
          <a:blip r:embed="rId7">
            <a:alphaModFix/>
          </a:blip>
          <a:srcRect/>
          <a:stretch/>
        </p:blipFill>
        <p:spPr>
          <a:xfrm>
            <a:off x="4883644" y="5822099"/>
            <a:ext cx="10166766" cy="3091178"/>
          </a:xfrm>
          <a:prstGeom prst="rect">
            <a:avLst/>
          </a:prstGeom>
          <a:noFill/>
          <a:ln>
            <a:noFill/>
          </a:ln>
        </p:spPr>
      </p:pic>
      <p:pic>
        <p:nvPicPr>
          <p:cNvPr id="415" name="Google Shape;415;p19"/>
          <p:cNvPicPr preferRelativeResize="0"/>
          <p:nvPr/>
        </p:nvPicPr>
        <p:blipFill rotWithShape="1">
          <a:blip r:embed="rId8">
            <a:alphaModFix/>
          </a:blip>
          <a:srcRect/>
          <a:stretch/>
        </p:blipFill>
        <p:spPr>
          <a:xfrm>
            <a:off x="3833229" y="418149"/>
            <a:ext cx="10859441" cy="823031"/>
          </a:xfrm>
          <a:prstGeom prst="rect">
            <a:avLst/>
          </a:prstGeom>
          <a:noFill/>
          <a:ln>
            <a:noFill/>
          </a:ln>
        </p:spPr>
      </p:pic>
      <p:pic>
        <p:nvPicPr>
          <p:cNvPr id="416" name="Google Shape;416;p19"/>
          <p:cNvPicPr preferRelativeResize="0"/>
          <p:nvPr/>
        </p:nvPicPr>
        <p:blipFill rotWithShape="1">
          <a:blip r:embed="rId9">
            <a:alphaModFix/>
          </a:blip>
          <a:srcRect/>
          <a:stretch/>
        </p:blipFill>
        <p:spPr>
          <a:xfrm>
            <a:off x="4992908" y="1740592"/>
            <a:ext cx="3862977" cy="42172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grpSp>
        <p:nvGrpSpPr>
          <p:cNvPr id="110" name="Google Shape;110;p2"/>
          <p:cNvGrpSpPr/>
          <p:nvPr/>
        </p:nvGrpSpPr>
        <p:grpSpPr>
          <a:xfrm>
            <a:off x="4039980" y="9219724"/>
            <a:ext cx="4764336" cy="861887"/>
            <a:chOff x="0" y="-47625"/>
            <a:chExt cx="1381663" cy="240312"/>
          </a:xfrm>
        </p:grpSpPr>
        <p:sp>
          <p:nvSpPr>
            <p:cNvPr id="111" name="Google Shape;111;p2"/>
            <p:cNvSpPr/>
            <p:nvPr/>
          </p:nvSpPr>
          <p:spPr>
            <a:xfrm>
              <a:off x="0" y="0"/>
              <a:ext cx="1381663" cy="192687"/>
            </a:xfrm>
            <a:custGeom>
              <a:avLst/>
              <a:gdLst/>
              <a:ahLst/>
              <a:cxnLst/>
              <a:rect l="l" t="t" r="r" b="b"/>
              <a:pathLst>
                <a:path w="1381663" h="192687" extrusionOk="0">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2" name="Google Shape;112;p2"/>
            <p:cNvSpPr txBox="1"/>
            <p:nvPr/>
          </p:nvSpPr>
          <p:spPr>
            <a:xfrm>
              <a:off x="0" y="-47625"/>
              <a:ext cx="1381663" cy="240312"/>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13" name="Google Shape;113;p2"/>
          <p:cNvGrpSpPr/>
          <p:nvPr/>
        </p:nvGrpSpPr>
        <p:grpSpPr>
          <a:xfrm>
            <a:off x="8842655" y="9221167"/>
            <a:ext cx="3927024" cy="860446"/>
            <a:chOff x="0" y="-47625"/>
            <a:chExt cx="1063358" cy="232991"/>
          </a:xfrm>
        </p:grpSpPr>
        <p:sp>
          <p:nvSpPr>
            <p:cNvPr id="114" name="Google Shape;114;p2"/>
            <p:cNvSpPr/>
            <p:nvPr/>
          </p:nvSpPr>
          <p:spPr>
            <a:xfrm>
              <a:off x="0" y="0"/>
              <a:ext cx="1063358" cy="185366"/>
            </a:xfrm>
            <a:custGeom>
              <a:avLst/>
              <a:gdLst/>
              <a:ahLst/>
              <a:cxnLst/>
              <a:rect l="l" t="t" r="r" b="b"/>
              <a:pathLst>
                <a:path w="1063358" h="185366" extrusionOk="0">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5" name="Google Shape;115;p2"/>
            <p:cNvSpPr txBox="1"/>
            <p:nvPr/>
          </p:nvSpPr>
          <p:spPr>
            <a:xfrm>
              <a:off x="0" y="-47625"/>
              <a:ext cx="1063358" cy="232991"/>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16" name="Google Shape;116;p2"/>
          <p:cNvSpPr/>
          <p:nvPr/>
        </p:nvSpPr>
        <p:spPr>
          <a:xfrm>
            <a:off x="383930" y="236074"/>
            <a:ext cx="3521366" cy="1408249"/>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7" name="Google Shape;117;p2"/>
          <p:cNvSpPr/>
          <p:nvPr/>
        </p:nvSpPr>
        <p:spPr>
          <a:xfrm rot="-5400000">
            <a:off x="15497217" y="5327600"/>
            <a:ext cx="2937939" cy="4133462"/>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4">
              <a:alphaModFix/>
            </a:blip>
            <a:stretch>
              <a:fillRect l="-107382"/>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8" name="Google Shape;118;p2"/>
          <p:cNvSpPr/>
          <p:nvPr/>
        </p:nvSpPr>
        <p:spPr>
          <a:xfrm>
            <a:off x="13214848" y="-175535"/>
            <a:ext cx="5149829" cy="1628968"/>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5">
              <a:alphaModFix/>
            </a:blip>
            <a:stretch>
              <a:fillRect l="-15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9" name="Google Shape;119;p2"/>
          <p:cNvSpPr/>
          <p:nvPr/>
        </p:nvSpPr>
        <p:spPr>
          <a:xfrm>
            <a:off x="0" y="9186896"/>
            <a:ext cx="3872623" cy="864030"/>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0" name="Google Shape;120;p2"/>
          <p:cNvSpPr/>
          <p:nvPr/>
        </p:nvSpPr>
        <p:spPr>
          <a:xfrm>
            <a:off x="13152084" y="9398643"/>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7">
              <a:alphaModFix/>
            </a:blip>
            <a:stretch>
              <a:fillRect r="-1012"/>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21" name="Google Shape;121;p2"/>
          <p:cNvSpPr txBox="1"/>
          <p:nvPr/>
        </p:nvSpPr>
        <p:spPr>
          <a:xfrm>
            <a:off x="4318007" y="385719"/>
            <a:ext cx="7474952" cy="1218795"/>
          </a:xfrm>
          <a:prstGeom prst="rect">
            <a:avLst/>
          </a:prstGeom>
          <a:noFill/>
          <a:ln>
            <a:noFill/>
          </a:ln>
        </p:spPr>
        <p:txBody>
          <a:bodyPr spcFirstLastPara="1" wrap="square" lIns="0" tIns="0" rIns="0" bIns="0" anchor="t" anchorCtr="0">
            <a:spAutoFit/>
          </a:bodyPr>
          <a:lstStyle/>
          <a:p>
            <a:pPr marL="0" marR="0" lvl="0" indent="0" algn="l" rtl="0">
              <a:lnSpc>
                <a:spcPct val="110004"/>
              </a:lnSpc>
              <a:spcBef>
                <a:spcPts val="0"/>
              </a:spcBef>
              <a:spcAft>
                <a:spcPts val="0"/>
              </a:spcAft>
              <a:buClr>
                <a:srgbClr val="000000"/>
              </a:buClr>
              <a:buSzPts val="7200"/>
              <a:buFont typeface="Arial"/>
              <a:buNone/>
            </a:pPr>
            <a:r>
              <a:rPr lang="en-IE" sz="7200" b="1" i="0" u="none" strike="noStrike" cap="none">
                <a:solidFill>
                  <a:srgbClr val="0C4DA2"/>
                </a:solidFill>
                <a:latin typeface="Bricolage Grotesque"/>
                <a:ea typeface="Bricolage Grotesque"/>
                <a:cs typeface="Bricolage Grotesque"/>
                <a:sym typeface="Bricolage Grotesque"/>
              </a:rPr>
              <a:t>Εισαγωγή</a:t>
            </a:r>
            <a:endParaRPr sz="1100" b="0" i="0" u="none" strike="noStrike" cap="none">
              <a:solidFill>
                <a:srgbClr val="000000"/>
              </a:solidFill>
              <a:latin typeface="Arial"/>
              <a:ea typeface="Arial"/>
              <a:cs typeface="Arial"/>
              <a:sym typeface="Arial"/>
            </a:endParaRPr>
          </a:p>
        </p:txBody>
      </p:sp>
      <p:sp>
        <p:nvSpPr>
          <p:cNvPr id="122" name="Google Shape;122;p2"/>
          <p:cNvSpPr txBox="1"/>
          <p:nvPr/>
        </p:nvSpPr>
        <p:spPr>
          <a:xfrm>
            <a:off x="4321490" y="9400330"/>
            <a:ext cx="4647300" cy="339000"/>
          </a:xfrm>
          <a:prstGeom prst="rect">
            <a:avLst/>
          </a:prstGeom>
          <a:noFill/>
          <a:ln>
            <a:noFill/>
          </a:ln>
        </p:spPr>
        <p:txBody>
          <a:bodyPr spcFirstLastPara="1" wrap="square" lIns="0" tIns="0" rIns="0" bIns="0" anchor="t" anchorCtr="0">
            <a:spAutoFit/>
          </a:bodyPr>
          <a:lstStyle/>
          <a:p>
            <a:pPr marL="0" marR="0" lvl="0" indent="0" algn="l" rtl="0">
              <a:lnSpc>
                <a:spcPct val="150045"/>
              </a:lnSpc>
              <a:spcBef>
                <a:spcPts val="0"/>
              </a:spcBef>
              <a:spcAft>
                <a:spcPts val="0"/>
              </a:spcAft>
              <a:buClr>
                <a:srgbClr val="000000"/>
              </a:buClr>
              <a:buSzPts val="2202"/>
              <a:buFont typeface="Arial"/>
              <a:buNone/>
            </a:pPr>
            <a:r>
              <a:rPr lang="en-IE" sz="2202" b="0" i="0" u="none" strike="noStrike" cap="none">
                <a:solidFill>
                  <a:srgbClr val="FFFFFF"/>
                </a:solidFill>
                <a:latin typeface="Bricolage Grotesque"/>
                <a:ea typeface="Bricolage Grotesque"/>
                <a:cs typeface="Bricolage Grotesque"/>
                <a:sym typeface="Bricolage Grotesque"/>
              </a:rPr>
              <a:t>1 Ιανουαρίου 2024-31 Δεκεμβρίου 2026</a:t>
            </a:r>
            <a:endParaRPr sz="1400" b="0" i="0" u="none" strike="noStrike" cap="none">
              <a:solidFill>
                <a:srgbClr val="000000"/>
              </a:solidFill>
              <a:latin typeface="Arial"/>
              <a:ea typeface="Arial"/>
              <a:cs typeface="Arial"/>
              <a:sym typeface="Arial"/>
            </a:endParaRPr>
          </a:p>
        </p:txBody>
      </p:sp>
      <p:sp>
        <p:nvSpPr>
          <p:cNvPr id="123" name="Google Shape;123;p2"/>
          <p:cNvSpPr txBox="1"/>
          <p:nvPr/>
        </p:nvSpPr>
        <p:spPr>
          <a:xfrm>
            <a:off x="9045467" y="9449411"/>
            <a:ext cx="3521400" cy="508344"/>
          </a:xfrm>
          <a:prstGeom prst="rect">
            <a:avLst/>
          </a:prstGeom>
          <a:noFill/>
          <a:ln>
            <a:noFill/>
          </a:ln>
        </p:spPr>
        <p:txBody>
          <a:bodyPr spcFirstLastPara="1" wrap="square" lIns="0" tIns="0" rIns="0" bIns="0" anchor="t" anchorCtr="0">
            <a:spAutoFit/>
          </a:bodyPr>
          <a:lstStyle/>
          <a:p>
            <a:pPr marL="0" marR="0" lvl="0" indent="0" algn="l" rtl="0">
              <a:lnSpc>
                <a:spcPct val="150045"/>
              </a:lnSpc>
              <a:spcBef>
                <a:spcPts val="0"/>
              </a:spcBef>
              <a:spcAft>
                <a:spcPts val="0"/>
              </a:spcAft>
              <a:buClr>
                <a:srgbClr val="000000"/>
              </a:buClr>
              <a:buSzPts val="2202"/>
              <a:buFont typeface="Arial"/>
              <a:buNone/>
            </a:pPr>
            <a:r>
              <a:rPr lang="en-IE" sz="2202" b="0" i="0" u="none" strike="noStrike" cap="none">
                <a:solidFill>
                  <a:srgbClr val="0C4DA2"/>
                </a:solidFill>
                <a:latin typeface="Bricolage Grotesque"/>
                <a:ea typeface="Bricolage Grotesque"/>
                <a:cs typeface="Bricolage Grotesque"/>
                <a:sym typeface="Bricolage Grotesque"/>
              </a:rPr>
              <a:t>Συνολική επιχορήγηση: 1 49 351,00 €</a:t>
            </a:r>
            <a:endParaRPr sz="1400" b="0" i="0" u="none" strike="noStrike" cap="none">
              <a:solidFill>
                <a:srgbClr val="000000"/>
              </a:solidFill>
              <a:latin typeface="Arial"/>
              <a:ea typeface="Arial"/>
              <a:cs typeface="Arial"/>
              <a:sym typeface="Arial"/>
            </a:endParaRPr>
          </a:p>
        </p:txBody>
      </p:sp>
      <p:sp>
        <p:nvSpPr>
          <p:cNvPr id="124" name="Google Shape;124;p2"/>
          <p:cNvSpPr txBox="1"/>
          <p:nvPr/>
        </p:nvSpPr>
        <p:spPr>
          <a:xfrm>
            <a:off x="8884748" y="2030046"/>
            <a:ext cx="2743200" cy="3657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25" name="Google Shape;125;p2"/>
          <p:cNvSpPr txBox="1"/>
          <p:nvPr/>
        </p:nvSpPr>
        <p:spPr>
          <a:xfrm>
            <a:off x="652985" y="1815132"/>
            <a:ext cx="14469784" cy="69864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IE" sz="2800" b="1" i="0" u="none" strike="noStrike" cap="none" dirty="0" err="1">
                <a:solidFill>
                  <a:srgbClr val="000000"/>
                </a:solidFill>
                <a:latin typeface="Arial"/>
                <a:ea typeface="Arial"/>
                <a:cs typeface="Arial"/>
                <a:sym typeface="Arial"/>
              </a:rPr>
              <a:t>Ε</a:t>
            </a:r>
            <a:r>
              <a:rPr lang="en-IE" sz="2800" b="1" i="0" u="none" strike="noStrike" cap="none" dirty="0">
                <a:solidFill>
                  <a:srgbClr val="000000"/>
                </a:solidFill>
                <a:latin typeface="Arial"/>
                <a:ea typeface="Arial"/>
                <a:cs typeface="Arial"/>
                <a:sym typeface="Arial"/>
              </a:rPr>
              <a:t>π</a:t>
            </a:r>
            <a:r>
              <a:rPr lang="en-IE" sz="2800" b="1" i="0" u="none" strike="noStrike" cap="none" dirty="0" err="1">
                <a:solidFill>
                  <a:srgbClr val="000000"/>
                </a:solidFill>
                <a:latin typeface="Arial"/>
                <a:ea typeface="Arial"/>
                <a:cs typeface="Arial"/>
                <a:sym typeface="Arial"/>
              </a:rPr>
              <a:t>ίλυση</a:t>
            </a:r>
            <a:r>
              <a:rPr lang="en-IE" sz="2800" b="1" i="0" u="none" strike="noStrike" cap="none" dirty="0">
                <a:solidFill>
                  <a:srgbClr val="000000"/>
                </a:solidFill>
                <a:latin typeface="Arial"/>
                <a:ea typeface="Arial"/>
                <a:cs typeface="Arial"/>
                <a:sym typeface="Arial"/>
              </a:rPr>
              <a:t> π</a:t>
            </a:r>
            <a:r>
              <a:rPr lang="en-IE" sz="2800" b="1" i="0" u="none" strike="noStrike" cap="none" dirty="0" err="1">
                <a:solidFill>
                  <a:srgbClr val="000000"/>
                </a:solidFill>
                <a:latin typeface="Arial"/>
                <a:ea typeface="Arial"/>
                <a:cs typeface="Arial"/>
                <a:sym typeface="Arial"/>
              </a:rPr>
              <a:t>ρο</a:t>
            </a:r>
            <a:r>
              <a:rPr lang="en-IE" sz="2800" b="1" i="0" u="none" strike="noStrike" cap="none" dirty="0">
                <a:solidFill>
                  <a:srgbClr val="000000"/>
                </a:solidFill>
                <a:latin typeface="Arial"/>
                <a:ea typeface="Arial"/>
                <a:cs typeface="Arial"/>
                <a:sym typeface="Arial"/>
              </a:rPr>
              <a:t>β</a:t>
            </a:r>
            <a:r>
              <a:rPr lang="en-IE" sz="2800" b="1" i="0" u="none" strike="noStrike" cap="none" dirty="0" err="1">
                <a:solidFill>
                  <a:srgbClr val="000000"/>
                </a:solidFill>
                <a:latin typeface="Arial"/>
                <a:ea typeface="Arial"/>
                <a:cs typeface="Arial"/>
                <a:sym typeface="Arial"/>
              </a:rPr>
              <a:t>λημάτων</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στην</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ψηφι</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κή</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ε</a:t>
            </a:r>
            <a:r>
              <a:rPr lang="en-IE" sz="2800" b="1" i="0" u="none" strike="noStrike" cap="none" dirty="0">
                <a:solidFill>
                  <a:srgbClr val="000000"/>
                </a:solidFill>
                <a:latin typeface="Arial"/>
                <a:ea typeface="Arial"/>
                <a:cs typeface="Arial"/>
                <a:sym typeface="Arial"/>
              </a:rPr>
              <a:t>π</a:t>
            </a:r>
            <a:r>
              <a:rPr lang="en-IE" sz="2800" b="1" i="0" u="none" strike="noStrike" cap="none" dirty="0" err="1">
                <a:solidFill>
                  <a:srgbClr val="000000"/>
                </a:solidFill>
                <a:latin typeface="Arial"/>
                <a:ea typeface="Arial"/>
                <a:cs typeface="Arial"/>
                <a:sym typeface="Arial"/>
              </a:rPr>
              <a:t>οχή</a:t>
            </a:r>
            <a:r>
              <a:rPr lang="en-IE" sz="2800" b="1" i="0" u="none" strike="noStrike" cap="none" dirty="0">
                <a:solidFill>
                  <a:srgbClr val="000000"/>
                </a:solidFill>
                <a:latin typeface="Arial"/>
                <a:ea typeface="Arial"/>
                <a:cs typeface="Arial"/>
                <a:sym typeface="Arial"/>
              </a:rPr>
              <a:t> – </a:t>
            </a:r>
            <a:r>
              <a:rPr lang="en-IE" sz="2800" b="1" i="0" u="none" strike="noStrike" cap="none" dirty="0" err="1">
                <a:solidFill>
                  <a:srgbClr val="000000"/>
                </a:solidFill>
                <a:latin typeface="Arial"/>
                <a:ea typeface="Arial"/>
                <a:cs typeface="Arial"/>
                <a:sym typeface="Arial"/>
              </a:rPr>
              <a:t>Μι</a:t>
            </a:r>
            <a:r>
              <a:rPr lang="en-IE" sz="2800" b="1" i="0" u="none" strike="noStrike" cap="none" dirty="0">
                <a:solidFill>
                  <a:srgbClr val="000000"/>
                </a:solidFill>
                <a:latin typeface="Arial"/>
                <a:ea typeface="Arial"/>
                <a:cs typeface="Arial"/>
                <a:sym typeface="Arial"/>
              </a:rPr>
              <a:t>α βα</a:t>
            </a:r>
            <a:r>
              <a:rPr lang="en-IE" sz="2800" b="1" i="0" u="none" strike="noStrike" cap="none" dirty="0" err="1">
                <a:solidFill>
                  <a:srgbClr val="000000"/>
                </a:solidFill>
                <a:latin typeface="Arial"/>
                <a:ea typeface="Arial"/>
                <a:cs typeface="Arial"/>
                <a:sym typeface="Arial"/>
              </a:rPr>
              <a:t>σική</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δεξιότητ</a:t>
            </a:r>
            <a:r>
              <a:rPr lang="en-IE" sz="2800" b="1" i="0" u="none" strike="noStrike" cap="none" dirty="0">
                <a:solidFill>
                  <a:srgbClr val="000000"/>
                </a:solidFill>
                <a:latin typeface="Arial"/>
                <a:ea typeface="Arial"/>
                <a:cs typeface="Arial"/>
                <a:sym typeface="Arial"/>
              </a:rPr>
              <a:t>α </a:t>
            </a:r>
            <a:r>
              <a:rPr lang="en-IE" sz="2800" b="1" i="0" u="none" strike="noStrike" cap="none" dirty="0" err="1">
                <a:solidFill>
                  <a:srgbClr val="000000"/>
                </a:solidFill>
                <a:latin typeface="Arial"/>
                <a:ea typeface="Arial"/>
                <a:cs typeface="Arial"/>
                <a:sym typeface="Arial"/>
              </a:rPr>
              <a:t>γι</a:t>
            </a:r>
            <a:r>
              <a:rPr lang="en-IE" sz="2800" b="1" i="0" u="none" strike="noStrike" cap="none" dirty="0">
                <a:solidFill>
                  <a:srgbClr val="000000"/>
                </a:solidFill>
                <a:latin typeface="Arial"/>
                <a:ea typeface="Arial"/>
                <a:cs typeface="Arial"/>
                <a:sym typeface="Arial"/>
              </a:rPr>
              <a:t>α </a:t>
            </a:r>
            <a:r>
              <a:rPr lang="en-IE" sz="2800" b="1" i="0" u="none" strike="noStrike" cap="none" dirty="0" err="1">
                <a:solidFill>
                  <a:srgbClr val="000000"/>
                </a:solidFill>
                <a:latin typeface="Arial"/>
                <a:ea typeface="Arial"/>
                <a:cs typeface="Arial"/>
                <a:sym typeface="Arial"/>
              </a:rPr>
              <a:t>το</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MyDroneProject.eu</a:t>
            </a:r>
            <a:endParaRPr sz="1200" dirty="0"/>
          </a:p>
          <a:p>
            <a:pPr marL="0" marR="0" lvl="0" indent="0" algn="l" rtl="0">
              <a:lnSpc>
                <a:spcPct val="100000"/>
              </a:lnSpc>
              <a:spcBef>
                <a:spcPts val="0"/>
              </a:spcBef>
              <a:spcAft>
                <a:spcPts val="0"/>
              </a:spcAft>
              <a:buClr>
                <a:srgbClr val="000000"/>
              </a:buClr>
              <a:buSzPts val="3200"/>
              <a:buFont typeface="Arial"/>
              <a:buNone/>
            </a:pPr>
            <a:endParaRPr sz="2800" b="1"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θώς</a:t>
            </a:r>
            <a:r>
              <a:rPr lang="en-IE" sz="2800" b="0" i="0" u="none" strike="noStrike" cap="none" dirty="0">
                <a:solidFill>
                  <a:srgbClr val="000000"/>
                </a:solidFill>
                <a:latin typeface="Arial"/>
                <a:ea typeface="Arial"/>
                <a:cs typeface="Arial"/>
                <a:sym typeface="Arial"/>
              </a:rPr>
              <a:t> α</a:t>
            </a:r>
            <a:r>
              <a:rPr lang="en-IE" sz="2800" b="0" i="0" u="none" strike="noStrike" cap="none" dirty="0" err="1">
                <a:solidFill>
                  <a:srgbClr val="000000"/>
                </a:solidFill>
                <a:latin typeface="Arial"/>
                <a:ea typeface="Arial"/>
                <a:cs typeface="Arial"/>
                <a:sym typeface="Arial"/>
              </a:rPr>
              <a:t>ντιμετω</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ίζουμε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τις</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ροκλήσεις</a:t>
            </a:r>
            <a:r>
              <a:rPr lang="en-IE" sz="2800" b="0" i="0" u="none" strike="noStrike" cap="none" dirty="0">
                <a:solidFill>
                  <a:srgbClr val="000000"/>
                </a:solidFill>
                <a:latin typeface="Arial"/>
                <a:ea typeface="Arial"/>
                <a:cs typeface="Arial"/>
                <a:sym typeface="Arial"/>
              </a:rPr>
              <a:t> της </a:t>
            </a:r>
            <a:r>
              <a:rPr lang="en-IE" sz="2800" b="1" i="0" u="none" strike="noStrike" cap="none" dirty="0">
                <a:solidFill>
                  <a:srgbClr val="000000"/>
                </a:solidFill>
                <a:latin typeface="Arial"/>
                <a:ea typeface="Arial"/>
                <a:cs typeface="Arial"/>
                <a:sym typeface="Arial"/>
              </a:rPr>
              <a:t>πα</a:t>
            </a:r>
            <a:r>
              <a:rPr lang="en-IE" sz="2800" b="1" i="0" u="none" strike="noStrike" cap="none" dirty="0" err="1">
                <a:solidFill>
                  <a:srgbClr val="000000"/>
                </a:solidFill>
                <a:latin typeface="Arial"/>
                <a:ea typeface="Arial"/>
                <a:cs typeface="Arial"/>
                <a:sym typeface="Arial"/>
              </a:rPr>
              <a:t>ρ</a:t>
            </a:r>
            <a:r>
              <a:rPr lang="en-IE" sz="2800" b="1" i="0" u="none" strike="noStrike" cap="none" dirty="0">
                <a:solidFill>
                  <a:srgbClr val="000000"/>
                </a:solidFill>
                <a:latin typeface="Arial"/>
                <a:ea typeface="Arial"/>
                <a:cs typeface="Arial"/>
                <a:sym typeface="Arial"/>
              </a:rPr>
              <a:t>απ</a:t>
            </a:r>
            <a:r>
              <a:rPr lang="en-IE" sz="2800" b="1" i="0" u="none" strike="noStrike" cap="none" dirty="0" err="1">
                <a:solidFill>
                  <a:srgbClr val="000000"/>
                </a:solidFill>
                <a:latin typeface="Arial"/>
                <a:ea typeface="Arial"/>
                <a:cs typeface="Arial"/>
                <a:sym typeface="Arial"/>
              </a:rPr>
              <a:t>ληροφόρησης</a:t>
            </a:r>
            <a:r>
              <a:rPr lang="en-IE" sz="2800" b="1" i="0" u="none" strike="noStrike" cap="none" dirty="0">
                <a:solidFill>
                  <a:srgbClr val="000000"/>
                </a:solidFill>
                <a:latin typeface="Arial"/>
                <a:ea typeface="Arial"/>
                <a:cs typeface="Arial"/>
                <a:sym typeface="Arial"/>
              </a:rPr>
              <a:t>, της </a:t>
            </a:r>
            <a:r>
              <a:rPr lang="en-IE" sz="2800" b="1" i="0" u="none" strike="noStrike" cap="none" dirty="0" err="1">
                <a:solidFill>
                  <a:srgbClr val="000000"/>
                </a:solidFill>
                <a:latin typeface="Arial"/>
                <a:ea typeface="Arial"/>
                <a:cs typeface="Arial"/>
                <a:sym typeface="Arial"/>
              </a:rPr>
              <a:t>ψευδούς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ενημέρωσης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κ</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ι</a:t>
            </a:r>
            <a:r>
              <a:rPr lang="en-IE" sz="2800" b="1" i="0" u="none" strike="noStrike" cap="none" dirty="0">
                <a:solidFill>
                  <a:srgbClr val="000000"/>
                </a:solidFill>
                <a:latin typeface="Arial"/>
                <a:ea typeface="Arial"/>
                <a:cs typeface="Arial"/>
                <a:sym typeface="Arial"/>
              </a:rPr>
              <a:t> της </a:t>
            </a:r>
            <a:r>
              <a:rPr lang="en-IE" sz="2800" b="1" i="0" u="none" strike="noStrike" cap="none" dirty="0" err="1">
                <a:solidFill>
                  <a:srgbClr val="000000"/>
                </a:solidFill>
                <a:latin typeface="Arial"/>
                <a:ea typeface="Arial"/>
                <a:cs typeface="Arial"/>
                <a:sym typeface="Arial"/>
              </a:rPr>
              <a:t>ψηφι</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κής</a:t>
            </a:r>
            <a:r>
              <a:rPr lang="en-IE" sz="2800" b="1" i="0" u="none" strike="noStrike" cap="none" dirty="0">
                <a:solidFill>
                  <a:srgbClr val="000000"/>
                </a:solidFill>
                <a:latin typeface="Arial"/>
                <a:ea typeface="Arial"/>
                <a:cs typeface="Arial"/>
                <a:sym typeface="Arial"/>
              </a:rPr>
              <a:t> πα</a:t>
            </a:r>
            <a:r>
              <a:rPr lang="en-IE" sz="2800" b="1" i="0" u="none" strike="noStrike" cap="none" dirty="0" err="1">
                <a:solidFill>
                  <a:srgbClr val="000000"/>
                </a:solidFill>
                <a:latin typeface="Arial"/>
                <a:ea typeface="Arial"/>
                <a:cs typeface="Arial"/>
                <a:sym typeface="Arial"/>
              </a:rPr>
              <a:t>ιδεί</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θώς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τον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εξελισσόμενο</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ρόλο</a:t>
            </a:r>
            <a:r>
              <a:rPr lang="en-IE" sz="2800" b="0" i="0" u="none" strike="noStrike" cap="none" dirty="0">
                <a:solidFill>
                  <a:srgbClr val="000000"/>
                </a:solidFill>
                <a:latin typeface="Arial"/>
                <a:ea typeface="Arial"/>
                <a:cs typeface="Arial"/>
                <a:sym typeface="Arial"/>
              </a:rPr>
              <a:t> της </a:t>
            </a:r>
            <a:r>
              <a:rPr lang="en-IE" sz="2800" b="0" i="0" u="none" strike="noStrike" cap="none" dirty="0" err="1">
                <a:solidFill>
                  <a:srgbClr val="000000"/>
                </a:solidFill>
                <a:latin typeface="Arial"/>
                <a:ea typeface="Arial"/>
                <a:cs typeface="Arial"/>
                <a:sym typeface="Arial"/>
              </a:rPr>
              <a:t>τεχνολογί</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στην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εκ</a:t>
            </a:r>
            <a:r>
              <a:rPr lang="en-IE" sz="2800" b="0" i="0" u="none" strike="noStrike" cap="none" dirty="0">
                <a:solidFill>
                  <a:srgbClr val="000000"/>
                </a:solidFill>
                <a:latin typeface="Arial"/>
                <a:ea typeface="Arial"/>
                <a:cs typeface="Arial"/>
                <a:sym typeface="Arial"/>
              </a:rPr>
              <a:t>πα</a:t>
            </a:r>
            <a:r>
              <a:rPr lang="en-IE" sz="2800" b="0" i="0" u="none" strike="noStrike" cap="none" dirty="0" err="1">
                <a:solidFill>
                  <a:srgbClr val="000000"/>
                </a:solidFill>
                <a:latin typeface="Arial"/>
                <a:ea typeface="Arial"/>
                <a:cs typeface="Arial"/>
                <a:sym typeface="Arial"/>
              </a:rPr>
              <a:t>ίδευση</a:t>
            </a:r>
            <a:r>
              <a:rPr lang="en-IE" sz="2800" b="0"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η</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ε</a:t>
            </a:r>
            <a:r>
              <a:rPr lang="en-IE" sz="2800" b="1" i="0" u="none" strike="noStrike" cap="none" dirty="0">
                <a:solidFill>
                  <a:srgbClr val="000000"/>
                </a:solidFill>
                <a:latin typeface="Arial"/>
                <a:ea typeface="Arial"/>
                <a:cs typeface="Arial"/>
                <a:sym typeface="Arial"/>
              </a:rPr>
              <a:t>π</a:t>
            </a:r>
            <a:r>
              <a:rPr lang="en-IE" sz="2800" b="1" i="0" u="none" strike="noStrike" cap="none" dirty="0" err="1">
                <a:solidFill>
                  <a:srgbClr val="000000"/>
                </a:solidFill>
                <a:latin typeface="Arial"/>
                <a:ea typeface="Arial"/>
                <a:cs typeface="Arial"/>
                <a:sym typeface="Arial"/>
              </a:rPr>
              <a:t>ίλυση</a:t>
            </a:r>
            <a:r>
              <a:rPr lang="en-IE" sz="2800" b="1" i="0" u="none" strike="noStrike" cap="none" dirty="0">
                <a:solidFill>
                  <a:srgbClr val="000000"/>
                </a:solidFill>
                <a:latin typeface="Arial"/>
                <a:ea typeface="Arial"/>
                <a:cs typeface="Arial"/>
                <a:sym typeface="Arial"/>
              </a:rPr>
              <a:t> π</a:t>
            </a:r>
            <a:r>
              <a:rPr lang="en-IE" sz="2800" b="1" i="0" u="none" strike="noStrike" cap="none" dirty="0" err="1">
                <a:solidFill>
                  <a:srgbClr val="000000"/>
                </a:solidFill>
                <a:latin typeface="Arial"/>
                <a:ea typeface="Arial"/>
                <a:cs typeface="Arial"/>
                <a:sym typeface="Arial"/>
              </a:rPr>
              <a:t>ρο</a:t>
            </a:r>
            <a:r>
              <a:rPr lang="en-IE" sz="2800" b="1" i="0" u="none" strike="noStrike" cap="none" dirty="0">
                <a:solidFill>
                  <a:srgbClr val="000000"/>
                </a:solidFill>
                <a:latin typeface="Arial"/>
                <a:ea typeface="Arial"/>
                <a:cs typeface="Arial"/>
                <a:sym typeface="Arial"/>
              </a:rPr>
              <a:t>β</a:t>
            </a:r>
            <a:r>
              <a:rPr lang="en-IE" sz="2800" b="1" i="0" u="none" strike="noStrike" cap="none" dirty="0" err="1">
                <a:solidFill>
                  <a:srgbClr val="000000"/>
                </a:solidFill>
                <a:latin typeface="Arial"/>
                <a:ea typeface="Arial"/>
                <a:cs typeface="Arial"/>
                <a:sym typeface="Arial"/>
              </a:rPr>
              <a:t>λημάτων</a:t>
            </a:r>
            <a:r>
              <a:rPr lang="en-IE" sz="2800" b="1"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θίστ</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τ</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απα</a:t>
            </a:r>
            <a:r>
              <a:rPr lang="en-IE" sz="2800" b="0" i="0" u="none" strike="noStrike" cap="none" dirty="0" err="1">
                <a:solidFill>
                  <a:srgbClr val="000000"/>
                </a:solidFill>
                <a:latin typeface="Arial"/>
                <a:ea typeface="Arial"/>
                <a:cs typeface="Arial"/>
                <a:sym typeface="Arial"/>
              </a:rPr>
              <a:t>ρ</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ίτητη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Αυτό</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το</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εκ</a:t>
            </a:r>
            <a:r>
              <a:rPr lang="en-IE" sz="2800" b="0" i="0" u="none" strike="noStrike" cap="none" dirty="0">
                <a:solidFill>
                  <a:srgbClr val="000000"/>
                </a:solidFill>
                <a:latin typeface="Arial"/>
                <a:ea typeface="Arial"/>
                <a:cs typeface="Arial"/>
                <a:sym typeface="Arial"/>
              </a:rPr>
              <a:t>πα</a:t>
            </a:r>
            <a:r>
              <a:rPr lang="en-IE" sz="2800" b="0" i="0" u="none" strike="noStrike" cap="none" dirty="0" err="1">
                <a:solidFill>
                  <a:srgbClr val="000000"/>
                </a:solidFill>
                <a:latin typeface="Arial"/>
                <a:ea typeface="Arial"/>
                <a:cs typeface="Arial"/>
                <a:sym typeface="Arial"/>
              </a:rPr>
              <a:t>ιδευτικό</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ρόγρ</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μμ</a:t>
            </a:r>
            <a:r>
              <a:rPr lang="en-IE" sz="2800" b="0" i="0" u="none" strike="noStrike" cap="none" dirty="0">
                <a:solidFill>
                  <a:srgbClr val="000000"/>
                </a:solidFill>
                <a:latin typeface="Arial"/>
                <a:ea typeface="Arial"/>
                <a:cs typeface="Arial"/>
                <a:sym typeface="Arial"/>
              </a:rPr>
              <a:t>α, που απ</a:t>
            </a:r>
            <a:r>
              <a:rPr lang="en-IE" sz="2800" b="0" i="0" u="none" strike="noStrike" cap="none" dirty="0" err="1">
                <a:solidFill>
                  <a:srgbClr val="000000"/>
                </a:solidFill>
                <a:latin typeface="Arial"/>
                <a:ea typeface="Arial"/>
                <a:cs typeface="Arial"/>
                <a:sym typeface="Arial"/>
              </a:rPr>
              <a:t>οτελεί</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μέρος</a:t>
            </a:r>
            <a:r>
              <a:rPr lang="en-IE" sz="2800" b="0" i="0" u="none" strike="noStrike" cap="none" dirty="0">
                <a:solidFill>
                  <a:srgbClr val="000000"/>
                </a:solidFill>
                <a:latin typeface="Arial"/>
                <a:ea typeface="Arial"/>
                <a:cs typeface="Arial"/>
                <a:sym typeface="Arial"/>
              </a:rPr>
              <a:t> της </a:t>
            </a:r>
            <a:r>
              <a:rPr lang="en-IE" sz="2800" b="0" i="0" u="none" strike="noStrike" cap="none" dirty="0" err="1">
                <a:solidFill>
                  <a:srgbClr val="000000"/>
                </a:solidFill>
                <a:latin typeface="Arial"/>
                <a:ea typeface="Arial"/>
                <a:cs typeface="Arial"/>
                <a:sym typeface="Arial"/>
              </a:rPr>
              <a:t>εκ</a:t>
            </a:r>
            <a:r>
              <a:rPr lang="en-IE" sz="2800" b="0" i="0" u="none" strike="noStrike" cap="none" dirty="0">
                <a:solidFill>
                  <a:srgbClr val="000000"/>
                </a:solidFill>
                <a:latin typeface="Arial"/>
                <a:ea typeface="Arial"/>
                <a:cs typeface="Arial"/>
                <a:sym typeface="Arial"/>
              </a:rPr>
              <a:t>πα</a:t>
            </a:r>
            <a:r>
              <a:rPr lang="en-IE" sz="2800" b="0" i="0" u="none" strike="noStrike" cap="none" dirty="0" err="1">
                <a:solidFill>
                  <a:srgbClr val="000000"/>
                </a:solidFill>
                <a:latin typeface="Arial"/>
                <a:ea typeface="Arial"/>
                <a:cs typeface="Arial"/>
                <a:sym typeface="Arial"/>
              </a:rPr>
              <a:t>ίδευσης</a:t>
            </a:r>
            <a:r>
              <a:rPr lang="en-IE" sz="2800" b="0" i="1" u="none" strike="noStrike" cap="none" dirty="0">
                <a:solidFill>
                  <a:srgbClr val="000000"/>
                </a:solidFill>
                <a:latin typeface="Arial"/>
                <a:ea typeface="Arial"/>
                <a:cs typeface="Arial"/>
                <a:sym typeface="Arial"/>
              </a:rPr>
              <a:t> </a:t>
            </a:r>
            <a:r>
              <a:rPr lang="en-IE" sz="2800" b="0" i="1" u="none" strike="noStrike" cap="none" dirty="0" err="1">
                <a:solidFill>
                  <a:srgbClr val="000000"/>
                </a:solidFill>
                <a:latin typeface="Arial"/>
                <a:ea typeface="Arial"/>
                <a:cs typeface="Arial"/>
                <a:sym typeface="Arial"/>
              </a:rPr>
              <a:t>mydroneproject.eu</a:t>
            </a:r>
            <a:r>
              <a:rPr lang="en-IE" sz="2800" b="0" i="0" u="none" strike="noStrike" cap="none" dirty="0">
                <a:solidFill>
                  <a:srgbClr val="000000"/>
                </a:solidFill>
                <a:latin typeface="Arial"/>
                <a:ea typeface="Arial"/>
                <a:cs typeface="Arial"/>
                <a:sym typeface="Arial"/>
              </a:rPr>
              <a:t>, πα</a:t>
            </a:r>
            <a:r>
              <a:rPr lang="en-IE" sz="2800" b="0" i="0" u="none" strike="noStrike" cap="none" dirty="0" err="1">
                <a:solidFill>
                  <a:srgbClr val="000000"/>
                </a:solidFill>
                <a:latin typeface="Arial"/>
                <a:ea typeface="Arial"/>
                <a:cs typeface="Arial"/>
                <a:sym typeface="Arial"/>
              </a:rPr>
              <a:t>ρέχει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στους</a:t>
            </a:r>
            <a:r>
              <a:rPr lang="el-GR" sz="2800" b="0" i="0" u="none" strike="noStrike" cap="none" dirty="0">
                <a:solidFill>
                  <a:srgbClr val="000000"/>
                </a:solidFill>
                <a:latin typeface="Arial"/>
                <a:ea typeface="Arial"/>
                <a:cs typeface="Arial"/>
                <a:sym typeface="Arial"/>
              </a:rPr>
              <a:t>/στις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διευθυντές</a:t>
            </a:r>
            <a:r>
              <a:rPr lang="el-GR" sz="2800" b="1" i="0" u="none" strike="noStrike" cap="none" dirty="0">
                <a:solidFill>
                  <a:srgbClr val="000000"/>
                </a:solidFill>
                <a:latin typeface="Arial"/>
                <a:ea typeface="Arial"/>
                <a:cs typeface="Arial"/>
                <a:sym typeface="Arial"/>
              </a:rPr>
              <a:t>/</a:t>
            </a:r>
            <a:r>
              <a:rPr lang="el-GR" sz="2800" b="1" i="0" u="none" strike="noStrike" cap="none" dirty="0" err="1">
                <a:solidFill>
                  <a:srgbClr val="000000"/>
                </a:solidFill>
                <a:latin typeface="Arial"/>
                <a:ea typeface="Arial"/>
                <a:cs typeface="Arial"/>
                <a:sym typeface="Arial"/>
              </a:rPr>
              <a:t>ντριες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σχολείων</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τους</a:t>
            </a:r>
            <a:r>
              <a:rPr lang="el-GR" sz="2800" b="1" i="0" u="none" strike="noStrike" cap="none" dirty="0">
                <a:solidFill>
                  <a:srgbClr val="000000"/>
                </a:solidFill>
                <a:latin typeface="Arial"/>
                <a:ea typeface="Arial"/>
                <a:cs typeface="Arial"/>
                <a:sym typeface="Arial"/>
              </a:rPr>
              <a:t>/τις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εκ</a:t>
            </a:r>
            <a:r>
              <a:rPr lang="en-IE" sz="2800" b="1" i="0" u="none" strike="noStrike" cap="none" dirty="0">
                <a:solidFill>
                  <a:srgbClr val="000000"/>
                </a:solidFill>
                <a:latin typeface="Arial"/>
                <a:ea typeface="Arial"/>
                <a:cs typeface="Arial"/>
                <a:sym typeface="Arial"/>
              </a:rPr>
              <a:t>πα</a:t>
            </a:r>
            <a:r>
              <a:rPr lang="en-IE" sz="2800" b="1" i="0" u="none" strike="noStrike" cap="none" dirty="0" err="1">
                <a:solidFill>
                  <a:srgbClr val="000000"/>
                </a:solidFill>
                <a:latin typeface="Arial"/>
                <a:ea typeface="Arial"/>
                <a:cs typeface="Arial"/>
                <a:sym typeface="Arial"/>
              </a:rPr>
              <a:t>ιδευτικούς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κ</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ι</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τους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γονείς</a:t>
            </a:r>
            <a:r>
              <a:rPr lang="en-IE" sz="2800" b="1"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έν</a:t>
            </a:r>
            <a:r>
              <a:rPr lang="en-IE" sz="2800" b="0" i="0" u="none" strike="noStrike" cap="none" dirty="0">
                <a:solidFill>
                  <a:srgbClr val="000000"/>
                </a:solidFill>
                <a:latin typeface="Arial"/>
                <a:ea typeface="Arial"/>
                <a:cs typeface="Arial"/>
                <a:sym typeface="Arial"/>
              </a:rPr>
              <a:t>α π</a:t>
            </a:r>
            <a:r>
              <a:rPr lang="en-IE" sz="2800" b="0" i="0" u="none" strike="noStrike" cap="none" dirty="0" err="1">
                <a:solidFill>
                  <a:srgbClr val="000000"/>
                </a:solidFill>
                <a:latin typeface="Arial"/>
                <a:ea typeface="Arial"/>
                <a:cs typeface="Arial"/>
                <a:sym typeface="Arial"/>
              </a:rPr>
              <a:t>ρ</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κτικό</a:t>
            </a:r>
            <a:r>
              <a:rPr lang="en-IE" sz="2800" b="0" i="0" u="none" strike="noStrike" cap="none" dirty="0">
                <a:solidFill>
                  <a:srgbClr val="000000"/>
                </a:solidFill>
                <a:latin typeface="Arial"/>
                <a:ea typeface="Arial"/>
                <a:cs typeface="Arial"/>
                <a:sym typeface="Arial"/>
              </a:rPr>
              <a:t>, βα</a:t>
            </a:r>
            <a:r>
              <a:rPr lang="en-IE" sz="2800" b="0" i="0" u="none" strike="noStrike" cap="none" dirty="0" err="1">
                <a:solidFill>
                  <a:srgbClr val="000000"/>
                </a:solidFill>
                <a:latin typeface="Arial"/>
                <a:ea typeface="Arial"/>
                <a:cs typeface="Arial"/>
                <a:sym typeface="Arial"/>
              </a:rPr>
              <a:t>σισμένο</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στην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ψυχολογί</a:t>
            </a:r>
            <a:r>
              <a:rPr lang="en-IE" sz="2800" b="0" i="0" u="none" strike="noStrike" cap="none" dirty="0">
                <a:solidFill>
                  <a:srgbClr val="000000"/>
                </a:solidFill>
                <a:latin typeface="Arial"/>
                <a:ea typeface="Arial"/>
                <a:cs typeface="Arial"/>
                <a:sym typeface="Arial"/>
              </a:rPr>
              <a:t>α π</a:t>
            </a:r>
            <a:r>
              <a:rPr lang="en-IE" sz="2800" b="0" i="0" u="none" strike="noStrike" cap="none" dirty="0" err="1">
                <a:solidFill>
                  <a:srgbClr val="000000"/>
                </a:solidFill>
                <a:latin typeface="Arial"/>
                <a:ea typeface="Arial"/>
                <a:cs typeface="Arial"/>
                <a:sym typeface="Arial"/>
              </a:rPr>
              <a:t>λ</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ίσιο</a:t>
            </a:r>
            <a:r>
              <a:rPr lang="en-IE" sz="2800" b="0" i="0" u="none" strike="noStrike" cap="none" dirty="0">
                <a:solidFill>
                  <a:srgbClr val="000000"/>
                </a:solidFill>
                <a:latin typeface="Arial"/>
                <a:ea typeface="Arial"/>
                <a:cs typeface="Arial"/>
                <a:sym typeface="Arial"/>
              </a:rPr>
              <a:t> — </a:t>
            </a:r>
            <a:r>
              <a:rPr lang="en-IE" sz="2800" b="0" i="0" u="none" strike="noStrike" cap="none" dirty="0" err="1">
                <a:solidFill>
                  <a:srgbClr val="000000"/>
                </a:solidFill>
                <a:latin typeface="Arial"/>
                <a:ea typeface="Arial"/>
                <a:cs typeface="Arial"/>
                <a:sym typeface="Arial"/>
              </a:rPr>
              <a:t>τη</a:t>
            </a:r>
            <a:r>
              <a:rPr lang="en-IE" sz="2800" b="0"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μέθοδο</a:t>
            </a:r>
            <a:r>
              <a:rPr lang="en-IE" sz="2800" b="1" i="0" u="none" strike="noStrike" cap="none" dirty="0">
                <a:solidFill>
                  <a:srgbClr val="000000"/>
                </a:solidFill>
                <a:latin typeface="Arial"/>
                <a:ea typeface="Arial"/>
                <a:cs typeface="Arial"/>
                <a:sym typeface="Arial"/>
              </a:rPr>
              <a:t> DEAR (Define, Explore, Act, Reflect, </a:t>
            </a:r>
            <a:r>
              <a:rPr lang="en-IE" sz="2800" b="1" i="0" u="none" strike="noStrike" cap="none" dirty="0" err="1">
                <a:solidFill>
                  <a:srgbClr val="000000"/>
                </a:solidFill>
                <a:latin typeface="Arial"/>
                <a:ea typeface="Arial"/>
                <a:cs typeface="Arial"/>
                <a:sym typeface="Arial"/>
              </a:rPr>
              <a:t>δηλ</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δή</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Ορισμός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Εξερεύνηση</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Δράση</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Αν</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στοχ</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σμός</a:t>
            </a:r>
            <a:r>
              <a:rPr lang="en-IE" sz="2800" b="1" i="0" u="none" strike="noStrike" cap="none" dirty="0">
                <a:solidFill>
                  <a:srgbClr val="000000"/>
                </a:solidFill>
                <a:latin typeface="Arial"/>
                <a:ea typeface="Arial"/>
                <a:cs typeface="Arial"/>
                <a:sym typeface="Arial"/>
              </a:rPr>
              <a:t>) </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γι</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την</a:t>
            </a:r>
            <a:r>
              <a:rPr lang="en-IE" sz="2800" b="0" i="0" u="none" strike="noStrike" cap="none" dirty="0">
                <a:solidFill>
                  <a:srgbClr val="000000"/>
                </a:solidFill>
                <a:latin typeface="Arial"/>
                <a:ea typeface="Arial"/>
                <a:cs typeface="Arial"/>
                <a:sym typeface="Arial"/>
              </a:rPr>
              <a:t> α</a:t>
            </a:r>
            <a:r>
              <a:rPr lang="en-IE" sz="2800" b="0" i="0" u="none" strike="noStrike" cap="none" dirty="0" err="1">
                <a:solidFill>
                  <a:srgbClr val="000000"/>
                </a:solidFill>
                <a:latin typeface="Arial"/>
                <a:ea typeface="Arial"/>
                <a:cs typeface="Arial"/>
                <a:sym typeface="Arial"/>
              </a:rPr>
              <a:t>ντιμετώ</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ιση</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ρ</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γμ</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τικών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διλημμάτων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με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λογική</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συνεργ</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σί</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κριτική</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σκέψη</a:t>
            </a:r>
            <a:r>
              <a:rPr lang="en-IE" sz="2800" b="0" i="0" u="none" strike="noStrike" cap="none" dirty="0">
                <a:solidFill>
                  <a:srgbClr val="000000"/>
                </a:solidFill>
                <a:latin typeface="Arial"/>
                <a:ea typeface="Arial"/>
                <a:cs typeface="Arial"/>
                <a:sym typeface="Arial"/>
              </a:rPr>
              <a:t>.</a:t>
            </a:r>
            <a:endParaRPr sz="1200" dirty="0"/>
          </a:p>
          <a:p>
            <a:pPr marL="0" marR="0" lvl="0" indent="0" algn="l" rtl="0">
              <a:lnSpc>
                <a:spcPct val="100000"/>
              </a:lnSpc>
              <a:spcBef>
                <a:spcPts val="0"/>
              </a:spcBef>
              <a:spcAft>
                <a:spcPts val="0"/>
              </a:spcAft>
              <a:buClr>
                <a:srgbClr val="000000"/>
              </a:buClr>
              <a:buSzPts val="3200"/>
              <a:buFont typeface="Arial"/>
              <a:buNone/>
            </a:pPr>
            <a:r>
              <a:rPr lang="en-IE" sz="2800" b="0" i="0" u="none" strike="noStrike" cap="none" dirty="0" err="1">
                <a:solidFill>
                  <a:srgbClr val="000000"/>
                </a:solidFill>
                <a:latin typeface="Arial"/>
                <a:ea typeface="Arial"/>
                <a:cs typeface="Arial"/>
                <a:sym typeface="Arial"/>
              </a:rPr>
              <a:t>Σύμφων</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με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τις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ευρω</a:t>
            </a:r>
            <a:r>
              <a:rPr lang="en-IE" sz="2800" b="0" i="0" u="none" strike="noStrike" cap="none" dirty="0">
                <a:solidFill>
                  <a:srgbClr val="000000"/>
                </a:solidFill>
                <a:latin typeface="Arial"/>
                <a:ea typeface="Arial"/>
                <a:cs typeface="Arial"/>
                <a:sym typeface="Arial"/>
              </a:rPr>
              <a:t>πα</a:t>
            </a:r>
            <a:r>
              <a:rPr lang="en-IE" sz="2800" b="0" i="0" u="none" strike="noStrike" cap="none" dirty="0" err="1">
                <a:solidFill>
                  <a:srgbClr val="000000"/>
                </a:solidFill>
                <a:latin typeface="Arial"/>
                <a:ea typeface="Arial"/>
                <a:cs typeface="Arial"/>
                <a:sym typeface="Arial"/>
              </a:rPr>
              <a:t>ϊκές</a:t>
            </a:r>
            <a:r>
              <a:rPr lang="en-IE" sz="2800" b="0" i="0" u="none" strike="noStrike" cap="none" dirty="0">
                <a:solidFill>
                  <a:srgbClr val="000000"/>
                </a:solidFill>
                <a:latin typeface="Arial"/>
                <a:ea typeface="Arial"/>
                <a:cs typeface="Arial"/>
                <a:sym typeface="Arial"/>
              </a:rPr>
              <a:t> α</a:t>
            </a:r>
            <a:r>
              <a:rPr lang="en-IE" sz="2800" b="0" i="0" u="none" strike="noStrike" cap="none" dirty="0" err="1">
                <a:solidFill>
                  <a:srgbClr val="000000"/>
                </a:solidFill>
                <a:latin typeface="Arial"/>
                <a:ea typeface="Arial"/>
                <a:cs typeface="Arial"/>
                <a:sym typeface="Arial"/>
              </a:rPr>
              <a:t>ξίες</a:t>
            </a:r>
            <a:r>
              <a:rPr lang="en-IE" sz="2800" b="0" i="0" u="none" strike="noStrike" cap="none" dirty="0">
                <a:solidFill>
                  <a:srgbClr val="000000"/>
                </a:solidFill>
                <a:latin typeface="Arial"/>
                <a:ea typeface="Arial"/>
                <a:cs typeface="Arial"/>
                <a:sym typeface="Arial"/>
              </a:rPr>
              <a:t> </a:t>
            </a:r>
            <a:r>
              <a:rPr lang="en-IE" sz="2800" b="1" i="0" u="none" strike="noStrike" cap="none" dirty="0">
                <a:solidFill>
                  <a:srgbClr val="000000"/>
                </a:solidFill>
                <a:latin typeface="Arial"/>
                <a:ea typeface="Arial"/>
                <a:cs typeface="Arial"/>
                <a:sym typeface="Arial"/>
              </a:rPr>
              <a:t>της πα</a:t>
            </a:r>
            <a:r>
              <a:rPr lang="en-IE" sz="2800" b="1" i="0" u="none" strike="noStrike" cap="none" dirty="0" err="1">
                <a:solidFill>
                  <a:srgbClr val="000000"/>
                </a:solidFill>
                <a:latin typeface="Arial"/>
                <a:ea typeface="Arial"/>
                <a:cs typeface="Arial"/>
                <a:sym typeface="Arial"/>
              </a:rPr>
              <a:t>ιδεί</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ς</a:t>
            </a:r>
            <a:r>
              <a:rPr lang="en-IE" sz="2800" b="1" i="0" u="none" strike="noStrike" cap="none" dirty="0">
                <a:solidFill>
                  <a:srgbClr val="000000"/>
                </a:solidFill>
                <a:latin typeface="Arial"/>
                <a:ea typeface="Arial"/>
                <a:cs typeface="Arial"/>
                <a:sym typeface="Arial"/>
              </a:rPr>
              <a:t> στα </a:t>
            </a:r>
            <a:r>
              <a:rPr lang="en-IE" sz="2800" b="1" i="0" u="none" strike="noStrike" cap="none" dirty="0" err="1">
                <a:solidFill>
                  <a:srgbClr val="000000"/>
                </a:solidFill>
                <a:latin typeface="Arial"/>
                <a:ea typeface="Arial"/>
                <a:cs typeface="Arial"/>
                <a:sym typeface="Arial"/>
              </a:rPr>
              <a:t>μέσ</a:t>
            </a:r>
            <a:r>
              <a:rPr lang="en-IE" sz="2800" b="1" i="0" u="none" strike="noStrike" cap="none" dirty="0">
                <a:solidFill>
                  <a:srgbClr val="000000"/>
                </a:solidFill>
                <a:latin typeface="Arial"/>
                <a:ea typeface="Arial"/>
                <a:cs typeface="Arial"/>
                <a:sym typeface="Arial"/>
              </a:rPr>
              <a:t>α </a:t>
            </a:r>
            <a:r>
              <a:rPr lang="en-IE" sz="2800" b="1" i="0" u="none" strike="noStrike" cap="none" dirty="0" err="1">
                <a:solidFill>
                  <a:srgbClr val="000000"/>
                </a:solidFill>
                <a:latin typeface="Arial"/>
                <a:ea typeface="Arial"/>
                <a:cs typeface="Arial"/>
                <a:sym typeface="Arial"/>
              </a:rPr>
              <a:t>ε</a:t>
            </a:r>
            <a:r>
              <a:rPr lang="en-IE" sz="2800" b="1" i="0" u="none" strike="noStrike" cap="none" dirty="0">
                <a:solidFill>
                  <a:srgbClr val="000000"/>
                </a:solidFill>
                <a:latin typeface="Arial"/>
                <a:ea typeface="Arial"/>
                <a:cs typeface="Arial"/>
                <a:sym typeface="Arial"/>
              </a:rPr>
              <a:t>π</a:t>
            </a:r>
            <a:r>
              <a:rPr lang="en-IE" sz="2800" b="1" i="0" u="none" strike="noStrike" cap="none" dirty="0" err="1">
                <a:solidFill>
                  <a:srgbClr val="000000"/>
                </a:solidFill>
                <a:latin typeface="Arial"/>
                <a:ea typeface="Arial"/>
                <a:cs typeface="Arial"/>
                <a:sym typeface="Arial"/>
              </a:rPr>
              <a:t>ικοινωνί</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ς</a:t>
            </a:r>
            <a:r>
              <a:rPr lang="en-IE" sz="2800" b="1" i="0" u="none" strike="noStrike" cap="none" dirty="0">
                <a:solidFill>
                  <a:srgbClr val="000000"/>
                </a:solidFill>
                <a:latin typeface="Arial"/>
                <a:ea typeface="Arial"/>
                <a:cs typeface="Arial"/>
                <a:sym typeface="Arial"/>
              </a:rPr>
              <a:t>, της π</a:t>
            </a:r>
            <a:r>
              <a:rPr lang="en-IE" sz="2800" b="1" i="0" u="none" strike="noStrike" cap="none" dirty="0" err="1">
                <a:solidFill>
                  <a:srgbClr val="000000"/>
                </a:solidFill>
                <a:latin typeface="Arial"/>
                <a:ea typeface="Arial"/>
                <a:cs typeface="Arial"/>
                <a:sym typeface="Arial"/>
              </a:rPr>
              <a:t>ολιτικής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ευθύνης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κ</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ι</a:t>
            </a:r>
            <a:r>
              <a:rPr lang="en-IE" sz="2800" b="1" i="0" u="none" strike="noStrike" cap="none" dirty="0">
                <a:solidFill>
                  <a:srgbClr val="000000"/>
                </a:solidFill>
                <a:latin typeface="Arial"/>
                <a:ea typeface="Arial"/>
                <a:cs typeface="Arial"/>
                <a:sym typeface="Arial"/>
              </a:rPr>
              <a:t> της </a:t>
            </a:r>
            <a:r>
              <a:rPr lang="en-IE" sz="2800" b="1" i="0" u="none" strike="noStrike" cap="none" dirty="0" err="1">
                <a:solidFill>
                  <a:srgbClr val="000000"/>
                </a:solidFill>
                <a:latin typeface="Arial"/>
                <a:ea typeface="Arial"/>
                <a:cs typeface="Arial"/>
                <a:sym typeface="Arial"/>
              </a:rPr>
              <a:t>δι</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τομε</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κής</a:t>
            </a:r>
            <a:r>
              <a:rPr lang="en-IE" sz="2800" b="1" i="0" u="none" strike="noStrike" cap="none" dirty="0">
                <a:solidFill>
                  <a:srgbClr val="000000"/>
                </a:solidFill>
                <a:latin typeface="Arial"/>
                <a:ea typeface="Arial"/>
                <a:cs typeface="Arial"/>
                <a:sym typeface="Arial"/>
              </a:rPr>
              <a:t> </a:t>
            </a:r>
            <a:r>
              <a:rPr lang="en-IE" sz="2800" b="1" i="0" u="none" strike="noStrike" cap="none" dirty="0" err="1">
                <a:solidFill>
                  <a:srgbClr val="000000"/>
                </a:solidFill>
                <a:latin typeface="Arial"/>
                <a:ea typeface="Arial"/>
                <a:cs typeface="Arial"/>
                <a:sym typeface="Arial"/>
              </a:rPr>
              <a:t>συνεργ</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σί</a:t>
            </a:r>
            <a:r>
              <a:rPr lang="en-IE" sz="2800" b="1" i="0" u="none" strike="noStrike" cap="none" dirty="0">
                <a:solidFill>
                  <a:srgbClr val="000000"/>
                </a:solidFill>
                <a:latin typeface="Arial"/>
                <a:ea typeface="Arial"/>
                <a:cs typeface="Arial"/>
                <a:sym typeface="Arial"/>
              </a:rPr>
              <a:t>α</a:t>
            </a:r>
            <a:r>
              <a:rPr lang="en-IE" sz="2800" b="1" i="0" u="none" strike="noStrike" cap="none" dirty="0" err="1">
                <a:solidFill>
                  <a:srgbClr val="000000"/>
                </a:solidFill>
                <a:latin typeface="Arial"/>
                <a:ea typeface="Arial"/>
                <a:cs typeface="Arial"/>
                <a:sym typeface="Arial"/>
              </a:rPr>
              <a:t>ς</a:t>
            </a:r>
            <a:r>
              <a:rPr lang="en-IE" sz="2800" b="0" i="0" u="none" strike="noStrike" cap="none" dirty="0">
                <a:solidFill>
                  <a:srgbClr val="000000"/>
                </a:solidFill>
                <a:latin typeface="Arial"/>
                <a:ea typeface="Arial"/>
                <a:cs typeface="Arial"/>
                <a:sym typeface="Arial"/>
              </a:rPr>
              <a:t>, α</a:t>
            </a:r>
            <a:r>
              <a:rPr lang="en-IE" sz="2800" b="0" i="0" u="none" strike="noStrike" cap="none" dirty="0" err="1">
                <a:solidFill>
                  <a:srgbClr val="000000"/>
                </a:solidFill>
                <a:latin typeface="Arial"/>
                <a:ea typeface="Arial"/>
                <a:cs typeface="Arial"/>
                <a:sym typeface="Arial"/>
              </a:rPr>
              <a:t>υτή</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εκ</a:t>
            </a:r>
            <a:r>
              <a:rPr lang="en-IE" sz="2800" b="0" i="0" u="none" strike="noStrike" cap="none" dirty="0">
                <a:solidFill>
                  <a:srgbClr val="000000"/>
                </a:solidFill>
                <a:latin typeface="Arial"/>
                <a:ea typeface="Arial"/>
                <a:cs typeface="Arial"/>
                <a:sym typeface="Arial"/>
              </a:rPr>
              <a:t>πα</a:t>
            </a:r>
            <a:r>
              <a:rPr lang="en-IE" sz="2800" b="0" i="0" u="none" strike="noStrike" cap="none" dirty="0" err="1">
                <a:solidFill>
                  <a:srgbClr val="000000"/>
                </a:solidFill>
                <a:latin typeface="Arial"/>
                <a:ea typeface="Arial"/>
                <a:cs typeface="Arial"/>
                <a:sym typeface="Arial"/>
              </a:rPr>
              <a:t>ίδευση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λλιεργεί</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τις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δεξιότητες</a:t>
            </a:r>
            <a:r>
              <a:rPr lang="en-IE" sz="2800" b="0" i="0" u="none" strike="noStrike" cap="none" dirty="0">
                <a:solidFill>
                  <a:srgbClr val="000000"/>
                </a:solidFill>
                <a:latin typeface="Arial"/>
                <a:ea typeface="Arial"/>
                <a:cs typeface="Arial"/>
                <a:sym typeface="Arial"/>
              </a:rPr>
              <a:t> που απα</a:t>
            </a:r>
            <a:r>
              <a:rPr lang="en-IE" sz="2800" b="0" i="0" u="none" strike="noStrike" cap="none" dirty="0" err="1">
                <a:solidFill>
                  <a:srgbClr val="000000"/>
                </a:solidFill>
                <a:latin typeface="Arial"/>
                <a:ea typeface="Arial"/>
                <a:cs typeface="Arial"/>
                <a:sym typeface="Arial"/>
              </a:rPr>
              <a:t>ιτούντ</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γι</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την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υ</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οστήριξη</a:t>
            </a:r>
            <a:r>
              <a:rPr lang="en-IE" sz="2800" b="0" i="0" u="none" strike="noStrike" cap="none" dirty="0">
                <a:solidFill>
                  <a:srgbClr val="000000"/>
                </a:solidFill>
                <a:latin typeface="Arial"/>
                <a:ea typeface="Arial"/>
                <a:cs typeface="Arial"/>
                <a:sym typeface="Arial"/>
              </a:rPr>
              <a:t> των </a:t>
            </a:r>
            <a:r>
              <a:rPr lang="en-IE" sz="2800" b="0" i="0" u="none" strike="noStrike" cap="none" dirty="0" err="1">
                <a:solidFill>
                  <a:srgbClr val="000000"/>
                </a:solidFill>
                <a:latin typeface="Arial"/>
                <a:ea typeface="Arial"/>
                <a:cs typeface="Arial"/>
                <a:sym typeface="Arial"/>
              </a:rPr>
              <a:t>νέων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έν</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κόσμο</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ολύ</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λοκων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ψηφι</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κών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ιρροών</a:t>
            </a:r>
            <a:r>
              <a:rPr lang="en-IE" sz="2800" b="0" i="0" u="none" strike="noStrike" cap="none" dirty="0">
                <a:solidFill>
                  <a:srgbClr val="000000"/>
                </a:solidFill>
                <a:latin typeface="Arial"/>
                <a:ea typeface="Arial"/>
                <a:cs typeface="Arial"/>
                <a:sym typeface="Arial"/>
              </a:rPr>
              <a:t> — </a:t>
            </a:r>
            <a:r>
              <a:rPr lang="en-IE" sz="2800" b="0" i="0" u="none" strike="noStrike" cap="none" dirty="0" err="1">
                <a:solidFill>
                  <a:srgbClr val="000000"/>
                </a:solidFill>
                <a:latin typeface="Arial"/>
                <a:ea typeface="Arial"/>
                <a:cs typeface="Arial"/>
                <a:sym typeface="Arial"/>
              </a:rPr>
              <a:t>συμ</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εριλ</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μ</a:t>
            </a:r>
            <a:r>
              <a:rPr lang="en-IE" sz="2800" b="0" i="0" u="none" strike="noStrike" cap="none" dirty="0">
                <a:solidFill>
                  <a:srgbClr val="000000"/>
                </a:solidFill>
                <a:latin typeface="Arial"/>
                <a:ea typeface="Arial"/>
                <a:cs typeface="Arial"/>
                <a:sym typeface="Arial"/>
              </a:rPr>
              <a:t>βα</a:t>
            </a:r>
            <a:r>
              <a:rPr lang="en-IE" sz="2800" b="0" i="0" u="none" strike="noStrike" cap="none" dirty="0" err="1">
                <a:solidFill>
                  <a:srgbClr val="000000"/>
                </a:solidFill>
                <a:latin typeface="Arial"/>
                <a:ea typeface="Arial"/>
                <a:cs typeface="Arial"/>
                <a:sym typeface="Arial"/>
              </a:rPr>
              <a:t>νομένης</a:t>
            </a:r>
            <a:r>
              <a:rPr lang="en-IE" sz="2800" b="0" i="0" u="none" strike="noStrike" cap="none" dirty="0">
                <a:solidFill>
                  <a:srgbClr val="000000"/>
                </a:solidFill>
                <a:latin typeface="Arial"/>
                <a:ea typeface="Arial"/>
                <a:cs typeface="Arial"/>
                <a:sym typeface="Arial"/>
              </a:rPr>
              <a:t> της </a:t>
            </a:r>
            <a:r>
              <a:rPr lang="en-IE" sz="2800" b="0" i="0" u="none" strike="noStrike" cap="none" dirty="0" err="1">
                <a:solidFill>
                  <a:srgbClr val="000000"/>
                </a:solidFill>
                <a:latin typeface="Arial"/>
                <a:ea typeface="Arial"/>
                <a:cs typeface="Arial"/>
                <a:sym typeface="Arial"/>
              </a:rPr>
              <a:t>τεχνητής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νοημοσύνης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των α</a:t>
            </a:r>
            <a:r>
              <a:rPr lang="en-IE" sz="2800" b="0" i="0" u="none" strike="noStrike" cap="none" dirty="0" err="1">
                <a:solidFill>
                  <a:srgbClr val="000000"/>
                </a:solidFill>
                <a:latin typeface="Arial"/>
                <a:ea typeface="Arial"/>
                <a:cs typeface="Arial"/>
                <a:sym typeface="Arial"/>
              </a:rPr>
              <a:t>ν</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δυόμενων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τεχνολογιών</a:t>
            </a:r>
            <a:r>
              <a:rPr lang="en-IE" sz="1200" b="0" i="0" u="none" strike="noStrike" cap="none" dirty="0">
                <a:solidFill>
                  <a:srgbClr val="000000"/>
                </a:solidFill>
                <a:latin typeface="Arial"/>
                <a:ea typeface="Arial"/>
                <a:cs typeface="Arial"/>
                <a:sym typeface="Arial"/>
              </a:rPr>
              <a:t>.</a:t>
            </a:r>
            <a:endParaRPr sz="1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20"/>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22" name="Google Shape;422;p20"/>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23" name="Google Shape;423;p20"/>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424" name="Google Shape;424;p20"/>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25" name="Google Shape;425;p20"/>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426" name="Google Shape;426;p20"/>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427" name="Google Shape;427;p20"/>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428" name="Google Shape;428;p20"/>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429" name="Google Shape;429;p20"/>
          <p:cNvSpPr txBox="1"/>
          <p:nvPr/>
        </p:nvSpPr>
        <p:spPr>
          <a:xfrm>
            <a:off x="555990" y="1860730"/>
            <a:ext cx="13688363" cy="175432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5400" b="0" i="0" u="none" strike="noStrike" cap="none">
                <a:solidFill>
                  <a:srgbClr val="0000FF"/>
                </a:solidFill>
                <a:latin typeface="Arial"/>
                <a:ea typeface="Arial"/>
                <a:cs typeface="Arial"/>
                <a:sym typeface="Arial"/>
              </a:rPr>
              <a:t>Σχόλια για τη δραστηριότητα του τρίτου εργαστηρίου (ACT)</a:t>
            </a:r>
            <a:endParaRPr/>
          </a:p>
          <a:p>
            <a:pPr marL="0" marR="0" lvl="0" indent="0" algn="l" rtl="0">
              <a:lnSpc>
                <a:spcPct val="100000"/>
              </a:lnSpc>
              <a:spcBef>
                <a:spcPts val="0"/>
              </a:spcBef>
              <a:spcAft>
                <a:spcPts val="0"/>
              </a:spcAft>
              <a:buNone/>
            </a:pPr>
            <a:r>
              <a:rPr lang="en-IE" sz="5400" b="0" i="1" u="none" strike="noStrike" cap="none">
                <a:solidFill>
                  <a:srgbClr val="0000FF"/>
                </a:solidFill>
                <a:latin typeface="Arial"/>
                <a:ea typeface="Arial"/>
                <a:cs typeface="Arial"/>
                <a:sym typeface="Arial"/>
              </a:rPr>
              <a:t>Εφαρμογή των πιθανών λύσεων</a:t>
            </a:r>
            <a:endParaRPr sz="5400" b="0" i="0" u="none" strike="noStrike" cap="none">
              <a:solidFill>
                <a:srgbClr val="0000FF"/>
              </a:solidFill>
              <a:latin typeface="Arial"/>
              <a:ea typeface="Arial"/>
              <a:cs typeface="Arial"/>
              <a:sym typeface="Arial"/>
            </a:endParaRPr>
          </a:p>
        </p:txBody>
      </p:sp>
      <p:sp>
        <p:nvSpPr>
          <p:cNvPr id="430" name="Google Shape;430;p20"/>
          <p:cNvSpPr txBox="1"/>
          <p:nvPr/>
        </p:nvSpPr>
        <p:spPr>
          <a:xfrm>
            <a:off x="614349" y="4311022"/>
            <a:ext cx="14885580" cy="298543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000" b="0" i="0" u="none" strike="noStrike" cap="none">
                <a:solidFill>
                  <a:srgbClr val="FF0000"/>
                </a:solidFill>
                <a:latin typeface="Arial"/>
                <a:ea typeface="Arial"/>
                <a:cs typeface="Arial"/>
                <a:sym typeface="Arial"/>
              </a:rPr>
              <a:t>Σύνδεσμος προς τα αποτελέσματα από το Padlet:</a:t>
            </a:r>
            <a:endParaRPr/>
          </a:p>
          <a:p>
            <a:pPr marL="0" marR="0" lvl="0" indent="0" algn="l" rtl="0">
              <a:lnSpc>
                <a:spcPct val="100000"/>
              </a:lnSpc>
              <a:spcBef>
                <a:spcPts val="0"/>
              </a:spcBef>
              <a:spcAft>
                <a:spcPts val="0"/>
              </a:spcAft>
              <a:buNone/>
            </a:pPr>
            <a:r>
              <a:rPr lang="en-IE" sz="4000" b="0" i="0" u="sng" strike="noStrike" cap="none">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https://padlet.com/euphoricweekendliterature/how-can-we-as-parents-teachers-and-school-leaders-implement--gzhfj1y25s7ir6r2</a:t>
            </a:r>
            <a:endParaRPr sz="4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8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21"/>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6" name="Google Shape;436;p21"/>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7" name="Google Shape;437;p21"/>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438" name="Google Shape;438;p21"/>
          <p:cNvSpPr/>
          <p:nvPr/>
        </p:nvSpPr>
        <p:spPr>
          <a:xfrm>
            <a:off x="16453954" y="-756355"/>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9" name="Google Shape;439;p21"/>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440" name="Google Shape;440;p21"/>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441" name="Google Shape;441;p21"/>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442" name="Google Shape;442;p21"/>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443" name="Google Shape;443;p21"/>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444" name="Google Shape;444;p21"/>
          <p:cNvSpPr txBox="1"/>
          <p:nvPr/>
        </p:nvSpPr>
        <p:spPr>
          <a:xfrm>
            <a:off x="1402079" y="2374629"/>
            <a:ext cx="13467743" cy="6167225"/>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None/>
            </a:pPr>
            <a:r>
              <a:rPr lang="en-IE" sz="2400" b="1" i="0" u="none" strike="noStrike" cap="none" dirty="0">
                <a:solidFill>
                  <a:schemeClr val="dk1"/>
                </a:solidFill>
                <a:latin typeface="Arial"/>
                <a:ea typeface="Arial"/>
                <a:cs typeface="Arial"/>
                <a:sym typeface="Arial"/>
              </a:rPr>
              <a:t>Πλα</a:t>
            </a:r>
            <a:r>
              <a:rPr lang="en-IE" sz="2400" b="1" i="0" u="none" strike="noStrike" cap="none" dirty="0" err="1">
                <a:solidFill>
                  <a:schemeClr val="dk1"/>
                </a:solidFill>
                <a:latin typeface="Arial"/>
                <a:ea typeface="Arial"/>
                <a:cs typeface="Arial"/>
                <a:sym typeface="Arial"/>
              </a:rPr>
              <a:t>ίσιο</a:t>
            </a:r>
            <a:r>
              <a:rPr lang="en-IE" sz="2400" b="1" i="0" u="none" strike="noStrike" cap="none" dirty="0">
                <a:solidFill>
                  <a:schemeClr val="dk1"/>
                </a:solidFill>
                <a:latin typeface="Arial"/>
                <a:ea typeface="Arial"/>
                <a:cs typeface="Arial"/>
                <a:sym typeface="Arial"/>
              </a:rPr>
              <a:t> α</a:t>
            </a:r>
            <a:r>
              <a:rPr lang="en-IE" sz="2400" b="1" i="0" u="none" strike="noStrike" cap="none" dirty="0" err="1">
                <a:solidFill>
                  <a:schemeClr val="dk1"/>
                </a:solidFill>
                <a:latin typeface="Arial"/>
                <a:ea typeface="Arial"/>
                <a:cs typeface="Arial"/>
                <a:sym typeface="Arial"/>
              </a:rPr>
              <a:t>ντίδρ</a:t>
            </a:r>
            <a:r>
              <a:rPr lang="en-IE" sz="2400" b="1" i="0" u="none" strike="noStrike" cap="none" dirty="0">
                <a:solidFill>
                  <a:schemeClr val="dk1"/>
                </a:solidFill>
                <a:latin typeface="Arial"/>
                <a:ea typeface="Arial"/>
                <a:cs typeface="Arial"/>
                <a:sym typeface="Arial"/>
              </a:rPr>
              <a:t>α</a:t>
            </a:r>
            <a:r>
              <a:rPr lang="en-IE" sz="2400" b="1" i="0" u="none" strike="noStrike" cap="none" dirty="0" err="1">
                <a:solidFill>
                  <a:schemeClr val="dk1"/>
                </a:solidFill>
                <a:latin typeface="Arial"/>
                <a:ea typeface="Arial"/>
                <a:cs typeface="Arial"/>
                <a:sym typeface="Arial"/>
              </a:rPr>
              <a:t>σης</a:t>
            </a:r>
            <a:r>
              <a:rPr lang="en-IE" sz="2400" b="1" i="0" u="none" strike="noStrike" cap="none" dirty="0">
                <a:solidFill>
                  <a:schemeClr val="dk1"/>
                </a:solidFill>
                <a:latin typeface="Arial"/>
                <a:ea typeface="Arial"/>
                <a:cs typeface="Arial"/>
                <a:sym typeface="Arial"/>
              </a:rPr>
              <a:t> </a:t>
            </a:r>
            <a:r>
              <a:rPr lang="en-IE" sz="2400" b="1" i="0" u="none" strike="noStrike" cap="none" dirty="0" err="1">
                <a:solidFill>
                  <a:schemeClr val="dk1"/>
                </a:solidFill>
                <a:latin typeface="Arial"/>
                <a:ea typeface="Arial"/>
                <a:cs typeface="Arial"/>
                <a:sym typeface="Arial"/>
              </a:rPr>
              <a:t>ηγέτη</a:t>
            </a:r>
            <a:r>
              <a:rPr lang="en-IE" sz="2400" b="1" i="0" u="none" strike="noStrike" cap="none" dirty="0">
                <a:solidFill>
                  <a:schemeClr val="dk1"/>
                </a:solidFill>
                <a:latin typeface="Arial"/>
                <a:ea typeface="Arial"/>
                <a:cs typeface="Arial"/>
                <a:sym typeface="Arial"/>
              </a:rPr>
              <a:t>: </a:t>
            </a:r>
            <a:r>
              <a:rPr lang="en-IE" sz="2400" b="1" i="0" u="none" strike="noStrike" cap="none" dirty="0" err="1">
                <a:solidFill>
                  <a:schemeClr val="dk1"/>
                </a:solidFill>
                <a:latin typeface="Arial"/>
                <a:ea typeface="Arial"/>
                <a:cs typeface="Arial"/>
                <a:sym typeface="Arial"/>
              </a:rPr>
              <a:t>Τ</a:t>
            </a:r>
            <a:r>
              <a:rPr lang="en-IE" sz="2400" b="1" i="0" u="none" strike="noStrike" cap="none" dirty="0">
                <a:solidFill>
                  <a:schemeClr val="dk1"/>
                </a:solidFill>
                <a:latin typeface="Arial"/>
                <a:ea typeface="Arial"/>
                <a:cs typeface="Arial"/>
                <a:sym typeface="Arial"/>
              </a:rPr>
              <a:t>α «4 C»</a:t>
            </a:r>
            <a:endParaRPr sz="1200" dirty="0"/>
          </a:p>
          <a:p>
            <a:pPr marL="285750" marR="0" lvl="0" indent="-285750" algn="l" rtl="0">
              <a:lnSpc>
                <a:spcPct val="107000"/>
              </a:lnSpc>
              <a:spcBef>
                <a:spcPts val="800"/>
              </a:spcBef>
              <a:spcAft>
                <a:spcPts val="0"/>
              </a:spcAft>
              <a:buClr>
                <a:srgbClr val="000000"/>
              </a:buClr>
              <a:buSzPts val="3600"/>
              <a:buFont typeface="Arial"/>
              <a:buChar char="•"/>
            </a:pPr>
            <a:r>
              <a:rPr lang="en-IE" sz="3200" b="1" i="0" u="none" strike="noStrike" cap="none" dirty="0" err="1">
                <a:solidFill>
                  <a:srgbClr val="000000"/>
                </a:solidFill>
                <a:latin typeface="Arial"/>
                <a:ea typeface="Arial"/>
                <a:cs typeface="Arial"/>
                <a:sym typeface="Arial"/>
              </a:rPr>
              <a:t>Ηρεμί</a:t>
            </a:r>
            <a:r>
              <a:rPr lang="en-IE" sz="3200" b="1" i="0" u="none" strike="noStrike" cap="none" dirty="0">
                <a:solidFill>
                  <a:srgbClr val="000000"/>
                </a:solidFill>
                <a:latin typeface="Arial"/>
                <a:ea typeface="Arial"/>
                <a:cs typeface="Arial"/>
                <a:sym typeface="Arial"/>
              </a:rPr>
              <a:t>α: </a:t>
            </a:r>
            <a:r>
              <a:rPr lang="en-IE" sz="3200" b="0" i="0" u="none" strike="noStrike" cap="none" dirty="0" err="1">
                <a:solidFill>
                  <a:srgbClr val="000000"/>
                </a:solidFill>
                <a:latin typeface="Arial"/>
                <a:ea typeface="Arial"/>
                <a:cs typeface="Arial"/>
                <a:sym typeface="Arial"/>
              </a:rPr>
              <a:t>Μην</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ε</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ιδεινώνετε</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τον</a:t>
            </a:r>
            <a:r>
              <a:rPr lang="en-IE" sz="3200" b="0" i="0" u="none" strike="noStrike" cap="none" dirty="0">
                <a:solidFill>
                  <a:srgbClr val="000000"/>
                </a:solidFill>
                <a:latin typeface="Arial"/>
                <a:ea typeface="Arial"/>
                <a:cs typeface="Arial"/>
                <a:sym typeface="Arial"/>
              </a:rPr>
              <a:t> πα</a:t>
            </a:r>
            <a:r>
              <a:rPr lang="en-IE" sz="3200" b="0" i="0" u="none" strike="noStrike" cap="none" dirty="0" err="1">
                <a:solidFill>
                  <a:srgbClr val="000000"/>
                </a:solidFill>
                <a:latin typeface="Arial"/>
                <a:ea typeface="Arial"/>
                <a:cs typeface="Arial"/>
                <a:sym typeface="Arial"/>
              </a:rPr>
              <a:t>νικό</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Δείξτε</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ψυχρ</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ιμί</a:t>
            </a:r>
            <a:r>
              <a:rPr lang="en-IE" sz="3200" b="0" i="0" u="none" strike="noStrike" cap="none" dirty="0">
                <a:solidFill>
                  <a:srgbClr val="000000"/>
                </a:solidFill>
                <a:latin typeface="Arial"/>
                <a:ea typeface="Arial"/>
                <a:cs typeface="Arial"/>
                <a:sym typeface="Arial"/>
              </a:rPr>
              <a:t>α </a:t>
            </a:r>
            <a:r>
              <a:rPr lang="en-IE" sz="3200" b="0" i="0" u="none" strike="noStrike" cap="none" dirty="0" err="1">
                <a:solidFill>
                  <a:srgbClr val="000000"/>
                </a:solidFill>
                <a:latin typeface="Arial"/>
                <a:ea typeface="Arial"/>
                <a:cs typeface="Arial"/>
                <a:sym typeface="Arial"/>
              </a:rPr>
              <a:t>κ</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ι</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μετρημένη</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λήψη</a:t>
            </a:r>
            <a:r>
              <a:rPr lang="en-IE" sz="3200" b="0" i="0" u="none" strike="noStrike" cap="none" dirty="0">
                <a:solidFill>
                  <a:srgbClr val="000000"/>
                </a:solidFill>
                <a:latin typeface="Arial"/>
                <a:ea typeface="Arial"/>
                <a:cs typeface="Arial"/>
                <a:sym typeface="Arial"/>
              </a:rPr>
              <a:t> απ</a:t>
            </a:r>
            <a:r>
              <a:rPr lang="en-IE" sz="3200" b="0" i="0" u="none" strike="noStrike" cap="none" dirty="0" err="1">
                <a:solidFill>
                  <a:srgbClr val="000000"/>
                </a:solidFill>
                <a:latin typeface="Arial"/>
                <a:ea typeface="Arial"/>
                <a:cs typeface="Arial"/>
                <a:sym typeface="Arial"/>
              </a:rPr>
              <a:t>οφάσεων</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Βρείτε</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την</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ηρεμί</a:t>
            </a:r>
            <a:r>
              <a:rPr lang="en-IE" sz="3200" b="0" i="0" u="none" strike="noStrike" cap="none" dirty="0">
                <a:solidFill>
                  <a:srgbClr val="000000"/>
                </a:solidFill>
                <a:latin typeface="Arial"/>
                <a:ea typeface="Arial"/>
                <a:cs typeface="Arial"/>
                <a:sym typeface="Arial"/>
              </a:rPr>
              <a:t>α </a:t>
            </a:r>
            <a:r>
              <a:rPr lang="en-IE" sz="3200" b="0" i="0" u="none" strike="noStrike" cap="none" dirty="0" err="1">
                <a:solidFill>
                  <a:srgbClr val="000000"/>
                </a:solidFill>
                <a:latin typeface="Arial"/>
                <a:ea typeface="Arial"/>
                <a:cs typeface="Arial"/>
                <a:sym typeface="Arial"/>
              </a:rPr>
              <a:t>σ</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ς</a:t>
            </a:r>
            <a:r>
              <a:rPr lang="en-IE" sz="3200" b="0" i="0" u="none" strike="noStrike" cap="none" dirty="0">
                <a:solidFill>
                  <a:srgbClr val="000000"/>
                </a:solidFill>
                <a:latin typeface="Arial"/>
                <a:ea typeface="Arial"/>
                <a:cs typeface="Arial"/>
                <a:sym typeface="Arial"/>
              </a:rPr>
              <a:t> π</a:t>
            </a:r>
            <a:r>
              <a:rPr lang="en-IE" sz="3200" b="0" i="0" u="none" strike="noStrike" cap="none" dirty="0" err="1">
                <a:solidFill>
                  <a:srgbClr val="000000"/>
                </a:solidFill>
                <a:latin typeface="Arial"/>
                <a:ea typeface="Arial"/>
                <a:cs typeface="Arial"/>
                <a:sym typeface="Arial"/>
              </a:rPr>
              <a:t>ριν</a:t>
            </a:r>
            <a:r>
              <a:rPr lang="en-IE" sz="3200" b="0" i="0" u="none" strike="noStrike" cap="none" dirty="0">
                <a:solidFill>
                  <a:srgbClr val="000000"/>
                </a:solidFill>
                <a:latin typeface="Arial"/>
                <a:ea typeface="Arial"/>
                <a:cs typeface="Arial"/>
                <a:sym typeface="Arial"/>
              </a:rPr>
              <a:t> από </a:t>
            </a:r>
            <a:r>
              <a:rPr lang="en-IE" sz="3200" b="0" i="0" u="none" strike="noStrike" cap="none" dirty="0" err="1">
                <a:solidFill>
                  <a:srgbClr val="000000"/>
                </a:solidFill>
                <a:latin typeface="Arial"/>
                <a:ea typeface="Arial"/>
                <a:cs typeface="Arial"/>
                <a:sym typeface="Arial"/>
              </a:rPr>
              <a:t>ο</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οι</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δή</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οτε</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ε</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ικοινωνί</a:t>
            </a:r>
            <a:r>
              <a:rPr lang="en-IE" sz="3200" b="0" i="0" u="none" strike="noStrike" cap="none" dirty="0">
                <a:solidFill>
                  <a:srgbClr val="000000"/>
                </a:solidFill>
                <a:latin typeface="Arial"/>
                <a:ea typeface="Arial"/>
                <a:cs typeface="Arial"/>
                <a:sym typeface="Arial"/>
              </a:rPr>
              <a:t>α.</a:t>
            </a:r>
            <a:endParaRPr sz="3200" b="0" i="0" u="none" strike="noStrike" cap="none" dirty="0">
              <a:solidFill>
                <a:srgbClr val="000000"/>
              </a:solidFill>
              <a:latin typeface="Arial"/>
              <a:ea typeface="Arial"/>
              <a:cs typeface="Arial"/>
              <a:sym typeface="Arial"/>
            </a:endParaRPr>
          </a:p>
          <a:p>
            <a:pPr marL="285750" marR="0" lvl="0" indent="-285750" algn="l" rtl="0">
              <a:lnSpc>
                <a:spcPct val="107000"/>
              </a:lnSpc>
              <a:spcBef>
                <a:spcPts val="800"/>
              </a:spcBef>
              <a:spcAft>
                <a:spcPts val="0"/>
              </a:spcAft>
              <a:buClr>
                <a:srgbClr val="000000"/>
              </a:buClr>
              <a:buSzPts val="3600"/>
              <a:buFont typeface="Arial"/>
              <a:buChar char="•"/>
            </a:pPr>
            <a:r>
              <a:rPr lang="en-IE" sz="3200" b="1" i="0" u="none" strike="noStrike" cap="none" dirty="0" err="1">
                <a:solidFill>
                  <a:srgbClr val="000000"/>
                </a:solidFill>
                <a:latin typeface="Arial"/>
                <a:ea typeface="Arial"/>
                <a:cs typeface="Arial"/>
                <a:sym typeface="Arial"/>
              </a:rPr>
              <a:t>Σ</a:t>
            </a:r>
            <a:r>
              <a:rPr lang="en-IE" sz="3200" b="1" i="0" u="none" strike="noStrike" cap="none" dirty="0">
                <a:solidFill>
                  <a:srgbClr val="000000"/>
                </a:solidFill>
                <a:latin typeface="Arial"/>
                <a:ea typeface="Arial"/>
                <a:cs typeface="Arial"/>
                <a:sym typeface="Arial"/>
              </a:rPr>
              <a:t>α</a:t>
            </a:r>
            <a:r>
              <a:rPr lang="en-IE" sz="3200" b="1" i="0" u="none" strike="noStrike" cap="none" dirty="0" err="1">
                <a:solidFill>
                  <a:srgbClr val="000000"/>
                </a:solidFill>
                <a:latin typeface="Arial"/>
                <a:ea typeface="Arial"/>
                <a:cs typeface="Arial"/>
                <a:sym typeface="Arial"/>
              </a:rPr>
              <a:t>φήνει</a:t>
            </a:r>
            <a:r>
              <a:rPr lang="en-IE" sz="3200" b="1" i="0" u="none" strike="noStrike" cap="none" dirty="0">
                <a:solidFill>
                  <a:srgbClr val="000000"/>
                </a:solidFill>
                <a:latin typeface="Arial"/>
                <a:ea typeface="Arial"/>
                <a:cs typeface="Arial"/>
                <a:sym typeface="Arial"/>
              </a:rPr>
              <a:t>α: </a:t>
            </a:r>
            <a:r>
              <a:rPr lang="en-IE" sz="3200" b="0" i="0" u="none" strike="noStrike" cap="none" dirty="0" err="1">
                <a:solidFill>
                  <a:srgbClr val="000000"/>
                </a:solidFill>
                <a:latin typeface="Arial"/>
                <a:ea typeface="Arial"/>
                <a:cs typeface="Arial"/>
                <a:sym typeface="Arial"/>
              </a:rPr>
              <a:t>Ε</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ικοινωνήστε</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ε</a:t>
            </a:r>
            <a:r>
              <a:rPr lang="en-IE" sz="3200" b="0" i="0" u="none" strike="noStrike" cap="none" dirty="0">
                <a:solidFill>
                  <a:srgbClr val="000000"/>
                </a:solidFill>
                <a:latin typeface="Arial"/>
                <a:ea typeface="Arial"/>
                <a:cs typeface="Arial"/>
                <a:sym typeface="Arial"/>
              </a:rPr>
              <a:t>πα</a:t>
            </a:r>
            <a:r>
              <a:rPr lang="en-IE" sz="3200" b="0" i="0" u="none" strike="noStrike" cap="none" dirty="0" err="1">
                <a:solidFill>
                  <a:srgbClr val="000000"/>
                </a:solidFill>
                <a:latin typeface="Arial"/>
                <a:ea typeface="Arial"/>
                <a:cs typeface="Arial"/>
                <a:sym typeface="Arial"/>
              </a:rPr>
              <a:t>ληθευμένες</a:t>
            </a:r>
            <a:r>
              <a:rPr lang="en-IE" sz="3200" b="0" i="0" u="none" strike="noStrike" cap="none" dirty="0">
                <a:solidFill>
                  <a:srgbClr val="000000"/>
                </a:solidFill>
                <a:latin typeface="Arial"/>
                <a:ea typeface="Arial"/>
                <a:cs typeface="Arial"/>
                <a:sym typeface="Arial"/>
              </a:rPr>
              <a:t> π</a:t>
            </a:r>
            <a:r>
              <a:rPr lang="en-IE" sz="3200" b="0" i="0" u="none" strike="noStrike" cap="none" dirty="0" err="1">
                <a:solidFill>
                  <a:srgbClr val="000000"/>
                </a:solidFill>
                <a:latin typeface="Arial"/>
                <a:ea typeface="Arial"/>
                <a:cs typeface="Arial"/>
                <a:sym typeface="Arial"/>
              </a:rPr>
              <a:t>ληροφορίες</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με</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δι</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φάνει</a:t>
            </a:r>
            <a:r>
              <a:rPr lang="en-IE" sz="3200" b="0" i="0" u="none" strike="noStrike" cap="none" dirty="0">
                <a:solidFill>
                  <a:srgbClr val="000000"/>
                </a:solidFill>
                <a:latin typeface="Arial"/>
                <a:ea typeface="Arial"/>
                <a:cs typeface="Arial"/>
                <a:sym typeface="Arial"/>
              </a:rPr>
              <a:t>α.</a:t>
            </a:r>
            <a:endParaRPr sz="1200" dirty="0"/>
          </a:p>
          <a:p>
            <a:pPr marL="285750" marR="0" lvl="0" indent="-285750" algn="l" rtl="0">
              <a:lnSpc>
                <a:spcPct val="107000"/>
              </a:lnSpc>
              <a:spcBef>
                <a:spcPts val="800"/>
              </a:spcBef>
              <a:spcAft>
                <a:spcPts val="0"/>
              </a:spcAft>
              <a:buClr>
                <a:srgbClr val="000000"/>
              </a:buClr>
              <a:buSzPts val="3600"/>
              <a:buFont typeface="Arial"/>
              <a:buChar char="•"/>
            </a:pPr>
            <a:r>
              <a:rPr lang="en-IE" sz="3200" b="1" i="0" u="none" strike="noStrike" cap="none" dirty="0" err="1">
                <a:solidFill>
                  <a:srgbClr val="000000"/>
                </a:solidFill>
                <a:latin typeface="Arial"/>
                <a:ea typeface="Arial"/>
                <a:cs typeface="Arial"/>
                <a:sym typeface="Arial"/>
              </a:rPr>
              <a:t>Φροντίδ</a:t>
            </a:r>
            <a:r>
              <a:rPr lang="en-IE" sz="3200" b="1" i="0" u="none" strike="noStrike" cap="none" dirty="0">
                <a:solidFill>
                  <a:srgbClr val="000000"/>
                </a:solidFill>
                <a:latin typeface="Arial"/>
                <a:ea typeface="Arial"/>
                <a:cs typeface="Arial"/>
                <a:sym typeface="Arial"/>
              </a:rPr>
              <a:t>α: </a:t>
            </a:r>
            <a:r>
              <a:rPr lang="en-IE" sz="3200" b="0" i="0" u="none" strike="noStrike" cap="none" dirty="0" err="1">
                <a:solidFill>
                  <a:srgbClr val="000000"/>
                </a:solidFill>
                <a:latin typeface="Arial"/>
                <a:ea typeface="Arial"/>
                <a:cs typeface="Arial"/>
                <a:sym typeface="Arial"/>
              </a:rPr>
              <a:t>Δώστε</a:t>
            </a:r>
            <a:r>
              <a:rPr lang="en-IE" sz="3200" b="0" i="0" u="none" strike="noStrike" cap="none" dirty="0">
                <a:solidFill>
                  <a:srgbClr val="000000"/>
                </a:solidFill>
                <a:latin typeface="Arial"/>
                <a:ea typeface="Arial"/>
                <a:cs typeface="Arial"/>
                <a:sym typeface="Arial"/>
              </a:rPr>
              <a:t> π</a:t>
            </a:r>
            <a:r>
              <a:rPr lang="en-IE" sz="3200" b="0" i="0" u="none" strike="noStrike" cap="none" dirty="0" err="1">
                <a:solidFill>
                  <a:srgbClr val="000000"/>
                </a:solidFill>
                <a:latin typeface="Arial"/>
                <a:ea typeface="Arial"/>
                <a:cs typeface="Arial"/>
                <a:sym typeface="Arial"/>
              </a:rPr>
              <a:t>ροτερ</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ιότητ</a:t>
            </a:r>
            <a:r>
              <a:rPr lang="en-IE" sz="3200" b="0" i="0" u="none" strike="noStrike" cap="none" dirty="0">
                <a:solidFill>
                  <a:srgbClr val="000000"/>
                </a:solidFill>
                <a:latin typeface="Arial"/>
                <a:ea typeface="Arial"/>
                <a:cs typeface="Arial"/>
                <a:sym typeface="Arial"/>
              </a:rPr>
              <a:t>α </a:t>
            </a:r>
            <a:r>
              <a:rPr lang="en-IE" sz="3200" b="0" i="0" u="none" strike="noStrike" cap="none" dirty="0" err="1">
                <a:solidFill>
                  <a:srgbClr val="000000"/>
                </a:solidFill>
                <a:latin typeface="Arial"/>
                <a:ea typeface="Arial"/>
                <a:cs typeface="Arial"/>
                <a:sym typeface="Arial"/>
              </a:rPr>
              <a:t>στην</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ευημερί</a:t>
            </a:r>
            <a:r>
              <a:rPr lang="en-IE" sz="3200" b="0" i="0" u="none" strike="noStrike" cap="none" dirty="0">
                <a:solidFill>
                  <a:srgbClr val="000000"/>
                </a:solidFill>
                <a:latin typeface="Arial"/>
                <a:ea typeface="Arial"/>
                <a:cs typeface="Arial"/>
                <a:sym typeface="Arial"/>
              </a:rPr>
              <a:t>α των </a:t>
            </a:r>
            <a:r>
              <a:rPr lang="en-IE" sz="3200" b="0" i="0" u="none" strike="noStrike" cap="none" dirty="0" err="1">
                <a:solidFill>
                  <a:srgbClr val="000000"/>
                </a:solidFill>
                <a:latin typeface="Arial"/>
                <a:ea typeface="Arial"/>
                <a:cs typeface="Arial"/>
                <a:sym typeface="Arial"/>
              </a:rPr>
              <a:t>μ</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θητών</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κ</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ι</a:t>
            </a:r>
            <a:r>
              <a:rPr lang="en-IE" sz="3200" b="0" i="0" u="none" strike="noStrike" cap="none" dirty="0">
                <a:solidFill>
                  <a:srgbClr val="000000"/>
                </a:solidFill>
                <a:latin typeface="Arial"/>
                <a:ea typeface="Arial"/>
                <a:cs typeface="Arial"/>
                <a:sym typeface="Arial"/>
              </a:rPr>
              <a:t> του π</a:t>
            </a:r>
            <a:r>
              <a:rPr lang="en-IE" sz="3200" b="0" i="0" u="none" strike="noStrike" cap="none" dirty="0" err="1">
                <a:solidFill>
                  <a:srgbClr val="000000"/>
                </a:solidFill>
                <a:latin typeface="Arial"/>
                <a:ea typeface="Arial"/>
                <a:cs typeface="Arial"/>
                <a:sym typeface="Arial"/>
              </a:rPr>
              <a:t>ροσω</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ικού</a:t>
            </a:r>
            <a:r>
              <a:rPr lang="en-IE" sz="3200" b="0" i="0" u="none" strike="noStrike" cap="none" dirty="0">
                <a:solidFill>
                  <a:srgbClr val="000000"/>
                </a:solidFill>
                <a:latin typeface="Arial"/>
                <a:ea typeface="Arial"/>
                <a:cs typeface="Arial"/>
                <a:sym typeface="Arial"/>
              </a:rPr>
              <a:t>, π</a:t>
            </a:r>
            <a:r>
              <a:rPr lang="en-IE" sz="3200" b="0" i="0" u="none" strike="noStrike" cap="none" dirty="0" err="1">
                <a:solidFill>
                  <a:srgbClr val="000000"/>
                </a:solidFill>
                <a:latin typeface="Arial"/>
                <a:ea typeface="Arial"/>
                <a:cs typeface="Arial"/>
                <a:sym typeface="Arial"/>
              </a:rPr>
              <a:t>ροσφέροντ</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ς</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συμ</a:t>
            </a:r>
            <a:r>
              <a:rPr lang="en-IE" sz="3200" b="0" i="0" u="none" strike="noStrike" cap="none" dirty="0">
                <a:solidFill>
                  <a:srgbClr val="000000"/>
                </a:solidFill>
                <a:latin typeface="Arial"/>
                <a:ea typeface="Arial"/>
                <a:cs typeface="Arial"/>
                <a:sym typeface="Arial"/>
              </a:rPr>
              <a:t>β</a:t>
            </a:r>
            <a:r>
              <a:rPr lang="en-IE" sz="3200" b="0" i="0" u="none" strike="noStrike" cap="none" dirty="0" err="1">
                <a:solidFill>
                  <a:srgbClr val="000000"/>
                </a:solidFill>
                <a:latin typeface="Arial"/>
                <a:ea typeface="Arial"/>
                <a:cs typeface="Arial"/>
                <a:sym typeface="Arial"/>
              </a:rPr>
              <a:t>ουλευτική</a:t>
            </a:r>
            <a:r>
              <a:rPr lang="en-IE" sz="3200" b="0" i="0" u="none" strike="noStrike" cap="none" dirty="0">
                <a:solidFill>
                  <a:srgbClr val="000000"/>
                </a:solidFill>
                <a:latin typeface="Arial"/>
                <a:ea typeface="Arial"/>
                <a:cs typeface="Arial"/>
                <a:sym typeface="Arial"/>
              </a:rPr>
              <a:t> ή π</a:t>
            </a:r>
            <a:r>
              <a:rPr lang="en-IE" sz="3200" b="0" i="0" u="none" strike="noStrike" cap="none" dirty="0" err="1">
                <a:solidFill>
                  <a:srgbClr val="000000"/>
                </a:solidFill>
                <a:latin typeface="Arial"/>
                <a:ea typeface="Arial"/>
                <a:cs typeface="Arial"/>
                <a:sym typeface="Arial"/>
              </a:rPr>
              <a:t>ρ</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κτική</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υ</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οστήριξη</a:t>
            </a:r>
            <a:r>
              <a:rPr lang="en-IE" sz="3200" b="0" i="0" u="none" strike="noStrike" cap="none" dirty="0">
                <a:solidFill>
                  <a:srgbClr val="000000"/>
                </a:solidFill>
                <a:latin typeface="Arial"/>
                <a:ea typeface="Arial"/>
                <a:cs typeface="Arial"/>
                <a:sym typeface="Arial"/>
              </a:rPr>
              <a:t> όπου </a:t>
            </a:r>
            <a:r>
              <a:rPr lang="en-IE" sz="3200" b="0" i="0" u="none" strike="noStrike" cap="none" dirty="0" err="1">
                <a:solidFill>
                  <a:srgbClr val="000000"/>
                </a:solidFill>
                <a:latin typeface="Arial"/>
                <a:ea typeface="Arial"/>
                <a:cs typeface="Arial"/>
                <a:sym typeface="Arial"/>
              </a:rPr>
              <a:t>χρειάζετ</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ι</a:t>
            </a:r>
            <a:r>
              <a:rPr lang="en-IE" sz="3200" b="0" i="0" u="none" strike="noStrike" cap="none" dirty="0">
                <a:solidFill>
                  <a:srgbClr val="000000"/>
                </a:solidFill>
                <a:latin typeface="Arial"/>
                <a:ea typeface="Arial"/>
                <a:cs typeface="Arial"/>
                <a:sym typeface="Arial"/>
              </a:rPr>
              <a:t>.</a:t>
            </a:r>
            <a:endParaRPr sz="1200" dirty="0"/>
          </a:p>
          <a:p>
            <a:pPr marL="285750" marR="0" lvl="0" indent="-285750" algn="l" rtl="0">
              <a:lnSpc>
                <a:spcPct val="107000"/>
              </a:lnSpc>
              <a:spcBef>
                <a:spcPts val="800"/>
              </a:spcBef>
              <a:spcAft>
                <a:spcPts val="0"/>
              </a:spcAft>
              <a:buClr>
                <a:srgbClr val="000000"/>
              </a:buClr>
              <a:buSzPts val="3600"/>
              <a:buFont typeface="Arial"/>
              <a:buChar char="•"/>
            </a:pPr>
            <a:r>
              <a:rPr lang="en-IE" sz="3200" b="1" i="0" u="none" strike="noStrike" cap="none" dirty="0" err="1">
                <a:solidFill>
                  <a:srgbClr val="000000"/>
                </a:solidFill>
                <a:latin typeface="Arial"/>
                <a:ea typeface="Arial"/>
                <a:cs typeface="Arial"/>
                <a:sym typeface="Arial"/>
              </a:rPr>
              <a:t>Συμμετοχή</a:t>
            </a:r>
            <a:r>
              <a:rPr lang="en-IE" sz="3200" b="1" i="0" u="none" strike="noStrike" cap="none" dirty="0">
                <a:solidFill>
                  <a:srgbClr val="000000"/>
                </a:solidFill>
                <a:latin typeface="Arial"/>
                <a:ea typeface="Arial"/>
                <a:cs typeface="Arial"/>
                <a:sym typeface="Arial"/>
              </a:rPr>
              <a:t> της </a:t>
            </a:r>
            <a:r>
              <a:rPr lang="en-IE" sz="3200" b="1" i="0" u="none" strike="noStrike" cap="none" dirty="0" err="1">
                <a:solidFill>
                  <a:srgbClr val="000000"/>
                </a:solidFill>
                <a:latin typeface="Arial"/>
                <a:ea typeface="Arial"/>
                <a:cs typeface="Arial"/>
                <a:sym typeface="Arial"/>
              </a:rPr>
              <a:t>κοινότητ</a:t>
            </a:r>
            <a:r>
              <a:rPr lang="en-IE" sz="3200" b="1" i="0" u="none" strike="noStrike" cap="none" dirty="0">
                <a:solidFill>
                  <a:srgbClr val="000000"/>
                </a:solidFill>
                <a:latin typeface="Arial"/>
                <a:ea typeface="Arial"/>
                <a:cs typeface="Arial"/>
                <a:sym typeface="Arial"/>
              </a:rPr>
              <a:t>α</a:t>
            </a:r>
            <a:r>
              <a:rPr lang="en-IE" sz="3200" b="1" i="0" u="none" strike="noStrike" cap="none" dirty="0" err="1">
                <a:solidFill>
                  <a:srgbClr val="000000"/>
                </a:solidFill>
                <a:latin typeface="Arial"/>
                <a:ea typeface="Arial"/>
                <a:cs typeface="Arial"/>
                <a:sym typeface="Arial"/>
              </a:rPr>
              <a:t>ς</a:t>
            </a:r>
            <a:r>
              <a:rPr lang="en-IE" sz="3200" b="1"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Εμ</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λέξτε</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τους</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γονείς</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τις</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το</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ικές</a:t>
            </a:r>
            <a:r>
              <a:rPr lang="en-IE" sz="3200" b="0" i="0" u="none" strike="noStrike" cap="none" dirty="0">
                <a:solidFill>
                  <a:srgbClr val="000000"/>
                </a:solidFill>
                <a:latin typeface="Arial"/>
                <a:ea typeface="Arial"/>
                <a:cs typeface="Arial"/>
                <a:sym typeface="Arial"/>
              </a:rPr>
              <a:t> α</a:t>
            </a:r>
            <a:r>
              <a:rPr lang="en-IE" sz="3200" b="0" i="0" u="none" strike="noStrike" cap="none" dirty="0" err="1">
                <a:solidFill>
                  <a:srgbClr val="000000"/>
                </a:solidFill>
                <a:latin typeface="Arial"/>
                <a:ea typeface="Arial"/>
                <a:cs typeface="Arial"/>
                <a:sym typeface="Arial"/>
              </a:rPr>
              <a:t>ρχές</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κ</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ι</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εξωτερικούς</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εμ</a:t>
            </a:r>
            <a:r>
              <a:rPr lang="en-IE" sz="3200" b="0" i="0" u="none" strike="noStrike" cap="none" dirty="0">
                <a:solidFill>
                  <a:srgbClr val="000000"/>
                </a:solidFill>
                <a:latin typeface="Arial"/>
                <a:ea typeface="Arial"/>
                <a:cs typeface="Arial"/>
                <a:sym typeface="Arial"/>
              </a:rPr>
              <a:t>π</a:t>
            </a:r>
            <a:r>
              <a:rPr lang="en-IE" sz="3200" b="0" i="0" u="none" strike="noStrike" cap="none" dirty="0" err="1">
                <a:solidFill>
                  <a:srgbClr val="000000"/>
                </a:solidFill>
                <a:latin typeface="Arial"/>
                <a:ea typeface="Arial"/>
                <a:cs typeface="Arial"/>
                <a:sym typeface="Arial"/>
              </a:rPr>
              <a:t>ειρογνώμονες</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γι</a:t>
            </a:r>
            <a:r>
              <a:rPr lang="en-IE" sz="3200" b="0" i="0" u="none" strike="noStrike" cap="none" dirty="0">
                <a:solidFill>
                  <a:srgbClr val="000000"/>
                </a:solidFill>
                <a:latin typeface="Arial"/>
                <a:ea typeface="Arial"/>
                <a:cs typeface="Arial"/>
                <a:sym typeface="Arial"/>
              </a:rPr>
              <a:t>α </a:t>
            </a:r>
            <a:r>
              <a:rPr lang="en-IE" sz="3200" b="0" i="0" u="none" strike="noStrike" cap="none" dirty="0" err="1">
                <a:solidFill>
                  <a:srgbClr val="000000"/>
                </a:solidFill>
                <a:latin typeface="Arial"/>
                <a:ea typeface="Arial"/>
                <a:cs typeface="Arial"/>
                <a:sym typeface="Arial"/>
              </a:rPr>
              <a:t>ν</a:t>
            </a:r>
            <a:r>
              <a:rPr lang="en-IE" sz="3200" b="0" i="0" u="none" strike="noStrike" cap="none" dirty="0">
                <a:solidFill>
                  <a:srgbClr val="000000"/>
                </a:solidFill>
                <a:latin typeface="Arial"/>
                <a:ea typeface="Arial"/>
                <a:cs typeface="Arial"/>
                <a:sym typeface="Arial"/>
              </a:rPr>
              <a:t>α </a:t>
            </a:r>
            <a:r>
              <a:rPr lang="en-IE" sz="3200" b="0" i="0" u="none" strike="noStrike" cap="none" dirty="0" err="1">
                <a:solidFill>
                  <a:srgbClr val="000000"/>
                </a:solidFill>
                <a:latin typeface="Arial"/>
                <a:ea typeface="Arial"/>
                <a:cs typeface="Arial"/>
                <a:sym typeface="Arial"/>
              </a:rPr>
              <a:t>δημιουργήσετε</a:t>
            </a:r>
            <a:r>
              <a:rPr lang="en-IE" sz="3200" b="0" i="0" u="none" strike="noStrike" cap="none" dirty="0">
                <a:solidFill>
                  <a:srgbClr val="000000"/>
                </a:solidFill>
                <a:latin typeface="Arial"/>
                <a:ea typeface="Arial"/>
                <a:cs typeface="Arial"/>
                <a:sym typeface="Arial"/>
              </a:rPr>
              <a:t> </a:t>
            </a:r>
            <a:r>
              <a:rPr lang="en-IE" sz="3200" b="0" i="0" u="none" strike="noStrike" cap="none" dirty="0" err="1">
                <a:solidFill>
                  <a:srgbClr val="000000"/>
                </a:solidFill>
                <a:latin typeface="Arial"/>
                <a:ea typeface="Arial"/>
                <a:cs typeface="Arial"/>
                <a:sym typeface="Arial"/>
              </a:rPr>
              <a:t>μι</a:t>
            </a:r>
            <a:r>
              <a:rPr lang="en-IE" sz="3200" b="0" i="0" u="none" strike="noStrike" cap="none" dirty="0">
                <a:solidFill>
                  <a:srgbClr val="000000"/>
                </a:solidFill>
                <a:latin typeface="Arial"/>
                <a:ea typeface="Arial"/>
                <a:cs typeface="Arial"/>
                <a:sym typeface="Arial"/>
              </a:rPr>
              <a:t>α </a:t>
            </a:r>
            <a:r>
              <a:rPr lang="en-IE" sz="3200" b="0" i="0" u="none" strike="noStrike" cap="none" dirty="0" err="1">
                <a:solidFill>
                  <a:srgbClr val="000000"/>
                </a:solidFill>
                <a:latin typeface="Arial"/>
                <a:ea typeface="Arial"/>
                <a:cs typeface="Arial"/>
                <a:sym typeface="Arial"/>
              </a:rPr>
              <a:t>ενι</a:t>
            </a:r>
            <a:r>
              <a:rPr lang="en-IE" sz="3200" b="0" i="0" u="none" strike="noStrike" cap="none" dirty="0">
                <a:solidFill>
                  <a:srgbClr val="000000"/>
                </a:solidFill>
                <a:latin typeface="Arial"/>
                <a:ea typeface="Arial"/>
                <a:cs typeface="Arial"/>
                <a:sym typeface="Arial"/>
              </a:rPr>
              <a:t>αία α</a:t>
            </a:r>
            <a:r>
              <a:rPr lang="en-IE" sz="3200" b="0" i="0" u="none" strike="noStrike" cap="none" dirty="0" err="1">
                <a:solidFill>
                  <a:srgbClr val="000000"/>
                </a:solidFill>
                <a:latin typeface="Arial"/>
                <a:ea typeface="Arial"/>
                <a:cs typeface="Arial"/>
                <a:sym typeface="Arial"/>
              </a:rPr>
              <a:t>ντίδρ</a:t>
            </a:r>
            <a:r>
              <a:rPr lang="en-IE" sz="3200" b="0" i="0" u="none" strike="noStrike" cap="none" dirty="0">
                <a:solidFill>
                  <a:srgbClr val="000000"/>
                </a:solidFill>
                <a:latin typeface="Arial"/>
                <a:ea typeface="Arial"/>
                <a:cs typeface="Arial"/>
                <a:sym typeface="Arial"/>
              </a:rPr>
              <a:t>α</a:t>
            </a:r>
            <a:r>
              <a:rPr lang="en-IE" sz="3200" b="0" i="0" u="none" strike="noStrike" cap="none" dirty="0" err="1">
                <a:solidFill>
                  <a:srgbClr val="000000"/>
                </a:solidFill>
                <a:latin typeface="Arial"/>
                <a:ea typeface="Arial"/>
                <a:cs typeface="Arial"/>
                <a:sym typeface="Arial"/>
              </a:rPr>
              <a:t>ση</a:t>
            </a:r>
            <a:r>
              <a:rPr lang="en-IE" sz="3200" b="0" i="0" u="none" strike="noStrike" cap="none" dirty="0">
                <a:solidFill>
                  <a:srgbClr val="000000"/>
                </a:solidFill>
                <a:latin typeface="Arial"/>
                <a:ea typeface="Arial"/>
                <a:cs typeface="Arial"/>
                <a:sym typeface="Arial"/>
              </a:rPr>
              <a:t>.</a:t>
            </a:r>
            <a:endParaRPr sz="1200" dirty="0"/>
          </a:p>
        </p:txBody>
      </p:sp>
      <p:sp>
        <p:nvSpPr>
          <p:cNvPr id="445" name="Google Shape;445;p21"/>
          <p:cNvSpPr txBox="1"/>
          <p:nvPr/>
        </p:nvSpPr>
        <p:spPr>
          <a:xfrm>
            <a:off x="1726020" y="1521195"/>
            <a:ext cx="15051874" cy="685084"/>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4000"/>
              <a:buFont typeface="Arial"/>
              <a:buNone/>
            </a:pPr>
            <a:r>
              <a:rPr lang="en-IE" sz="3600" b="1" i="0" u="none" strike="noStrike" cap="none" dirty="0" err="1">
                <a:solidFill>
                  <a:srgbClr val="EE0000"/>
                </a:solidFill>
                <a:latin typeface="Arial"/>
                <a:ea typeface="Arial"/>
                <a:cs typeface="Arial"/>
                <a:sym typeface="Arial"/>
              </a:rPr>
              <a:t>Ότ</a:t>
            </a:r>
            <a:r>
              <a:rPr lang="en-IE" sz="3600" b="1" i="0" u="none" strike="noStrike" cap="none" dirty="0">
                <a:solidFill>
                  <a:srgbClr val="EE0000"/>
                </a:solidFill>
                <a:latin typeface="Arial"/>
                <a:ea typeface="Arial"/>
                <a:cs typeface="Arial"/>
                <a:sym typeface="Arial"/>
              </a:rPr>
              <a:t>α</a:t>
            </a:r>
            <a:r>
              <a:rPr lang="en-IE" sz="3600" b="1" i="0" u="none" strike="noStrike" cap="none" dirty="0" err="1">
                <a:solidFill>
                  <a:srgbClr val="EE0000"/>
                </a:solidFill>
                <a:latin typeface="Arial"/>
                <a:ea typeface="Arial"/>
                <a:cs typeface="Arial"/>
                <a:sym typeface="Arial"/>
              </a:rPr>
              <a:t>ν</a:t>
            </a:r>
            <a:r>
              <a:rPr lang="en-IE" sz="3600" b="1" i="0" u="none" strike="noStrike" cap="none" dirty="0">
                <a:solidFill>
                  <a:srgbClr val="EE0000"/>
                </a:solidFill>
                <a:latin typeface="Arial"/>
                <a:ea typeface="Arial"/>
                <a:cs typeface="Arial"/>
                <a:sym typeface="Arial"/>
              </a:rPr>
              <a:t> </a:t>
            </a:r>
            <a:r>
              <a:rPr lang="en-IE" sz="3600" b="1" i="0" u="none" strike="noStrike" cap="none" dirty="0" err="1">
                <a:solidFill>
                  <a:srgbClr val="EE0000"/>
                </a:solidFill>
                <a:latin typeface="Arial"/>
                <a:ea typeface="Arial"/>
                <a:cs typeface="Arial"/>
                <a:sym typeface="Arial"/>
              </a:rPr>
              <a:t>τ</a:t>
            </a:r>
            <a:r>
              <a:rPr lang="en-IE" sz="3600" b="1" i="0" u="none" strike="noStrike" cap="none" dirty="0">
                <a:solidFill>
                  <a:srgbClr val="EE0000"/>
                </a:solidFill>
                <a:latin typeface="Arial"/>
                <a:ea typeface="Arial"/>
                <a:cs typeface="Arial"/>
                <a:sym typeface="Arial"/>
              </a:rPr>
              <a:t>α π</a:t>
            </a:r>
            <a:r>
              <a:rPr lang="en-IE" sz="3600" b="1" i="0" u="none" strike="noStrike" cap="none" dirty="0" err="1">
                <a:solidFill>
                  <a:srgbClr val="EE0000"/>
                </a:solidFill>
                <a:latin typeface="Arial"/>
                <a:ea typeface="Arial"/>
                <a:cs typeface="Arial"/>
                <a:sym typeface="Arial"/>
              </a:rPr>
              <a:t>ράγμ</a:t>
            </a:r>
            <a:r>
              <a:rPr lang="en-IE" sz="3600" b="1" i="0" u="none" strike="noStrike" cap="none" dirty="0">
                <a:solidFill>
                  <a:srgbClr val="EE0000"/>
                </a:solidFill>
                <a:latin typeface="Arial"/>
                <a:ea typeface="Arial"/>
                <a:cs typeface="Arial"/>
                <a:sym typeface="Arial"/>
              </a:rPr>
              <a:t>α</a:t>
            </a:r>
            <a:r>
              <a:rPr lang="en-IE" sz="3600" b="1" i="0" u="none" strike="noStrike" cap="none" dirty="0" err="1">
                <a:solidFill>
                  <a:srgbClr val="EE0000"/>
                </a:solidFill>
                <a:latin typeface="Arial"/>
                <a:ea typeface="Arial"/>
                <a:cs typeface="Arial"/>
                <a:sym typeface="Arial"/>
              </a:rPr>
              <a:t>τ</a:t>
            </a:r>
            <a:r>
              <a:rPr lang="en-IE" sz="3600" b="1" i="0" u="none" strike="noStrike" cap="none" dirty="0">
                <a:solidFill>
                  <a:srgbClr val="EE0000"/>
                </a:solidFill>
                <a:latin typeface="Arial"/>
                <a:ea typeface="Arial"/>
                <a:cs typeface="Arial"/>
                <a:sym typeface="Arial"/>
              </a:rPr>
              <a:t>α π</a:t>
            </a:r>
            <a:r>
              <a:rPr lang="en-IE" sz="3600" b="1" i="0" u="none" strike="noStrike" cap="none" dirty="0" err="1">
                <a:solidFill>
                  <a:srgbClr val="EE0000"/>
                </a:solidFill>
                <a:latin typeface="Arial"/>
                <a:ea typeface="Arial"/>
                <a:cs typeface="Arial"/>
                <a:sym typeface="Arial"/>
              </a:rPr>
              <a:t>άνε</a:t>
            </a:r>
            <a:r>
              <a:rPr lang="en-IE" sz="3600" b="1" i="0" u="none" strike="noStrike" cap="none" dirty="0">
                <a:solidFill>
                  <a:srgbClr val="EE0000"/>
                </a:solidFill>
                <a:latin typeface="Arial"/>
                <a:ea typeface="Arial"/>
                <a:cs typeface="Arial"/>
                <a:sym typeface="Arial"/>
              </a:rPr>
              <a:t> </a:t>
            </a:r>
            <a:r>
              <a:rPr lang="en-IE" sz="3600" b="1" i="0" u="none" strike="noStrike" cap="none" dirty="0" err="1">
                <a:solidFill>
                  <a:srgbClr val="EE0000"/>
                </a:solidFill>
                <a:latin typeface="Arial"/>
                <a:ea typeface="Arial"/>
                <a:cs typeface="Arial"/>
                <a:sym typeface="Arial"/>
              </a:rPr>
              <a:t>στρ</a:t>
            </a:r>
            <a:r>
              <a:rPr lang="en-IE" sz="3600" b="1" i="0" u="none" strike="noStrike" cap="none" dirty="0">
                <a:solidFill>
                  <a:srgbClr val="EE0000"/>
                </a:solidFill>
                <a:latin typeface="Arial"/>
                <a:ea typeface="Arial"/>
                <a:cs typeface="Arial"/>
                <a:sym typeface="Arial"/>
              </a:rPr>
              <a:t>αβά — </a:t>
            </a:r>
            <a:r>
              <a:rPr lang="en-IE" sz="3600" b="1" i="0" u="none" strike="noStrike" cap="none" dirty="0">
                <a:solidFill>
                  <a:srgbClr val="FF0000"/>
                </a:solidFill>
                <a:latin typeface="Arial"/>
                <a:ea typeface="Arial"/>
                <a:cs typeface="Arial"/>
                <a:sym typeface="Arial"/>
              </a:rPr>
              <a:t>Πλα</a:t>
            </a:r>
            <a:r>
              <a:rPr lang="en-IE" sz="3600" b="1" i="0" u="none" strike="noStrike" cap="none" dirty="0" err="1">
                <a:solidFill>
                  <a:srgbClr val="FF0000"/>
                </a:solidFill>
                <a:latin typeface="Arial"/>
                <a:ea typeface="Arial"/>
                <a:cs typeface="Arial"/>
                <a:sym typeface="Arial"/>
              </a:rPr>
              <a:t>ίσιο</a:t>
            </a:r>
            <a:r>
              <a:rPr lang="en-IE" sz="3600" b="1" i="0" u="none" strike="noStrike" cap="none" dirty="0">
                <a:solidFill>
                  <a:srgbClr val="FF0000"/>
                </a:solidFill>
                <a:latin typeface="Arial"/>
                <a:ea typeface="Arial"/>
                <a:cs typeface="Arial"/>
                <a:sym typeface="Arial"/>
              </a:rPr>
              <a:t> α</a:t>
            </a:r>
            <a:r>
              <a:rPr lang="en-IE" sz="3600" b="1" i="0" u="none" strike="noStrike" cap="none" dirty="0" err="1">
                <a:solidFill>
                  <a:srgbClr val="FF0000"/>
                </a:solidFill>
                <a:latin typeface="Arial"/>
                <a:ea typeface="Arial"/>
                <a:cs typeface="Arial"/>
                <a:sym typeface="Arial"/>
              </a:rPr>
              <a:t>ντίδρ</a:t>
            </a:r>
            <a:r>
              <a:rPr lang="en-IE" sz="3600" b="1" i="0" u="none" strike="noStrike" cap="none" dirty="0">
                <a:solidFill>
                  <a:srgbClr val="FF0000"/>
                </a:solidFill>
                <a:latin typeface="Arial"/>
                <a:ea typeface="Arial"/>
                <a:cs typeface="Arial"/>
                <a:sym typeface="Arial"/>
              </a:rPr>
              <a:t>α</a:t>
            </a:r>
            <a:r>
              <a:rPr lang="en-IE" sz="3600" b="1" i="0" u="none" strike="noStrike" cap="none" dirty="0" err="1">
                <a:solidFill>
                  <a:srgbClr val="FF0000"/>
                </a:solidFill>
                <a:latin typeface="Arial"/>
                <a:ea typeface="Arial"/>
                <a:cs typeface="Arial"/>
                <a:sym typeface="Arial"/>
              </a:rPr>
              <a:t>σης</a:t>
            </a:r>
            <a:r>
              <a:rPr lang="en-IE" sz="3600" b="1" i="0" u="none" strike="noStrike" cap="none" dirty="0">
                <a:solidFill>
                  <a:srgbClr val="FF0000"/>
                </a:solidFill>
                <a:latin typeface="Arial"/>
                <a:ea typeface="Arial"/>
                <a:cs typeface="Arial"/>
                <a:sym typeface="Arial"/>
              </a:rPr>
              <a:t> </a:t>
            </a:r>
            <a:r>
              <a:rPr lang="en-IE" sz="3600" b="1" i="0" u="none" strike="noStrike" cap="none" dirty="0" err="1">
                <a:solidFill>
                  <a:srgbClr val="FF0000"/>
                </a:solidFill>
                <a:latin typeface="Arial"/>
                <a:ea typeface="Arial"/>
                <a:cs typeface="Arial"/>
                <a:sym typeface="Arial"/>
              </a:rPr>
              <a:t>ηγετών</a:t>
            </a:r>
            <a:endParaRPr sz="3600" b="0" i="0" u="none" strike="noStrike" cap="none" dirty="0">
              <a:solidFill>
                <a:srgbClr val="FF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22"/>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1" name="Google Shape;451;p22"/>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2" name="Google Shape;452;p22"/>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453" name="Google Shape;453;p22"/>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4" name="Google Shape;454;p22"/>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455" name="Google Shape;455;p22"/>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456" name="Google Shape;456;p22"/>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457" name="Google Shape;457;p22"/>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458" name="Google Shape;458;p22"/>
          <p:cNvSpPr txBox="1"/>
          <p:nvPr/>
        </p:nvSpPr>
        <p:spPr>
          <a:xfrm>
            <a:off x="555990" y="1860730"/>
            <a:ext cx="3262432"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5400" b="0" i="0" u="none" strike="noStrike" cap="none">
                <a:solidFill>
                  <a:srgbClr val="0000FF"/>
                </a:solidFill>
                <a:latin typeface="Arial"/>
                <a:ea typeface="Arial"/>
                <a:cs typeface="Arial"/>
                <a:sym typeface="Arial"/>
              </a:rPr>
              <a:t>Σκέψη</a:t>
            </a:r>
            <a:endParaRPr sz="5400" b="0" i="0" u="none" strike="noStrike" cap="none">
              <a:solidFill>
                <a:srgbClr val="0000FF"/>
              </a:solidFill>
              <a:latin typeface="Arial"/>
              <a:ea typeface="Arial"/>
              <a:cs typeface="Arial"/>
              <a:sym typeface="Arial"/>
            </a:endParaRPr>
          </a:p>
        </p:txBody>
      </p:sp>
      <p:sp>
        <p:nvSpPr>
          <p:cNvPr id="459" name="Google Shape;459;p22"/>
          <p:cNvSpPr txBox="1"/>
          <p:nvPr/>
        </p:nvSpPr>
        <p:spPr>
          <a:xfrm>
            <a:off x="1085850" y="3152479"/>
            <a:ext cx="13754100" cy="48320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IE" sz="2800" b="0" i="0" u="none" strike="noStrike" cap="none" dirty="0" err="1">
                <a:solidFill>
                  <a:srgbClr val="000000"/>
                </a:solidFill>
                <a:latin typeface="Arial"/>
                <a:ea typeface="Arial"/>
                <a:cs typeface="Arial"/>
                <a:sym typeface="Arial"/>
              </a:rPr>
              <a:t>Η</a:t>
            </a:r>
            <a:r>
              <a:rPr lang="en-IE" sz="2800" b="0" i="0" u="none" strike="noStrike" cap="none" dirty="0">
                <a:solidFill>
                  <a:srgbClr val="000000"/>
                </a:solidFill>
                <a:latin typeface="Arial"/>
                <a:ea typeface="Arial"/>
                <a:cs typeface="Arial"/>
                <a:sym typeface="Arial"/>
              </a:rPr>
              <a:t> α</a:t>
            </a:r>
            <a:r>
              <a:rPr lang="en-IE" sz="2800" b="0" i="0" u="none" strike="noStrike" cap="none" dirty="0" err="1">
                <a:solidFill>
                  <a:srgbClr val="000000"/>
                </a:solidFill>
                <a:latin typeface="Arial"/>
                <a:ea typeface="Arial"/>
                <a:cs typeface="Arial"/>
                <a:sym typeface="Arial"/>
              </a:rPr>
              <a:t>ν</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στοχ</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στική</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σκέψη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σχετικά</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με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τον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τρό</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ο</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με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τον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ο</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οίο</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έχουν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χρησιμο</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οιηθεί</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οι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τεχνικές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ίλυσης</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ρο</a:t>
            </a:r>
            <a:r>
              <a:rPr lang="en-IE" sz="2800" b="0" i="0" u="none" strike="noStrike" cap="none" dirty="0">
                <a:solidFill>
                  <a:srgbClr val="000000"/>
                </a:solidFill>
                <a:latin typeface="Arial"/>
                <a:ea typeface="Arial"/>
                <a:cs typeface="Arial"/>
                <a:sym typeface="Arial"/>
              </a:rPr>
              <a:t>β</a:t>
            </a:r>
            <a:r>
              <a:rPr lang="en-IE" sz="2800" b="0" i="0" u="none" strike="noStrike" cap="none" dirty="0" err="1">
                <a:solidFill>
                  <a:srgbClr val="000000"/>
                </a:solidFill>
                <a:latin typeface="Arial"/>
                <a:ea typeface="Arial"/>
                <a:cs typeface="Arial"/>
                <a:sym typeface="Arial"/>
              </a:rPr>
              <a:t>λημάτων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είν</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απα</a:t>
            </a:r>
            <a:r>
              <a:rPr lang="en-IE" sz="2800" b="0" i="0" u="none" strike="noStrike" cap="none" dirty="0" err="1">
                <a:solidFill>
                  <a:srgbClr val="000000"/>
                </a:solidFill>
                <a:latin typeface="Arial"/>
                <a:ea typeface="Arial"/>
                <a:cs typeface="Arial"/>
                <a:sym typeface="Arial"/>
              </a:rPr>
              <a:t>ρ</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ίτητη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γι</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τη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δημιουργί</a:t>
            </a:r>
            <a:r>
              <a:rPr lang="en-IE" sz="2800" b="0" i="0" u="none" strike="noStrike" cap="none" dirty="0">
                <a:solidFill>
                  <a:srgbClr val="000000"/>
                </a:solidFill>
                <a:latin typeface="Arial"/>
                <a:ea typeface="Arial"/>
                <a:cs typeface="Arial"/>
                <a:sym typeface="Arial"/>
              </a:rPr>
              <a:t>α π</a:t>
            </a:r>
            <a:r>
              <a:rPr lang="en-IE" sz="2800" b="0" i="0" u="none" strike="noStrike" cap="none" dirty="0" err="1">
                <a:solidFill>
                  <a:srgbClr val="000000"/>
                </a:solidFill>
                <a:latin typeface="Arial"/>
                <a:ea typeface="Arial"/>
                <a:cs typeface="Arial"/>
                <a:sym typeface="Arial"/>
              </a:rPr>
              <a:t>ιο</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ισχυρών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συστημάτων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στο</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μέλλον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Μετά</a:t>
            </a:r>
            <a:r>
              <a:rPr lang="en-IE" sz="2800" b="0" i="0" u="none" strike="noStrike" cap="none" dirty="0">
                <a:solidFill>
                  <a:srgbClr val="000000"/>
                </a:solidFill>
                <a:latin typeface="Arial"/>
                <a:ea typeface="Arial"/>
                <a:cs typeface="Arial"/>
                <a:sym typeface="Arial"/>
              </a:rPr>
              <a:t> από </a:t>
            </a:r>
            <a:r>
              <a:rPr lang="en-IE" sz="2800" b="0" i="0" u="none" strike="noStrike" cap="none" dirty="0" err="1">
                <a:solidFill>
                  <a:srgbClr val="000000"/>
                </a:solidFill>
                <a:latin typeface="Arial"/>
                <a:ea typeface="Arial"/>
                <a:cs typeface="Arial"/>
                <a:sym typeface="Arial"/>
              </a:rPr>
              <a:t>κάθε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άσκηση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ίλυσης</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ρο</a:t>
            </a:r>
            <a:r>
              <a:rPr lang="en-IE" sz="2800" b="0" i="0" u="none" strike="noStrike" cap="none" dirty="0">
                <a:solidFill>
                  <a:srgbClr val="000000"/>
                </a:solidFill>
                <a:latin typeface="Arial"/>
                <a:ea typeface="Arial"/>
                <a:cs typeface="Arial"/>
                <a:sym typeface="Arial"/>
              </a:rPr>
              <a:t>β</a:t>
            </a:r>
            <a:r>
              <a:rPr lang="en-IE" sz="2800" b="0" i="0" u="none" strike="noStrike" cap="none" dirty="0" err="1">
                <a:solidFill>
                  <a:srgbClr val="000000"/>
                </a:solidFill>
                <a:latin typeface="Arial"/>
                <a:ea typeface="Arial"/>
                <a:cs typeface="Arial"/>
                <a:sym typeface="Arial"/>
              </a:rPr>
              <a:t>λημάτων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τάστ</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ση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δι</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δικ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σί</a:t>
            </a:r>
            <a:r>
              <a:rPr lang="en-IE" sz="2800" b="0" i="0" u="none" strike="noStrike" cap="none" dirty="0">
                <a:solidFill>
                  <a:srgbClr val="000000"/>
                </a:solidFill>
                <a:latin typeface="Arial"/>
                <a:ea typeface="Arial"/>
                <a:cs typeface="Arial"/>
                <a:sym typeface="Arial"/>
              </a:rPr>
              <a:t>α που </a:t>
            </a:r>
            <a:r>
              <a:rPr lang="en-IE" sz="2800" b="0" i="0" u="none" strike="noStrike" cap="none" dirty="0" err="1">
                <a:solidFill>
                  <a:srgbClr val="000000"/>
                </a:solidFill>
                <a:latin typeface="Arial"/>
                <a:ea typeface="Arial"/>
                <a:cs typeface="Arial"/>
                <a:sym typeface="Arial"/>
              </a:rPr>
              <a:t>χρησιμο</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οιήθηκε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οι</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ιθ</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νές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λύσεις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εφ</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ρμογή</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τους</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ρέ</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ει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ν</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ε</a:t>
            </a:r>
            <a:r>
              <a:rPr lang="en-IE" sz="2800" b="0" i="0" u="none" strike="noStrike" cap="none" dirty="0">
                <a:solidFill>
                  <a:srgbClr val="000000"/>
                </a:solidFill>
                <a:latin typeface="Arial"/>
                <a:ea typeface="Arial"/>
                <a:cs typeface="Arial"/>
                <a:sym typeface="Arial"/>
              </a:rPr>
              <a:t>πα</a:t>
            </a:r>
            <a:r>
              <a:rPr lang="en-IE" sz="2800" b="0" i="0" u="none" strike="noStrike" cap="none" dirty="0" err="1">
                <a:solidFill>
                  <a:srgbClr val="000000"/>
                </a:solidFill>
                <a:latin typeface="Arial"/>
                <a:ea typeface="Arial"/>
                <a:cs typeface="Arial"/>
                <a:sym typeface="Arial"/>
              </a:rPr>
              <a:t>νεξετάζοντ</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ν</a:t>
            </a:r>
            <a:r>
              <a:rPr lang="en-IE" sz="2800" b="0" i="0" u="none" strike="noStrike" cap="none" dirty="0">
                <a:solidFill>
                  <a:srgbClr val="000000"/>
                </a:solidFill>
                <a:latin typeface="Arial"/>
                <a:ea typeface="Arial"/>
                <a:cs typeface="Arial"/>
                <a:sym typeface="Arial"/>
              </a:rPr>
              <a:t>α α</a:t>
            </a:r>
            <a:r>
              <a:rPr lang="en-IE" sz="2800" b="0" i="0" u="none" strike="noStrike" cap="none" dirty="0" err="1">
                <a:solidFill>
                  <a:srgbClr val="000000"/>
                </a:solidFill>
                <a:latin typeface="Arial"/>
                <a:ea typeface="Arial"/>
                <a:cs typeface="Arial"/>
                <a:sym typeface="Arial"/>
              </a:rPr>
              <a:t>ξιολογούντ</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ως</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ρος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την</a:t>
            </a:r>
            <a:r>
              <a:rPr lang="en-IE" sz="2800" b="0" i="0" u="none" strike="noStrike" cap="none" dirty="0">
                <a:solidFill>
                  <a:srgbClr val="000000"/>
                </a:solidFill>
                <a:latin typeface="Arial"/>
                <a:ea typeface="Arial"/>
                <a:cs typeface="Arial"/>
                <a:sym typeface="Arial"/>
              </a:rPr>
              <a:t> απ</a:t>
            </a:r>
            <a:r>
              <a:rPr lang="en-IE" sz="2800" b="0" i="0" u="none" strike="noStrike" cap="none" dirty="0" err="1">
                <a:solidFill>
                  <a:srgbClr val="000000"/>
                </a:solidFill>
                <a:latin typeface="Arial"/>
                <a:ea typeface="Arial"/>
                <a:cs typeface="Arial"/>
                <a:sym typeface="Arial"/>
              </a:rPr>
              <a:t>οτελεσμ</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τικότητά</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τους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Αυτή</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η</a:t>
            </a:r>
            <a:r>
              <a:rPr lang="en-IE" sz="2800" b="0" i="0" u="none" strike="noStrike" cap="none" dirty="0">
                <a:solidFill>
                  <a:srgbClr val="000000"/>
                </a:solidFill>
                <a:latin typeface="Arial"/>
                <a:ea typeface="Arial"/>
                <a:cs typeface="Arial"/>
                <a:sym typeface="Arial"/>
              </a:rPr>
              <a:t> α</a:t>
            </a:r>
            <a:r>
              <a:rPr lang="en-IE" sz="2800" b="0" i="0" u="none" strike="noStrike" cap="none" dirty="0" err="1">
                <a:solidFill>
                  <a:srgbClr val="000000"/>
                </a:solidFill>
                <a:latin typeface="Arial"/>
                <a:ea typeface="Arial"/>
                <a:cs typeface="Arial"/>
                <a:sym typeface="Arial"/>
              </a:rPr>
              <a:t>ν</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στοχ</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στική</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δι</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δικ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σί</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μ</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ιτρέ</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ει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ν</a:t>
            </a:r>
            <a:r>
              <a:rPr lang="en-IE" sz="2800" b="0" i="0" u="none" strike="noStrike" cap="none" dirty="0">
                <a:solidFill>
                  <a:srgbClr val="000000"/>
                </a:solidFill>
                <a:latin typeface="Arial"/>
                <a:ea typeface="Arial"/>
                <a:cs typeface="Arial"/>
                <a:sym typeface="Arial"/>
              </a:rPr>
              <a:t>α π</a:t>
            </a:r>
            <a:r>
              <a:rPr lang="en-IE" sz="2800" b="0" i="0" u="none" strike="noStrike" cap="none" dirty="0" err="1">
                <a:solidFill>
                  <a:srgbClr val="000000"/>
                </a:solidFill>
                <a:latin typeface="Arial"/>
                <a:ea typeface="Arial"/>
                <a:cs typeface="Arial"/>
                <a:sym typeface="Arial"/>
              </a:rPr>
              <a:t>ροσδιορίσουμε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λειτούργησε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λά</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δεν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λειτούργησε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γι</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τί</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Έν</a:t>
            </a:r>
            <a:r>
              <a:rPr lang="en-IE" sz="2800" b="0" i="0" u="none" strike="noStrike" cap="none" dirty="0">
                <a:solidFill>
                  <a:srgbClr val="000000"/>
                </a:solidFill>
                <a:latin typeface="Arial"/>
                <a:ea typeface="Arial"/>
                <a:cs typeface="Arial"/>
                <a:sym typeface="Arial"/>
              </a:rPr>
              <a:t>α βα</a:t>
            </a:r>
            <a:r>
              <a:rPr lang="en-IE" sz="2800" b="0" i="0" u="none" strike="noStrike" cap="none" dirty="0" err="1">
                <a:solidFill>
                  <a:srgbClr val="000000"/>
                </a:solidFill>
                <a:latin typeface="Arial"/>
                <a:ea typeface="Arial"/>
                <a:cs typeface="Arial"/>
                <a:sym typeface="Arial"/>
              </a:rPr>
              <a:t>σικό</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στοιχείο</a:t>
            </a:r>
            <a:r>
              <a:rPr lang="en-IE" sz="2800" b="0" i="0" u="none" strike="noStrike" cap="none" dirty="0">
                <a:solidFill>
                  <a:srgbClr val="000000"/>
                </a:solidFill>
                <a:latin typeface="Arial"/>
                <a:ea typeface="Arial"/>
                <a:cs typeface="Arial"/>
                <a:sym typeface="Arial"/>
              </a:rPr>
              <a:t> της απ</a:t>
            </a:r>
            <a:r>
              <a:rPr lang="en-IE" sz="2800" b="0" i="0" u="none" strike="noStrike" cap="none" dirty="0" err="1">
                <a:solidFill>
                  <a:srgbClr val="000000"/>
                </a:solidFill>
                <a:latin typeface="Arial"/>
                <a:ea typeface="Arial"/>
                <a:cs typeface="Arial"/>
                <a:sym typeface="Arial"/>
              </a:rPr>
              <a:t>οτελεσμ</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τικής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ίλυσης</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ρο</a:t>
            </a:r>
            <a:r>
              <a:rPr lang="en-IE" sz="2800" b="0" i="0" u="none" strike="noStrike" cap="none" dirty="0">
                <a:solidFill>
                  <a:srgbClr val="000000"/>
                </a:solidFill>
                <a:latin typeface="Arial"/>
                <a:ea typeface="Arial"/>
                <a:cs typeface="Arial"/>
                <a:sym typeface="Arial"/>
              </a:rPr>
              <a:t>β</a:t>
            </a:r>
            <a:r>
              <a:rPr lang="en-IE" sz="2800" b="0" i="0" u="none" strike="noStrike" cap="none" dirty="0" err="1">
                <a:solidFill>
                  <a:srgbClr val="000000"/>
                </a:solidFill>
                <a:latin typeface="Arial"/>
                <a:ea typeface="Arial"/>
                <a:cs typeface="Arial"/>
                <a:sym typeface="Arial"/>
              </a:rPr>
              <a:t>λημάτων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είν</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μάθηση</a:t>
            </a:r>
            <a:r>
              <a:rPr lang="en-IE" sz="2800" b="0" i="0" u="none" strike="noStrike" cap="none" dirty="0">
                <a:solidFill>
                  <a:srgbClr val="000000"/>
                </a:solidFill>
                <a:latin typeface="Arial"/>
                <a:ea typeface="Arial"/>
                <a:cs typeface="Arial"/>
                <a:sym typeface="Arial"/>
              </a:rPr>
              <a:t> από α</a:t>
            </a:r>
            <a:r>
              <a:rPr lang="en-IE" sz="2800" b="0" i="0" u="none" strike="noStrike" cap="none" dirty="0" err="1">
                <a:solidFill>
                  <a:srgbClr val="000000"/>
                </a:solidFill>
                <a:latin typeface="Arial"/>
                <a:ea typeface="Arial"/>
                <a:cs typeface="Arial"/>
                <a:sym typeface="Arial"/>
              </a:rPr>
              <a:t>υτές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τις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εμ</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ειρίες</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θώς</a:t>
            </a:r>
            <a:r>
              <a:rPr lang="en-IE" sz="2800" b="0" i="0" u="none" strike="noStrike" cap="none" dirty="0">
                <a:solidFill>
                  <a:srgbClr val="000000"/>
                </a:solidFill>
                <a:latin typeface="Arial"/>
                <a:ea typeface="Arial"/>
                <a:cs typeface="Arial"/>
                <a:sym typeface="Arial"/>
              </a:rPr>
              <a:t> α</a:t>
            </a:r>
            <a:r>
              <a:rPr lang="en-IE" sz="2800" b="0" i="0" u="none" strike="noStrike" cap="none" dirty="0" err="1">
                <a:solidFill>
                  <a:srgbClr val="000000"/>
                </a:solidFill>
                <a:latin typeface="Arial"/>
                <a:ea typeface="Arial"/>
                <a:cs typeface="Arial"/>
                <a:sym typeface="Arial"/>
              </a:rPr>
              <a:t>υτή</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μάθηση</a:t>
            </a:r>
            <a:r>
              <a:rPr lang="en-IE" sz="2800" b="0" i="0" u="none" strike="noStrike" cap="none" dirty="0">
                <a:solidFill>
                  <a:srgbClr val="000000"/>
                </a:solidFill>
                <a:latin typeface="Arial"/>
                <a:ea typeface="Arial"/>
                <a:cs typeface="Arial"/>
                <a:sym typeface="Arial"/>
              </a:rPr>
              <a:t> β</a:t>
            </a:r>
            <a:r>
              <a:rPr lang="en-IE" sz="2800" b="0" i="0" u="none" strike="noStrike" cap="none" dirty="0" err="1">
                <a:solidFill>
                  <a:srgbClr val="000000"/>
                </a:solidFill>
                <a:latin typeface="Arial"/>
                <a:ea typeface="Arial"/>
                <a:cs typeface="Arial"/>
                <a:sym typeface="Arial"/>
              </a:rPr>
              <a:t>οηθά</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στη</a:t>
            </a:r>
            <a:r>
              <a:rPr lang="en-IE" sz="2800" b="0" i="0" u="none" strike="noStrike" cap="none" dirty="0">
                <a:solidFill>
                  <a:srgbClr val="000000"/>
                </a:solidFill>
                <a:latin typeface="Arial"/>
                <a:ea typeface="Arial"/>
                <a:cs typeface="Arial"/>
                <a:sym typeface="Arial"/>
              </a:rPr>
              <a:t> β</a:t>
            </a:r>
            <a:r>
              <a:rPr lang="en-IE" sz="2800" b="0" i="0" u="none" strike="noStrike" cap="none" dirty="0" err="1">
                <a:solidFill>
                  <a:srgbClr val="000000"/>
                </a:solidFill>
                <a:latin typeface="Arial"/>
                <a:ea typeface="Arial"/>
                <a:cs typeface="Arial"/>
                <a:sym typeface="Arial"/>
              </a:rPr>
              <a:t>ελτίωση</a:t>
            </a:r>
            <a:r>
              <a:rPr lang="en-IE" sz="2800" b="0" i="0" u="none" strike="noStrike" cap="none" dirty="0">
                <a:solidFill>
                  <a:srgbClr val="000000"/>
                </a:solidFill>
                <a:latin typeface="Arial"/>
                <a:ea typeface="Arial"/>
                <a:cs typeface="Arial"/>
                <a:sym typeface="Arial"/>
              </a:rPr>
              <a:t> των π</a:t>
            </a:r>
            <a:r>
              <a:rPr lang="en-IE" sz="2800" b="0" i="0" u="none" strike="noStrike" cap="none" dirty="0" err="1">
                <a:solidFill>
                  <a:srgbClr val="000000"/>
                </a:solidFill>
                <a:latin typeface="Arial"/>
                <a:ea typeface="Arial"/>
                <a:cs typeface="Arial"/>
                <a:sym typeface="Arial"/>
              </a:rPr>
              <a:t>ροσεγγίσεων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στη</a:t>
            </a:r>
            <a:r>
              <a:rPr lang="en-IE" sz="2800" b="0" i="0" u="none" strike="noStrike" cap="none" dirty="0">
                <a:solidFill>
                  <a:srgbClr val="000000"/>
                </a:solidFill>
                <a:latin typeface="Arial"/>
                <a:ea typeface="Arial"/>
                <a:cs typeface="Arial"/>
                <a:sym typeface="Arial"/>
              </a:rPr>
              <a:t> β</a:t>
            </a:r>
            <a:r>
              <a:rPr lang="en-IE" sz="2800" b="0" i="0" u="none" strike="noStrike" cap="none" dirty="0" err="1">
                <a:solidFill>
                  <a:srgbClr val="000000"/>
                </a:solidFill>
                <a:latin typeface="Arial"/>
                <a:ea typeface="Arial"/>
                <a:cs typeface="Arial"/>
                <a:sym typeface="Arial"/>
              </a:rPr>
              <a:t>ελτίωση</a:t>
            </a:r>
            <a:r>
              <a:rPr lang="en-IE" sz="2800" b="0" i="0" u="none" strike="noStrike" cap="none" dirty="0">
                <a:solidFill>
                  <a:srgbClr val="000000"/>
                </a:solidFill>
                <a:latin typeface="Arial"/>
                <a:ea typeface="Arial"/>
                <a:cs typeface="Arial"/>
                <a:sym typeface="Arial"/>
              </a:rPr>
              <a:t> της </a:t>
            </a:r>
            <a:r>
              <a:rPr lang="en-IE" sz="2800" b="0" i="0" u="none" strike="noStrike" cap="none" dirty="0" err="1">
                <a:solidFill>
                  <a:srgbClr val="000000"/>
                </a:solidFill>
                <a:latin typeface="Arial"/>
                <a:ea typeface="Arial"/>
                <a:cs typeface="Arial"/>
                <a:sym typeface="Arial"/>
              </a:rPr>
              <a:t>λήψης</a:t>
            </a:r>
            <a:r>
              <a:rPr lang="en-IE" sz="2800" b="0" i="0" u="none" strike="noStrike" cap="none" dirty="0">
                <a:solidFill>
                  <a:srgbClr val="000000"/>
                </a:solidFill>
                <a:latin typeface="Arial"/>
                <a:ea typeface="Arial"/>
                <a:cs typeface="Arial"/>
                <a:sym typeface="Arial"/>
              </a:rPr>
              <a:t> απ</a:t>
            </a:r>
            <a:r>
              <a:rPr lang="en-IE" sz="2800" b="0" i="0" u="none" strike="noStrike" cap="none" dirty="0" err="1">
                <a:solidFill>
                  <a:srgbClr val="000000"/>
                </a:solidFill>
                <a:latin typeface="Arial"/>
                <a:ea typeface="Arial"/>
                <a:cs typeface="Arial"/>
                <a:sym typeface="Arial"/>
              </a:rPr>
              <a:t>οφάσεων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στην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ενίσχυση</a:t>
            </a:r>
            <a:r>
              <a:rPr lang="en-IE" sz="2800" b="0" i="0" u="none" strike="noStrike" cap="none" dirty="0">
                <a:solidFill>
                  <a:srgbClr val="000000"/>
                </a:solidFill>
                <a:latin typeface="Arial"/>
                <a:ea typeface="Arial"/>
                <a:cs typeface="Arial"/>
                <a:sym typeface="Arial"/>
              </a:rPr>
              <a:t> των </a:t>
            </a:r>
            <a:r>
              <a:rPr lang="en-IE" sz="2800" b="0" i="0" u="none" strike="noStrike" cap="none" dirty="0" err="1">
                <a:solidFill>
                  <a:srgbClr val="000000"/>
                </a:solidFill>
                <a:latin typeface="Arial"/>
                <a:ea typeface="Arial"/>
                <a:cs typeface="Arial"/>
                <a:sym typeface="Arial"/>
              </a:rPr>
              <a:t>συστημάτων</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ώστε</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ν</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είν</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ι</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κ</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λύτερ</a:t>
            </a:r>
            <a:r>
              <a:rPr lang="en-IE" sz="2800" b="0" i="0" u="none" strike="noStrike" cap="none" dirty="0">
                <a:solidFill>
                  <a:srgbClr val="000000"/>
                </a:solidFill>
                <a:latin typeface="Arial"/>
                <a:ea typeface="Arial"/>
                <a:cs typeface="Arial"/>
                <a:sym typeface="Arial"/>
              </a:rPr>
              <a:t>α π</a:t>
            </a:r>
            <a:r>
              <a:rPr lang="en-IE" sz="2800" b="0" i="0" u="none" strike="noStrike" cap="none" dirty="0" err="1">
                <a:solidFill>
                  <a:srgbClr val="000000"/>
                </a:solidFill>
                <a:latin typeface="Arial"/>
                <a:ea typeface="Arial"/>
                <a:cs typeface="Arial"/>
                <a:sym typeface="Arial"/>
              </a:rPr>
              <a:t>ροετοιμ</a:t>
            </a:r>
            <a:r>
              <a:rPr lang="en-IE" sz="2800" b="0" i="0" u="none" strike="noStrike" cap="none" dirty="0">
                <a:solidFill>
                  <a:srgbClr val="000000"/>
                </a:solidFill>
                <a:latin typeface="Arial"/>
                <a:ea typeface="Arial"/>
                <a:cs typeface="Arial"/>
                <a:sym typeface="Arial"/>
              </a:rPr>
              <a:t>α</a:t>
            </a:r>
            <a:r>
              <a:rPr lang="en-IE" sz="2800" b="0" i="0" u="none" strike="noStrike" cap="none" dirty="0" err="1">
                <a:solidFill>
                  <a:srgbClr val="000000"/>
                </a:solidFill>
                <a:latin typeface="Arial"/>
                <a:ea typeface="Arial"/>
                <a:cs typeface="Arial"/>
                <a:sym typeface="Arial"/>
              </a:rPr>
              <a:t>σμέν</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γι</a:t>
            </a:r>
            <a:r>
              <a:rPr lang="en-IE" sz="2800" b="0" i="0" u="none" strike="noStrike" cap="none" dirty="0">
                <a:solidFill>
                  <a:srgbClr val="000000"/>
                </a:solidFill>
                <a:latin typeface="Arial"/>
                <a:ea typeface="Arial"/>
                <a:cs typeface="Arial"/>
                <a:sym typeface="Arial"/>
              </a:rPr>
              <a:t>α </a:t>
            </a:r>
            <a:r>
              <a:rPr lang="en-IE" sz="2800" b="0" i="0" u="none" strike="noStrike" cap="none" dirty="0" err="1">
                <a:solidFill>
                  <a:srgbClr val="000000"/>
                </a:solidFill>
                <a:latin typeface="Arial"/>
                <a:ea typeface="Arial"/>
                <a:cs typeface="Arial"/>
                <a:sym typeface="Arial"/>
              </a:rPr>
              <a:t>την</a:t>
            </a:r>
            <a:r>
              <a:rPr lang="en-IE" sz="2800" b="0" i="0" u="none" strike="noStrike" cap="none" dirty="0">
                <a:solidFill>
                  <a:srgbClr val="000000"/>
                </a:solidFill>
                <a:latin typeface="Arial"/>
                <a:ea typeface="Arial"/>
                <a:cs typeface="Arial"/>
                <a:sym typeface="Arial"/>
              </a:rPr>
              <a:t> α</a:t>
            </a:r>
            <a:r>
              <a:rPr lang="en-IE" sz="2800" b="0" i="0" u="none" strike="noStrike" cap="none" dirty="0" err="1">
                <a:solidFill>
                  <a:srgbClr val="000000"/>
                </a:solidFill>
                <a:latin typeface="Arial"/>
                <a:ea typeface="Arial"/>
                <a:cs typeface="Arial"/>
                <a:sym typeface="Arial"/>
              </a:rPr>
              <a:t>ντιμετώ</a:t>
            </a:r>
            <a:r>
              <a:rPr lang="en-IE" sz="2800" b="0" i="0" u="none" strike="noStrike" cap="none" dirty="0">
                <a:solidFill>
                  <a:srgbClr val="000000"/>
                </a:solidFill>
                <a:latin typeface="Arial"/>
                <a:ea typeface="Arial"/>
                <a:cs typeface="Arial"/>
                <a:sym typeface="Arial"/>
              </a:rPr>
              <a:t>π</a:t>
            </a:r>
            <a:r>
              <a:rPr lang="en-IE" sz="2800" b="0" i="0" u="none" strike="noStrike" cap="none" dirty="0" err="1">
                <a:solidFill>
                  <a:srgbClr val="000000"/>
                </a:solidFill>
                <a:latin typeface="Arial"/>
                <a:ea typeface="Arial"/>
                <a:cs typeface="Arial"/>
                <a:sym typeface="Arial"/>
              </a:rPr>
              <a:t>ιση</a:t>
            </a:r>
            <a:r>
              <a:rPr lang="en-IE" sz="2800" b="0" i="0" u="none" strike="noStrike" cap="none" dirty="0">
                <a:solidFill>
                  <a:srgbClr val="000000"/>
                </a:solidFill>
                <a:latin typeface="Arial"/>
                <a:ea typeface="Arial"/>
                <a:cs typeface="Arial"/>
                <a:sym typeface="Arial"/>
              </a:rPr>
              <a:t> </a:t>
            </a:r>
            <a:r>
              <a:rPr lang="en-IE" sz="2800" b="0" i="0" u="none" strike="noStrike" cap="none" dirty="0" err="1">
                <a:solidFill>
                  <a:srgbClr val="000000"/>
                </a:solidFill>
                <a:latin typeface="Arial"/>
                <a:ea typeface="Arial"/>
                <a:cs typeface="Arial"/>
                <a:sym typeface="Arial"/>
              </a:rPr>
              <a:t>μελλοντικών</a:t>
            </a:r>
            <a:r>
              <a:rPr lang="en-IE" sz="2800" b="0" i="0" u="none" strike="noStrike" cap="none" dirty="0">
                <a:solidFill>
                  <a:srgbClr val="000000"/>
                </a:solidFill>
                <a:latin typeface="Arial"/>
                <a:ea typeface="Arial"/>
                <a:cs typeface="Arial"/>
                <a:sym typeface="Arial"/>
              </a:rPr>
              <a:t> π</a:t>
            </a:r>
            <a:r>
              <a:rPr lang="en-IE" sz="2800" b="0" i="0" u="none" strike="noStrike" cap="none" dirty="0" err="1">
                <a:solidFill>
                  <a:srgbClr val="000000"/>
                </a:solidFill>
                <a:latin typeface="Arial"/>
                <a:ea typeface="Arial"/>
                <a:cs typeface="Arial"/>
                <a:sym typeface="Arial"/>
              </a:rPr>
              <a:t>ροκλήσεων</a:t>
            </a:r>
            <a:r>
              <a:rPr lang="en-IE" sz="2800" b="0" i="0" u="none" strike="noStrike" cap="none" dirty="0">
                <a:solidFill>
                  <a:srgbClr val="000000"/>
                </a:solidFill>
                <a:latin typeface="Arial"/>
                <a:ea typeface="Arial"/>
                <a:cs typeface="Arial"/>
                <a:sym typeface="Arial"/>
              </a:rPr>
              <a:t>.</a:t>
            </a:r>
            <a:endParaRPr sz="1200" b="0" i="0" u="none" strike="noStrike" cap="none" dirty="0">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23"/>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5" name="Google Shape;465;p23"/>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6" name="Google Shape;466;p23"/>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467" name="Google Shape;467;p23"/>
          <p:cNvSpPr/>
          <p:nvPr/>
        </p:nvSpPr>
        <p:spPr>
          <a:xfrm>
            <a:off x="15408149"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8" name="Google Shape;468;p23"/>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469" name="Google Shape;469;p23"/>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470" name="Google Shape;470;p23"/>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471" name="Google Shape;471;p23"/>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472" name="Google Shape;472;p23"/>
          <p:cNvSpPr txBox="1"/>
          <p:nvPr/>
        </p:nvSpPr>
        <p:spPr>
          <a:xfrm>
            <a:off x="0" y="1619690"/>
            <a:ext cx="16346913" cy="17542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5400" b="0" i="0" u="none" strike="noStrike" cap="none" dirty="0" err="1">
                <a:solidFill>
                  <a:srgbClr val="FF0000"/>
                </a:solidFill>
                <a:latin typeface="Arial"/>
                <a:ea typeface="Arial"/>
                <a:cs typeface="Arial"/>
                <a:sym typeface="Arial"/>
              </a:rPr>
              <a:t>Αξιολόγηση</a:t>
            </a:r>
            <a:r>
              <a:rPr lang="en-IE" sz="5400" b="0" i="0" u="none" strike="noStrike" cap="none" dirty="0">
                <a:solidFill>
                  <a:srgbClr val="FF0000"/>
                </a:solidFill>
                <a:latin typeface="Arial"/>
                <a:ea typeface="Arial"/>
                <a:cs typeface="Arial"/>
                <a:sym typeface="Arial"/>
              </a:rPr>
              <a:t> της </a:t>
            </a:r>
            <a:r>
              <a:rPr lang="en-IE" sz="5400" b="0" i="0" u="none" strike="noStrike" cap="none" dirty="0" err="1">
                <a:solidFill>
                  <a:srgbClr val="FF0000"/>
                </a:solidFill>
                <a:latin typeface="Arial"/>
                <a:ea typeface="Arial"/>
                <a:cs typeface="Arial"/>
                <a:sym typeface="Arial"/>
              </a:rPr>
              <a:t>εκ</a:t>
            </a:r>
            <a:r>
              <a:rPr lang="en-IE" sz="5400" b="0" i="0" u="none" strike="noStrike" cap="none" dirty="0">
                <a:solidFill>
                  <a:srgbClr val="FF0000"/>
                </a:solidFill>
                <a:latin typeface="Arial"/>
                <a:ea typeface="Arial"/>
                <a:cs typeface="Arial"/>
                <a:sym typeface="Arial"/>
              </a:rPr>
              <a:t>πα</a:t>
            </a:r>
            <a:r>
              <a:rPr lang="en-IE" sz="5400" b="0" i="0" u="none" strike="noStrike" cap="none" dirty="0" err="1">
                <a:solidFill>
                  <a:srgbClr val="FF0000"/>
                </a:solidFill>
                <a:latin typeface="Arial"/>
                <a:ea typeface="Arial"/>
                <a:cs typeface="Arial"/>
                <a:sym typeface="Arial"/>
              </a:rPr>
              <a:t>ίδευσης</a:t>
            </a:r>
            <a:r>
              <a:rPr lang="en-IE" sz="5400" b="0" i="0" u="none" strike="noStrike" cap="none" dirty="0">
                <a:solidFill>
                  <a:srgbClr val="FF0000"/>
                </a:solidFill>
                <a:latin typeface="Arial"/>
                <a:ea typeface="Arial"/>
                <a:cs typeface="Arial"/>
                <a:sym typeface="Arial"/>
              </a:rPr>
              <a:t> DRONE </a:t>
            </a:r>
            <a:r>
              <a:rPr lang="en-IE" sz="5400" b="0" i="0" u="none" strike="noStrike" cap="none" dirty="0" err="1">
                <a:solidFill>
                  <a:srgbClr val="FF0000"/>
                </a:solidFill>
                <a:latin typeface="Arial"/>
                <a:ea typeface="Arial"/>
                <a:cs typeface="Arial"/>
                <a:sym typeface="Arial"/>
              </a:rPr>
              <a:t>σχετικά</a:t>
            </a:r>
            <a:r>
              <a:rPr lang="en-IE" sz="5400" b="0" i="0" u="none" strike="noStrike" cap="none" dirty="0">
                <a:solidFill>
                  <a:srgbClr val="FF0000"/>
                </a:solidFill>
                <a:latin typeface="Arial"/>
                <a:ea typeface="Arial"/>
                <a:cs typeface="Arial"/>
                <a:sym typeface="Arial"/>
              </a:rPr>
              <a:t> </a:t>
            </a:r>
            <a:r>
              <a:rPr lang="en-IE" sz="5400" b="0" i="0" u="none" strike="noStrike" cap="none" dirty="0" err="1">
                <a:solidFill>
                  <a:srgbClr val="FF0000"/>
                </a:solidFill>
                <a:latin typeface="Arial"/>
                <a:ea typeface="Arial"/>
                <a:cs typeface="Arial"/>
                <a:sym typeface="Arial"/>
              </a:rPr>
              <a:t>με</a:t>
            </a:r>
            <a:r>
              <a:rPr lang="en-IE" sz="5400" b="0" i="0" u="none" strike="noStrike" cap="none" dirty="0">
                <a:solidFill>
                  <a:srgbClr val="FF0000"/>
                </a:solidFill>
                <a:latin typeface="Arial"/>
                <a:ea typeface="Arial"/>
                <a:cs typeface="Arial"/>
                <a:sym typeface="Arial"/>
              </a:rPr>
              <a:t> </a:t>
            </a:r>
            <a:endParaRPr sz="1100" dirty="0"/>
          </a:p>
          <a:p>
            <a:pPr marL="0" marR="0" lvl="0" indent="0" algn="ctr" rtl="0">
              <a:lnSpc>
                <a:spcPct val="100000"/>
              </a:lnSpc>
              <a:spcBef>
                <a:spcPts val="0"/>
              </a:spcBef>
              <a:spcAft>
                <a:spcPts val="0"/>
              </a:spcAft>
              <a:buNone/>
            </a:pPr>
            <a:r>
              <a:rPr lang="en-IE" sz="5400" b="0" i="0" u="none" strike="noStrike" cap="none" dirty="0" err="1">
                <a:solidFill>
                  <a:srgbClr val="FF0000"/>
                </a:solidFill>
                <a:latin typeface="Arial"/>
                <a:ea typeface="Arial"/>
                <a:cs typeface="Arial"/>
                <a:sym typeface="Arial"/>
              </a:rPr>
              <a:t>Ε</a:t>
            </a:r>
            <a:r>
              <a:rPr lang="en-IE" sz="5400" b="0" i="0" u="none" strike="noStrike" cap="none" dirty="0">
                <a:solidFill>
                  <a:srgbClr val="FF0000"/>
                </a:solidFill>
                <a:latin typeface="Arial"/>
                <a:ea typeface="Arial"/>
                <a:cs typeface="Arial"/>
                <a:sym typeface="Arial"/>
              </a:rPr>
              <a:t>π</a:t>
            </a:r>
            <a:r>
              <a:rPr lang="en-IE" sz="5400" b="0" i="0" u="none" strike="noStrike" cap="none" dirty="0" err="1">
                <a:solidFill>
                  <a:srgbClr val="FF0000"/>
                </a:solidFill>
                <a:latin typeface="Arial"/>
                <a:ea typeface="Arial"/>
                <a:cs typeface="Arial"/>
                <a:sym typeface="Arial"/>
              </a:rPr>
              <a:t>ίλυση</a:t>
            </a:r>
            <a:r>
              <a:rPr lang="en-IE" sz="5400" b="0" i="0" u="none" strike="noStrike" cap="none" dirty="0">
                <a:solidFill>
                  <a:srgbClr val="FF0000"/>
                </a:solidFill>
                <a:latin typeface="Arial"/>
                <a:ea typeface="Arial"/>
                <a:cs typeface="Arial"/>
                <a:sym typeface="Arial"/>
              </a:rPr>
              <a:t> π</a:t>
            </a:r>
            <a:r>
              <a:rPr lang="en-IE" sz="5400" b="0" i="0" u="none" strike="noStrike" cap="none" dirty="0" err="1">
                <a:solidFill>
                  <a:srgbClr val="FF0000"/>
                </a:solidFill>
                <a:latin typeface="Arial"/>
                <a:ea typeface="Arial"/>
                <a:cs typeface="Arial"/>
                <a:sym typeface="Arial"/>
              </a:rPr>
              <a:t>ρο</a:t>
            </a:r>
            <a:r>
              <a:rPr lang="en-IE" sz="5400" b="0" i="0" u="none" strike="noStrike" cap="none" dirty="0">
                <a:solidFill>
                  <a:srgbClr val="FF0000"/>
                </a:solidFill>
                <a:latin typeface="Arial"/>
                <a:ea typeface="Arial"/>
                <a:cs typeface="Arial"/>
                <a:sym typeface="Arial"/>
              </a:rPr>
              <a:t>β</a:t>
            </a:r>
            <a:r>
              <a:rPr lang="en-IE" sz="5400" b="0" i="0" u="none" strike="noStrike" cap="none" dirty="0" err="1">
                <a:solidFill>
                  <a:srgbClr val="FF0000"/>
                </a:solidFill>
                <a:latin typeface="Arial"/>
                <a:ea typeface="Arial"/>
                <a:cs typeface="Arial"/>
                <a:sym typeface="Arial"/>
              </a:rPr>
              <a:t>λημάτων</a:t>
            </a:r>
            <a:r>
              <a:rPr lang="en-IE" sz="5400" b="0" i="0" u="none" strike="noStrike" cap="none" dirty="0">
                <a:solidFill>
                  <a:srgbClr val="FF0000"/>
                </a:solidFill>
                <a:latin typeface="Arial"/>
                <a:ea typeface="Arial"/>
                <a:cs typeface="Arial"/>
                <a:sym typeface="Arial"/>
              </a:rPr>
              <a:t> </a:t>
            </a:r>
            <a:r>
              <a:rPr lang="en-IE" sz="5400" b="0" i="0" u="none" strike="noStrike" cap="none" dirty="0" err="1">
                <a:solidFill>
                  <a:srgbClr val="FF0000"/>
                </a:solidFill>
                <a:latin typeface="Arial"/>
                <a:ea typeface="Arial"/>
                <a:cs typeface="Arial"/>
                <a:sym typeface="Arial"/>
              </a:rPr>
              <a:t>γι</a:t>
            </a:r>
            <a:r>
              <a:rPr lang="en-IE" sz="5400" b="0" i="0" u="none" strike="noStrike" cap="none" dirty="0">
                <a:solidFill>
                  <a:srgbClr val="FF0000"/>
                </a:solidFill>
                <a:latin typeface="Arial"/>
                <a:ea typeface="Arial"/>
                <a:cs typeface="Arial"/>
                <a:sym typeface="Arial"/>
              </a:rPr>
              <a:t>α </a:t>
            </a:r>
            <a:r>
              <a:rPr lang="en-IE" sz="5400" b="0" i="0" u="none" strike="noStrike" cap="none" dirty="0" err="1">
                <a:solidFill>
                  <a:srgbClr val="FF0000"/>
                </a:solidFill>
                <a:latin typeface="Arial"/>
                <a:ea typeface="Arial"/>
                <a:cs typeface="Arial"/>
                <a:sym typeface="Arial"/>
              </a:rPr>
              <a:t>διευθυντές</a:t>
            </a:r>
            <a:r>
              <a:rPr lang="en-IE" sz="5400" b="0" i="0" u="none" strike="noStrike" cap="none" dirty="0">
                <a:solidFill>
                  <a:srgbClr val="FF0000"/>
                </a:solidFill>
                <a:latin typeface="Arial"/>
                <a:ea typeface="Arial"/>
                <a:cs typeface="Arial"/>
                <a:sym typeface="Arial"/>
              </a:rPr>
              <a:t> </a:t>
            </a:r>
            <a:r>
              <a:rPr lang="en-IE" sz="5400" b="0" i="0" u="none" strike="noStrike" cap="none" dirty="0" err="1">
                <a:solidFill>
                  <a:srgbClr val="FF0000"/>
                </a:solidFill>
                <a:latin typeface="Arial"/>
                <a:ea typeface="Arial"/>
                <a:cs typeface="Arial"/>
                <a:sym typeface="Arial"/>
              </a:rPr>
              <a:t>σχολείων</a:t>
            </a:r>
            <a:r>
              <a:rPr lang="en-IE" sz="5400" b="0" i="0" u="none" strike="noStrike" cap="none" dirty="0">
                <a:solidFill>
                  <a:srgbClr val="FF0000"/>
                </a:solidFill>
                <a:latin typeface="Arial"/>
                <a:ea typeface="Arial"/>
                <a:cs typeface="Arial"/>
                <a:sym typeface="Arial"/>
              </a:rPr>
              <a:t>  </a:t>
            </a:r>
            <a:endParaRPr sz="5400" b="0" i="0" u="none" strike="noStrike" cap="none" dirty="0">
              <a:solidFill>
                <a:srgbClr val="FF0000"/>
              </a:solidFill>
              <a:latin typeface="Arial"/>
              <a:ea typeface="Arial"/>
              <a:cs typeface="Arial"/>
              <a:sym typeface="Arial"/>
            </a:endParaRPr>
          </a:p>
        </p:txBody>
      </p:sp>
      <p:sp>
        <p:nvSpPr>
          <p:cNvPr id="473" name="Google Shape;473;p23"/>
          <p:cNvSpPr txBox="1"/>
          <p:nvPr/>
        </p:nvSpPr>
        <p:spPr>
          <a:xfrm>
            <a:off x="5780678" y="5052052"/>
            <a:ext cx="5346596"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000" b="0" i="0" u="sng" strike="noStrike" cap="none">
                <a:solidFill>
                  <a:srgbClr val="FF0000"/>
                </a:solidFill>
                <a:latin typeface="Arial"/>
                <a:ea typeface="Arial"/>
                <a:cs typeface="Arial"/>
                <a:sym typeface="Arial"/>
                <a:hlinkClick r:id="rId6">
                  <a:extLst>
                    <a:ext uri="{A12FA001-AC4F-418D-AE19-62706E023703}">
                      <ahyp:hlinkClr xmlns:ahyp="http://schemas.microsoft.com/office/drawing/2018/hyperlinkcolor" val="tx"/>
                    </a:ext>
                  </a:extLst>
                </a:hlinkClick>
              </a:rPr>
              <a:t>Σύνδεσμος αξιολόγησης</a:t>
            </a:r>
            <a:br>
              <a:rPr lang="en-IE" sz="4000" b="0" i="0" u="none" strike="noStrike" cap="none">
                <a:solidFill>
                  <a:srgbClr val="FF0000"/>
                </a:solidFill>
                <a:latin typeface="Arial"/>
                <a:ea typeface="Arial"/>
                <a:cs typeface="Arial"/>
                <a:sym typeface="Arial"/>
              </a:rPr>
            </a:br>
            <a:endParaRPr sz="4000" b="0" i="0" u="none" strike="noStrike" cap="none">
              <a:solidFill>
                <a:srgbClr val="FF0000"/>
              </a:solidFill>
              <a:latin typeface="Arial"/>
              <a:ea typeface="Arial"/>
              <a:cs typeface="Arial"/>
              <a:sym typeface="Arial"/>
            </a:endParaRPr>
          </a:p>
        </p:txBody>
      </p:sp>
      <p:sp>
        <p:nvSpPr>
          <p:cNvPr id="474" name="Google Shape;474;p23"/>
          <p:cNvSpPr txBox="1"/>
          <p:nvPr/>
        </p:nvSpPr>
        <p:spPr>
          <a:xfrm>
            <a:off x="1134484" y="7576173"/>
            <a:ext cx="15743815"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400" b="0"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Σύνδεσμος προς τα αποτελέσματα των εντύπων της Microsoft</a:t>
            </a:r>
            <a:endParaRPr/>
          </a:p>
          <a:p>
            <a:pPr marL="0" marR="0" lvl="0" indent="0" algn="l" rtl="0">
              <a:lnSpc>
                <a:spcPct val="100000"/>
              </a:lnSpc>
              <a:spcBef>
                <a:spcPts val="0"/>
              </a:spcBef>
              <a:spcAft>
                <a:spcPts val="0"/>
              </a:spcAft>
              <a:buNone/>
            </a:pPr>
            <a:r>
              <a:rPr lang="en-IE" sz="2400" b="0"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https://forms.office.com/Pages/DesignPageV2.aspx?prevorigin=shell&amp;origin=NeoPortalPage&amp;subpage=design&amp;id=GOURaIe3o0GK9JjK7OLoEWsTznmsNOJPlYNppBSRjkdUODJWWlZMT1hRUDFMRjdNNTVBS0w3WVZZRC4u</a:t>
            </a: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400" b="0" i="0" u="none" strike="noStrike" cap="none">
              <a:solidFill>
                <a:srgbClr val="000000"/>
              </a:solidFill>
              <a:latin typeface="Arial"/>
              <a:ea typeface="Arial"/>
              <a:cs typeface="Arial"/>
              <a:sym typeface="Arial"/>
            </a:endParaRPr>
          </a:p>
        </p:txBody>
      </p:sp>
      <p:pic>
        <p:nvPicPr>
          <p:cNvPr id="475" name="Google Shape;475;p23"/>
          <p:cNvPicPr preferRelativeResize="0"/>
          <p:nvPr/>
        </p:nvPicPr>
        <p:blipFill rotWithShape="1">
          <a:blip r:embed="rId8">
            <a:alphaModFix/>
          </a:blip>
          <a:srcRect/>
          <a:stretch/>
        </p:blipFill>
        <p:spPr>
          <a:xfrm>
            <a:off x="9969411" y="3524216"/>
            <a:ext cx="4271090" cy="427109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24"/>
          <p:cNvSpPr/>
          <p:nvPr/>
        </p:nvSpPr>
        <p:spPr>
          <a:xfrm>
            <a:off x="210553" y="49246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1" name="Google Shape;481;p24"/>
          <p:cNvSpPr/>
          <p:nvPr/>
        </p:nvSpPr>
        <p:spPr>
          <a:xfrm>
            <a:off x="-187365" y="9528459"/>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2" name="Google Shape;482;p24"/>
          <p:cNvSpPr txBox="1"/>
          <p:nvPr/>
        </p:nvSpPr>
        <p:spPr>
          <a:xfrm>
            <a:off x="13301623" y="8688428"/>
            <a:ext cx="4274068" cy="873555"/>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dirty="0" err="1">
                <a:solidFill>
                  <a:srgbClr val="0C4DA2"/>
                </a:solidFill>
                <a:latin typeface="Helvetica Neue"/>
                <a:ea typeface="Helvetica Neue"/>
                <a:cs typeface="Helvetica Neue"/>
                <a:sym typeface="Helvetica Neue"/>
              </a:rPr>
              <a:t>Χρημ</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τοδοτείτ</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ι</a:t>
            </a:r>
            <a:r>
              <a:rPr lang="en-IE" sz="1179" b="0" i="0" u="none" strike="noStrike" cap="none" dirty="0">
                <a:solidFill>
                  <a:srgbClr val="0C4DA2"/>
                </a:solidFill>
                <a:latin typeface="Helvetica Neue"/>
                <a:ea typeface="Helvetica Neue"/>
                <a:cs typeface="Helvetica Neue"/>
                <a:sym typeface="Helvetica Neue"/>
              </a:rPr>
              <a:t> από </a:t>
            </a:r>
            <a:r>
              <a:rPr lang="en-IE" sz="1179" b="0" i="0" u="none" strike="noStrike" cap="none" dirty="0" err="1">
                <a:solidFill>
                  <a:srgbClr val="0C4DA2"/>
                </a:solidFill>
                <a:latin typeface="Helvetica Neue"/>
                <a:ea typeface="Helvetica Neue"/>
                <a:cs typeface="Helvetica Neue"/>
                <a:sym typeface="Helvetica Neue"/>
              </a:rPr>
              <a:t>την</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Ευρω</a:t>
            </a:r>
            <a:r>
              <a:rPr lang="en-IE" sz="1179" b="0" i="0" u="none" strike="noStrike" cap="none" dirty="0">
                <a:solidFill>
                  <a:srgbClr val="0C4DA2"/>
                </a:solidFill>
                <a:latin typeface="Helvetica Neue"/>
                <a:ea typeface="Helvetica Neue"/>
                <a:cs typeface="Helvetica Neue"/>
                <a:sym typeface="Helvetica Neue"/>
              </a:rPr>
              <a:t>πα</a:t>
            </a:r>
            <a:r>
              <a:rPr lang="en-IE" sz="1179" b="0" i="0" u="none" strike="noStrike" cap="none" dirty="0" err="1">
                <a:solidFill>
                  <a:srgbClr val="0C4DA2"/>
                </a:solidFill>
                <a:latin typeface="Helvetica Neue"/>
                <a:ea typeface="Helvetica Neue"/>
                <a:cs typeface="Helvetica Neue"/>
                <a:sym typeface="Helvetica Neue"/>
              </a:rPr>
              <a:t>ϊκή</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Ένωση</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Ωστόσο</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οι</a:t>
            </a:r>
            <a:r>
              <a:rPr lang="en-IE" sz="1179" b="0" i="0" u="none" strike="noStrike" cap="none" dirty="0">
                <a:solidFill>
                  <a:srgbClr val="0C4DA2"/>
                </a:solidFill>
                <a:latin typeface="Helvetica Neue"/>
                <a:ea typeface="Helvetica Neue"/>
                <a:cs typeface="Helvetica Neue"/>
                <a:sym typeface="Helvetica Neue"/>
              </a:rPr>
              <a:t> απ</a:t>
            </a:r>
            <a:r>
              <a:rPr lang="en-IE" sz="1179" b="0" i="0" u="none" strike="noStrike" cap="none" dirty="0" err="1">
                <a:solidFill>
                  <a:srgbClr val="0C4DA2"/>
                </a:solidFill>
                <a:latin typeface="Helvetica Neue"/>
                <a:ea typeface="Helvetica Neue"/>
                <a:cs typeface="Helvetica Neue"/>
                <a:sym typeface="Helvetica Neue"/>
              </a:rPr>
              <a:t>όψεις</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κ</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ι</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οι</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γνώμες</a:t>
            </a:r>
            <a:r>
              <a:rPr lang="en-IE" sz="1179" b="0" i="0" u="none" strike="noStrike" cap="none" dirty="0">
                <a:solidFill>
                  <a:srgbClr val="0C4DA2"/>
                </a:solidFill>
                <a:latin typeface="Helvetica Neue"/>
                <a:ea typeface="Helvetica Neue"/>
                <a:cs typeface="Helvetica Neue"/>
                <a:sym typeface="Helvetica Neue"/>
              </a:rPr>
              <a:t> που </a:t>
            </a:r>
            <a:r>
              <a:rPr lang="en-IE" sz="1179" b="0" i="0" u="none" strike="noStrike" cap="none" dirty="0" err="1">
                <a:solidFill>
                  <a:srgbClr val="0C4DA2"/>
                </a:solidFill>
                <a:latin typeface="Helvetica Neue"/>
                <a:ea typeface="Helvetica Neue"/>
                <a:cs typeface="Helvetica Neue"/>
                <a:sym typeface="Helvetica Neue"/>
              </a:rPr>
              <a:t>εκφράζοντ</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ι</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είν</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ι</a:t>
            </a:r>
            <a:r>
              <a:rPr lang="en-IE" sz="1179" b="0" i="0" u="none" strike="noStrike" cap="none" dirty="0">
                <a:solidFill>
                  <a:srgbClr val="0C4DA2"/>
                </a:solidFill>
                <a:latin typeface="Helvetica Neue"/>
                <a:ea typeface="Helvetica Neue"/>
                <a:cs typeface="Helvetica Neue"/>
                <a:sym typeface="Helvetica Neue"/>
              </a:rPr>
              <a:t> απ</a:t>
            </a:r>
            <a:r>
              <a:rPr lang="en-IE" sz="1179" b="0" i="0" u="none" strike="noStrike" cap="none" dirty="0" err="1">
                <a:solidFill>
                  <a:srgbClr val="0C4DA2"/>
                </a:solidFill>
                <a:latin typeface="Helvetica Neue"/>
                <a:ea typeface="Helvetica Neue"/>
                <a:cs typeface="Helvetica Neue"/>
                <a:sym typeface="Helvetica Neue"/>
              </a:rPr>
              <a:t>οκλειστικά</a:t>
            </a:r>
            <a:r>
              <a:rPr lang="en-IE" sz="1179" b="0" i="0" u="none" strike="noStrike" cap="none" dirty="0">
                <a:solidFill>
                  <a:srgbClr val="0C4DA2"/>
                </a:solidFill>
                <a:latin typeface="Helvetica Neue"/>
                <a:ea typeface="Helvetica Neue"/>
                <a:cs typeface="Helvetica Neue"/>
                <a:sym typeface="Helvetica Neue"/>
              </a:rPr>
              <a:t> του/των </a:t>
            </a:r>
            <a:r>
              <a:rPr lang="en-IE" sz="1179" b="0" i="0" u="none" strike="noStrike" cap="none" dirty="0" err="1">
                <a:solidFill>
                  <a:srgbClr val="0C4DA2"/>
                </a:solidFill>
                <a:latin typeface="Helvetica Neue"/>
                <a:ea typeface="Helvetica Neue"/>
                <a:cs typeface="Helvetica Neue"/>
                <a:sym typeface="Helvetica Neue"/>
              </a:rPr>
              <a:t>συγγρ</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φέ</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συγγρ</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φέων</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κ</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ι</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δεν</a:t>
            </a:r>
            <a:r>
              <a:rPr lang="en-IE" sz="1179" b="0" i="0" u="none" strike="noStrike" cap="none" dirty="0">
                <a:solidFill>
                  <a:srgbClr val="0C4DA2"/>
                </a:solidFill>
                <a:latin typeface="Helvetica Neue"/>
                <a:ea typeface="Helvetica Neue"/>
                <a:cs typeface="Helvetica Neue"/>
                <a:sym typeface="Helvetica Neue"/>
              </a:rPr>
              <a:t> α</a:t>
            </a:r>
            <a:r>
              <a:rPr lang="en-IE" sz="1179" b="0" i="0" u="none" strike="noStrike" cap="none" dirty="0" err="1">
                <a:solidFill>
                  <a:srgbClr val="0C4DA2"/>
                </a:solidFill>
                <a:latin typeface="Helvetica Neue"/>
                <a:ea typeface="Helvetica Neue"/>
                <a:cs typeface="Helvetica Neue"/>
                <a:sym typeface="Helvetica Neue"/>
              </a:rPr>
              <a:t>ντ</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ν</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κλούν</a:t>
            </a:r>
            <a:r>
              <a:rPr lang="en-IE" sz="1179" b="0" i="0" u="none" strike="noStrike" cap="none" dirty="0">
                <a:solidFill>
                  <a:srgbClr val="0C4DA2"/>
                </a:solidFill>
                <a:latin typeface="Helvetica Neue"/>
                <a:ea typeface="Helvetica Neue"/>
                <a:cs typeface="Helvetica Neue"/>
                <a:sym typeface="Helvetica Neue"/>
              </a:rPr>
              <a:t> απα</a:t>
            </a:r>
            <a:r>
              <a:rPr lang="en-IE" sz="1179" b="0" i="0" u="none" strike="noStrike" cap="none" dirty="0" err="1">
                <a:solidFill>
                  <a:srgbClr val="0C4DA2"/>
                </a:solidFill>
                <a:latin typeface="Helvetica Neue"/>
                <a:ea typeface="Helvetica Neue"/>
                <a:cs typeface="Helvetica Neue"/>
                <a:sym typeface="Helvetica Neue"/>
              </a:rPr>
              <a:t>ρ</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ίτητ</a:t>
            </a:r>
            <a:r>
              <a:rPr lang="en-IE" sz="1179" b="0" i="0" u="none" strike="noStrike" cap="none" dirty="0">
                <a:solidFill>
                  <a:srgbClr val="0C4DA2"/>
                </a:solidFill>
                <a:latin typeface="Helvetica Neue"/>
                <a:ea typeface="Helvetica Neue"/>
                <a:cs typeface="Helvetica Neue"/>
                <a:sym typeface="Helvetica Neue"/>
              </a:rPr>
              <a:t>α </a:t>
            </a:r>
            <a:r>
              <a:rPr lang="en-IE" sz="1179" b="0" i="0" u="none" strike="noStrike" cap="none" dirty="0" err="1">
                <a:solidFill>
                  <a:srgbClr val="0C4DA2"/>
                </a:solidFill>
                <a:latin typeface="Helvetica Neue"/>
                <a:ea typeface="Helvetica Neue"/>
                <a:cs typeface="Helvetica Neue"/>
                <a:sym typeface="Helvetica Neue"/>
              </a:rPr>
              <a:t>τις</a:t>
            </a:r>
            <a:r>
              <a:rPr lang="en-IE" sz="1179" b="0" i="0" u="none" strike="noStrike" cap="none" dirty="0">
                <a:solidFill>
                  <a:srgbClr val="0C4DA2"/>
                </a:solidFill>
                <a:latin typeface="Helvetica Neue"/>
                <a:ea typeface="Helvetica Neue"/>
                <a:cs typeface="Helvetica Neue"/>
                <a:sym typeface="Helvetica Neue"/>
              </a:rPr>
              <a:t> απ</a:t>
            </a:r>
            <a:r>
              <a:rPr lang="en-IE" sz="1179" b="0" i="0" u="none" strike="noStrike" cap="none" dirty="0" err="1">
                <a:solidFill>
                  <a:srgbClr val="0C4DA2"/>
                </a:solidFill>
                <a:latin typeface="Helvetica Neue"/>
                <a:ea typeface="Helvetica Neue"/>
                <a:cs typeface="Helvetica Neue"/>
                <a:sym typeface="Helvetica Neue"/>
              </a:rPr>
              <a:t>όψεις</a:t>
            </a:r>
            <a:r>
              <a:rPr lang="en-IE" sz="1179" b="0" i="0" u="none" strike="noStrike" cap="none" dirty="0">
                <a:solidFill>
                  <a:srgbClr val="0C4DA2"/>
                </a:solidFill>
                <a:latin typeface="Helvetica Neue"/>
                <a:ea typeface="Helvetica Neue"/>
                <a:cs typeface="Helvetica Neue"/>
                <a:sym typeface="Helvetica Neue"/>
              </a:rPr>
              <a:t> της </a:t>
            </a:r>
            <a:r>
              <a:rPr lang="en-IE" sz="1179" b="0" i="0" u="none" strike="noStrike" cap="none" dirty="0" err="1">
                <a:solidFill>
                  <a:srgbClr val="0C4DA2"/>
                </a:solidFill>
                <a:latin typeface="Helvetica Neue"/>
                <a:ea typeface="Helvetica Neue"/>
                <a:cs typeface="Helvetica Neue"/>
                <a:sym typeface="Helvetica Neue"/>
              </a:rPr>
              <a:t>Ευρω</a:t>
            </a:r>
            <a:r>
              <a:rPr lang="en-IE" sz="1179" b="0" i="0" u="none" strike="noStrike" cap="none" dirty="0">
                <a:solidFill>
                  <a:srgbClr val="0C4DA2"/>
                </a:solidFill>
                <a:latin typeface="Helvetica Neue"/>
                <a:ea typeface="Helvetica Neue"/>
                <a:cs typeface="Helvetica Neue"/>
                <a:sym typeface="Helvetica Neue"/>
              </a:rPr>
              <a:t>πα</a:t>
            </a:r>
            <a:r>
              <a:rPr lang="en-IE" sz="1179" b="0" i="0" u="none" strike="noStrike" cap="none" dirty="0" err="1">
                <a:solidFill>
                  <a:srgbClr val="0C4DA2"/>
                </a:solidFill>
                <a:latin typeface="Helvetica Neue"/>
                <a:ea typeface="Helvetica Neue"/>
                <a:cs typeface="Helvetica Neue"/>
                <a:sym typeface="Helvetica Neue"/>
              </a:rPr>
              <a:t>ϊκής</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Ένωσης</a:t>
            </a:r>
            <a:r>
              <a:rPr lang="en-IE" sz="1179" b="0" i="0" u="none" strike="noStrike" cap="none" dirty="0">
                <a:solidFill>
                  <a:srgbClr val="0C4DA2"/>
                </a:solidFill>
                <a:latin typeface="Helvetica Neue"/>
                <a:ea typeface="Helvetica Neue"/>
                <a:cs typeface="Helvetica Neue"/>
                <a:sym typeface="Helvetica Neue"/>
              </a:rPr>
              <a:t> ή του </a:t>
            </a:r>
            <a:r>
              <a:rPr lang="en-IE" sz="1179" b="0" i="0" u="none" strike="noStrike" cap="none" dirty="0" err="1">
                <a:solidFill>
                  <a:srgbClr val="0C4DA2"/>
                </a:solidFill>
                <a:latin typeface="Helvetica Neue"/>
                <a:ea typeface="Helvetica Neue"/>
                <a:cs typeface="Helvetica Neue"/>
                <a:sym typeface="Helvetica Neue"/>
              </a:rPr>
              <a:t>Ευρω</a:t>
            </a:r>
            <a:r>
              <a:rPr lang="en-IE" sz="1179" b="0" i="0" u="none" strike="noStrike" cap="none" dirty="0">
                <a:solidFill>
                  <a:srgbClr val="0C4DA2"/>
                </a:solidFill>
                <a:latin typeface="Helvetica Neue"/>
                <a:ea typeface="Helvetica Neue"/>
                <a:cs typeface="Helvetica Neue"/>
                <a:sym typeface="Helvetica Neue"/>
              </a:rPr>
              <a:t>πα</a:t>
            </a:r>
            <a:r>
              <a:rPr lang="en-IE" sz="1179" b="0" i="0" u="none" strike="noStrike" cap="none" dirty="0" err="1">
                <a:solidFill>
                  <a:srgbClr val="0C4DA2"/>
                </a:solidFill>
                <a:latin typeface="Helvetica Neue"/>
                <a:ea typeface="Helvetica Neue"/>
                <a:cs typeface="Helvetica Neue"/>
                <a:sym typeface="Helvetica Neue"/>
              </a:rPr>
              <a:t>ϊκού</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Εκτελεστικού</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Οργ</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νισμού</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Εκ</a:t>
            </a:r>
            <a:r>
              <a:rPr lang="en-IE" sz="1179" b="0" i="0" u="none" strike="noStrike" cap="none" dirty="0">
                <a:solidFill>
                  <a:srgbClr val="0C4DA2"/>
                </a:solidFill>
                <a:latin typeface="Helvetica Neue"/>
                <a:ea typeface="Helvetica Neue"/>
                <a:cs typeface="Helvetica Neue"/>
                <a:sym typeface="Helvetica Neue"/>
              </a:rPr>
              <a:t>πα</a:t>
            </a:r>
            <a:r>
              <a:rPr lang="en-IE" sz="1179" b="0" i="0" u="none" strike="noStrike" cap="none" dirty="0" err="1">
                <a:solidFill>
                  <a:srgbClr val="0C4DA2"/>
                </a:solidFill>
                <a:latin typeface="Helvetica Neue"/>
                <a:ea typeface="Helvetica Neue"/>
                <a:cs typeface="Helvetica Neue"/>
                <a:sym typeface="Helvetica Neue"/>
              </a:rPr>
              <a:t>ίδευσης</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κ</a:t>
            </a:r>
            <a:r>
              <a:rPr lang="en-IE" sz="1179" b="0" i="0" u="none" strike="noStrike" cap="none" dirty="0">
                <a:solidFill>
                  <a:srgbClr val="0C4DA2"/>
                </a:solidFill>
                <a:latin typeface="Helvetica Neue"/>
                <a:ea typeface="Helvetica Neue"/>
                <a:cs typeface="Helvetica Neue"/>
                <a:sym typeface="Helvetica Neue"/>
              </a:rPr>
              <a:t>α</a:t>
            </a:r>
            <a:r>
              <a:rPr lang="en-IE" sz="1179" b="0" i="0" u="none" strike="noStrike" cap="none" dirty="0" err="1">
                <a:solidFill>
                  <a:srgbClr val="0C4DA2"/>
                </a:solidFill>
                <a:latin typeface="Helvetica Neue"/>
                <a:ea typeface="Helvetica Neue"/>
                <a:cs typeface="Helvetica Neue"/>
                <a:sym typeface="Helvetica Neue"/>
              </a:rPr>
              <a:t>ι</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Πολιτισμού</a:t>
            </a:r>
            <a:r>
              <a:rPr lang="en-IE" sz="1179" b="0" i="0" u="none" strike="noStrike" cap="none" dirty="0">
                <a:solidFill>
                  <a:srgbClr val="0C4DA2"/>
                </a:solidFill>
                <a:latin typeface="Helvetica Neue"/>
                <a:ea typeface="Helvetica Neue"/>
                <a:cs typeface="Helvetica Neue"/>
                <a:sym typeface="Helvetica Neue"/>
              </a:rPr>
              <a:t> (EACEA). </a:t>
            </a:r>
            <a:r>
              <a:rPr lang="en-IE" sz="1179" b="0" i="0" u="none" strike="noStrike" cap="none" dirty="0" err="1">
                <a:solidFill>
                  <a:srgbClr val="0C4DA2"/>
                </a:solidFill>
                <a:latin typeface="Helvetica Neue"/>
                <a:ea typeface="Helvetica Neue"/>
                <a:cs typeface="Helvetica Neue"/>
                <a:sym typeface="Helvetica Neue"/>
              </a:rPr>
              <a:t>Ούτε</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η</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Ευρω</a:t>
            </a:r>
            <a:r>
              <a:rPr lang="en-IE" sz="1179" b="0" i="0" u="none" strike="noStrike" cap="none" dirty="0">
                <a:solidFill>
                  <a:srgbClr val="0C4DA2"/>
                </a:solidFill>
                <a:latin typeface="Helvetica Neue"/>
                <a:ea typeface="Helvetica Neue"/>
                <a:cs typeface="Helvetica Neue"/>
                <a:sym typeface="Helvetica Neue"/>
              </a:rPr>
              <a:t>πα</a:t>
            </a:r>
            <a:r>
              <a:rPr lang="en-IE" sz="1179" b="0" i="0" u="none" strike="noStrike" cap="none" dirty="0" err="1">
                <a:solidFill>
                  <a:srgbClr val="0C4DA2"/>
                </a:solidFill>
                <a:latin typeface="Helvetica Neue"/>
                <a:ea typeface="Helvetica Neue"/>
                <a:cs typeface="Helvetica Neue"/>
                <a:sym typeface="Helvetica Neue"/>
              </a:rPr>
              <a:t>ϊκή</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Ένωση</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ούτε</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ο</a:t>
            </a:r>
            <a:r>
              <a:rPr lang="en-IE" sz="1179" b="0" i="0" u="none" strike="noStrike" cap="none" dirty="0">
                <a:solidFill>
                  <a:srgbClr val="0C4DA2"/>
                </a:solidFill>
                <a:latin typeface="Helvetica Neue"/>
                <a:ea typeface="Helvetica Neue"/>
                <a:cs typeface="Helvetica Neue"/>
                <a:sym typeface="Helvetica Neue"/>
              </a:rPr>
              <a:t> EACEA </a:t>
            </a:r>
            <a:r>
              <a:rPr lang="en-IE" sz="1179" b="0" i="0" u="none" strike="noStrike" cap="none" dirty="0" err="1">
                <a:solidFill>
                  <a:srgbClr val="0C4DA2"/>
                </a:solidFill>
                <a:latin typeface="Helvetica Neue"/>
                <a:ea typeface="Helvetica Neue"/>
                <a:cs typeface="Helvetica Neue"/>
                <a:sym typeface="Helvetica Neue"/>
              </a:rPr>
              <a:t>μ</a:t>
            </a:r>
            <a:r>
              <a:rPr lang="en-IE" sz="1179" b="0" i="0" u="none" strike="noStrike" cap="none" dirty="0">
                <a:solidFill>
                  <a:srgbClr val="0C4DA2"/>
                </a:solidFill>
                <a:latin typeface="Helvetica Neue"/>
                <a:ea typeface="Helvetica Neue"/>
                <a:cs typeface="Helvetica Neue"/>
                <a:sym typeface="Helvetica Neue"/>
              </a:rPr>
              <a:t>π</a:t>
            </a:r>
            <a:r>
              <a:rPr lang="en-IE" sz="1179" b="0" i="0" u="none" strike="noStrike" cap="none" dirty="0" err="1">
                <a:solidFill>
                  <a:srgbClr val="0C4DA2"/>
                </a:solidFill>
                <a:latin typeface="Helvetica Neue"/>
                <a:ea typeface="Helvetica Neue"/>
                <a:cs typeface="Helvetica Neue"/>
                <a:sym typeface="Helvetica Neue"/>
              </a:rPr>
              <a:t>ορούν</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ν</a:t>
            </a:r>
            <a:r>
              <a:rPr lang="en-IE" sz="1179" b="0" i="0" u="none" strike="noStrike" cap="none" dirty="0">
                <a:solidFill>
                  <a:srgbClr val="0C4DA2"/>
                </a:solidFill>
                <a:latin typeface="Helvetica Neue"/>
                <a:ea typeface="Helvetica Neue"/>
                <a:cs typeface="Helvetica Neue"/>
                <a:sym typeface="Helvetica Neue"/>
              </a:rPr>
              <a:t>α </a:t>
            </a:r>
            <a:r>
              <a:rPr lang="en-IE" sz="1179" b="0" i="0" u="none" strike="noStrike" cap="none" dirty="0" err="1">
                <a:solidFill>
                  <a:srgbClr val="0C4DA2"/>
                </a:solidFill>
                <a:latin typeface="Helvetica Neue"/>
                <a:ea typeface="Helvetica Neue"/>
                <a:cs typeface="Helvetica Neue"/>
                <a:sym typeface="Helvetica Neue"/>
              </a:rPr>
              <a:t>θεωρηθούν</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υ</a:t>
            </a:r>
            <a:r>
              <a:rPr lang="en-IE" sz="1179" b="0" i="0" u="none" strike="noStrike" cap="none" dirty="0">
                <a:solidFill>
                  <a:srgbClr val="0C4DA2"/>
                </a:solidFill>
                <a:latin typeface="Helvetica Neue"/>
                <a:ea typeface="Helvetica Neue"/>
                <a:cs typeface="Helvetica Neue"/>
                <a:sym typeface="Helvetica Neue"/>
              </a:rPr>
              <a:t>π</a:t>
            </a:r>
            <a:r>
              <a:rPr lang="en-IE" sz="1179" b="0" i="0" u="none" strike="noStrike" cap="none" dirty="0" err="1">
                <a:solidFill>
                  <a:srgbClr val="0C4DA2"/>
                </a:solidFill>
                <a:latin typeface="Helvetica Neue"/>
                <a:ea typeface="Helvetica Neue"/>
                <a:cs typeface="Helvetica Neue"/>
                <a:sym typeface="Helvetica Neue"/>
              </a:rPr>
              <a:t>εύθυνοι</a:t>
            </a:r>
            <a:r>
              <a:rPr lang="en-IE" sz="1179" b="0" i="0" u="none" strike="noStrike" cap="none" dirty="0">
                <a:solidFill>
                  <a:srgbClr val="0C4DA2"/>
                </a:solidFill>
                <a:latin typeface="Helvetica Neue"/>
                <a:ea typeface="Helvetica Neue"/>
                <a:cs typeface="Helvetica Neue"/>
                <a:sym typeface="Helvetica Neue"/>
              </a:rPr>
              <a:t> </a:t>
            </a:r>
            <a:r>
              <a:rPr lang="en-IE" sz="1179" b="0" i="0" u="none" strike="noStrike" cap="none" dirty="0" err="1">
                <a:solidFill>
                  <a:srgbClr val="0C4DA2"/>
                </a:solidFill>
                <a:latin typeface="Helvetica Neue"/>
                <a:ea typeface="Helvetica Neue"/>
                <a:cs typeface="Helvetica Neue"/>
                <a:sym typeface="Helvetica Neue"/>
              </a:rPr>
              <a:t>γι</a:t>
            </a:r>
            <a:r>
              <a:rPr lang="en-IE" sz="1179" b="0" i="0" u="none" strike="noStrike" cap="none" dirty="0">
                <a:solidFill>
                  <a:srgbClr val="0C4DA2"/>
                </a:solidFill>
                <a:latin typeface="Helvetica Neue"/>
                <a:ea typeface="Helvetica Neue"/>
                <a:cs typeface="Helvetica Neue"/>
                <a:sym typeface="Helvetica Neue"/>
              </a:rPr>
              <a:t>α α</a:t>
            </a:r>
            <a:r>
              <a:rPr lang="en-IE" sz="1179" b="0" i="0" u="none" strike="noStrike" cap="none" dirty="0" err="1">
                <a:solidFill>
                  <a:srgbClr val="0C4DA2"/>
                </a:solidFill>
                <a:latin typeface="Helvetica Neue"/>
                <a:ea typeface="Helvetica Neue"/>
                <a:cs typeface="Helvetica Neue"/>
                <a:sym typeface="Helvetica Neue"/>
              </a:rPr>
              <a:t>υτές</a:t>
            </a:r>
            <a:r>
              <a:rPr lang="en-IE" sz="1179" b="0" i="0" u="none" strike="noStrike" cap="none" dirty="0">
                <a:solidFill>
                  <a:srgbClr val="0C4DA2"/>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sp>
        <p:nvSpPr>
          <p:cNvPr id="483" name="Google Shape;483;p24"/>
          <p:cNvSpPr/>
          <p:nvPr/>
        </p:nvSpPr>
        <p:spPr>
          <a:xfrm>
            <a:off x="15737187" y="257953"/>
            <a:ext cx="5328592"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4" name="Google Shape;484;p24"/>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485" name="Google Shape;485;p24"/>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486" name="Google Shape;486;p24"/>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487" name="Google Shape;487;p24"/>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488" name="Google Shape;488;p24"/>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489" name="Google Shape;489;p24"/>
          <p:cNvSpPr txBox="1"/>
          <p:nvPr/>
        </p:nvSpPr>
        <p:spPr>
          <a:xfrm>
            <a:off x="358415" y="1990719"/>
            <a:ext cx="16678999" cy="704804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0000"/>
              </a:buClr>
              <a:buSzPts val="3200"/>
              <a:buFont typeface="Arial"/>
              <a:buNone/>
            </a:pPr>
            <a:r>
              <a:rPr lang="en-IE" sz="2800" b="1" i="0" u="none" strike="noStrike" cap="none">
                <a:solidFill>
                  <a:srgbClr val="FF0000"/>
                </a:solidFill>
                <a:latin typeface="Calibri"/>
                <a:ea typeface="Calibri"/>
                <a:cs typeface="Calibri"/>
                <a:sym typeface="Calibri"/>
              </a:rPr>
              <a:t>Πόροι DRONE που δημιουργήθηκαν με βάση τα ερευνητικά δεδομένα που συλλέχθηκαν:</a:t>
            </a:r>
            <a:endParaRPr sz="2800" b="0" i="0" u="none" strike="noStrike" cap="none">
              <a:solidFill>
                <a:srgbClr val="000000"/>
              </a:solidFill>
              <a:latin typeface="Arial"/>
              <a:ea typeface="Arial"/>
              <a:cs typeface="Arial"/>
              <a:sym typeface="Arial"/>
            </a:endParaRPr>
          </a:p>
          <a:p>
            <a:pPr marL="342900" marR="0" lvl="0" indent="-342900" algn="ctr" rtl="0">
              <a:lnSpc>
                <a:spcPct val="100000"/>
              </a:lnSpc>
              <a:spcBef>
                <a:spcPts val="640"/>
              </a:spcBef>
              <a:spcAft>
                <a:spcPts val="0"/>
              </a:spcAft>
              <a:buClr>
                <a:srgbClr val="000000"/>
              </a:buClr>
              <a:buSzPts val="3200"/>
              <a:buFont typeface="Arial"/>
              <a:buChar char="•"/>
            </a:pPr>
            <a:r>
              <a:rPr lang="en-IE" sz="2800" b="0" i="0" u="none" strike="noStrike" cap="none">
                <a:solidFill>
                  <a:srgbClr val="000000"/>
                </a:solidFill>
                <a:latin typeface="Calibri"/>
                <a:ea typeface="Calibri"/>
                <a:cs typeface="Calibri"/>
                <a:sym typeface="Calibri"/>
              </a:rPr>
              <a:t>Εκπαιδευτικό υλικό για εκπαιδευτικούς</a:t>
            </a:r>
            <a:endParaRPr sz="2800" b="0" i="0" u="none" strike="noStrike" cap="none">
              <a:solidFill>
                <a:srgbClr val="000000"/>
              </a:solidFill>
              <a:latin typeface="Calibri"/>
              <a:ea typeface="Calibri"/>
              <a:cs typeface="Calibri"/>
              <a:sym typeface="Calibri"/>
            </a:endParaRPr>
          </a:p>
          <a:p>
            <a:pPr marL="342900" marR="0" lvl="0" indent="-342900" algn="ctr" rtl="0">
              <a:lnSpc>
                <a:spcPct val="100000"/>
              </a:lnSpc>
              <a:spcBef>
                <a:spcPts val="640"/>
              </a:spcBef>
              <a:spcAft>
                <a:spcPts val="0"/>
              </a:spcAft>
              <a:buClr>
                <a:srgbClr val="000000"/>
              </a:buClr>
              <a:buSzPts val="3200"/>
              <a:buFont typeface="Arial"/>
              <a:buChar char="•"/>
            </a:pPr>
            <a:r>
              <a:rPr lang="en-IE" sz="2800" b="0" i="0" u="none" strike="noStrike" cap="none">
                <a:solidFill>
                  <a:srgbClr val="000000"/>
                </a:solidFill>
                <a:latin typeface="Calibri"/>
                <a:ea typeface="Calibri"/>
                <a:cs typeface="Calibri"/>
                <a:sym typeface="Calibri"/>
              </a:rPr>
              <a:t>Διαδραστικά εργαστήρια και διαδικτυακά σεμινάρια</a:t>
            </a:r>
            <a:endParaRPr sz="2800" b="0" i="0" u="none" strike="noStrike" cap="none">
              <a:solidFill>
                <a:srgbClr val="000000"/>
              </a:solidFill>
              <a:latin typeface="Calibri"/>
              <a:ea typeface="Calibri"/>
              <a:cs typeface="Calibri"/>
              <a:sym typeface="Calibri"/>
            </a:endParaRPr>
          </a:p>
          <a:p>
            <a:pPr marL="342900" marR="0" lvl="0" indent="-342900" algn="ctr" rtl="0">
              <a:lnSpc>
                <a:spcPct val="100000"/>
              </a:lnSpc>
              <a:spcBef>
                <a:spcPts val="640"/>
              </a:spcBef>
              <a:spcAft>
                <a:spcPts val="0"/>
              </a:spcAft>
              <a:buClr>
                <a:srgbClr val="000000"/>
              </a:buClr>
              <a:buSzPts val="3200"/>
              <a:buFont typeface="Arial"/>
              <a:buChar char="•"/>
            </a:pPr>
            <a:r>
              <a:rPr lang="en-IE" sz="2800" b="0" i="0" u="none" strike="noStrike" cap="none">
                <a:solidFill>
                  <a:srgbClr val="000000"/>
                </a:solidFill>
                <a:latin typeface="Calibri"/>
                <a:ea typeface="Calibri"/>
                <a:cs typeface="Calibri"/>
                <a:sym typeface="Calibri"/>
              </a:rPr>
              <a:t>Πλατφόρμα ηλεκτρονικής μάθησης με ποικίλους πόρους</a:t>
            </a:r>
            <a:endParaRPr sz="2800" b="0" i="0" u="none" strike="noStrike" cap="none">
              <a:solidFill>
                <a:srgbClr val="000000"/>
              </a:solidFill>
              <a:latin typeface="Calibri"/>
              <a:ea typeface="Calibri"/>
              <a:cs typeface="Calibri"/>
              <a:sym typeface="Calibri"/>
            </a:endParaRPr>
          </a:p>
          <a:p>
            <a:pPr marL="342900" marR="0" lvl="0" indent="-342900" algn="ctr" rtl="0">
              <a:lnSpc>
                <a:spcPct val="100000"/>
              </a:lnSpc>
              <a:spcBef>
                <a:spcPts val="640"/>
              </a:spcBef>
              <a:spcAft>
                <a:spcPts val="0"/>
              </a:spcAft>
              <a:buClr>
                <a:srgbClr val="000000"/>
              </a:buClr>
              <a:buSzPts val="3200"/>
              <a:buFont typeface="Arial"/>
              <a:buChar char="•"/>
            </a:pPr>
            <a:r>
              <a:rPr lang="en-IE" sz="2800" b="0" i="0" u="none" strike="noStrike" cap="none">
                <a:solidFill>
                  <a:srgbClr val="000000"/>
                </a:solidFill>
                <a:latin typeface="Calibri"/>
                <a:ea typeface="Calibri"/>
                <a:cs typeface="Calibri"/>
                <a:sym typeface="Calibri"/>
              </a:rPr>
              <a:t>Εγχειρίδια για γονείς, εκπαιδευτικούς και διευθυντές σχολείων</a:t>
            </a:r>
            <a:endParaRPr sz="2800" b="0" i="0" u="none" strike="noStrike" cap="none">
              <a:solidFill>
                <a:srgbClr val="000000"/>
              </a:solidFill>
              <a:latin typeface="Calibri"/>
              <a:ea typeface="Calibri"/>
              <a:cs typeface="Calibri"/>
              <a:sym typeface="Calibri"/>
            </a:endParaRPr>
          </a:p>
          <a:p>
            <a:pPr marL="342900" marR="0" lvl="0" indent="-342900" algn="ctr" rtl="0">
              <a:lnSpc>
                <a:spcPct val="100000"/>
              </a:lnSpc>
              <a:spcBef>
                <a:spcPts val="640"/>
              </a:spcBef>
              <a:spcAft>
                <a:spcPts val="0"/>
              </a:spcAft>
              <a:buNone/>
            </a:pPr>
            <a:r>
              <a:rPr lang="en-IE" sz="2800" b="1" i="0" u="none" strike="noStrike" cap="none">
                <a:solidFill>
                  <a:srgbClr val="FF0000"/>
                </a:solidFill>
                <a:latin typeface="Calibri"/>
                <a:ea typeface="Calibri"/>
                <a:cs typeface="Calibri"/>
                <a:sym typeface="Calibri"/>
              </a:rPr>
              <a:t>Πώς μπορείτε να μας βοηθήσετε: ακολουθήστε, κάντε like και μοιραστείτε</a:t>
            </a:r>
            <a:endParaRPr sz="2800" b="1" i="0" u="none" strike="noStrike" cap="none">
              <a:solidFill>
                <a:srgbClr val="FF0000"/>
              </a:solidFill>
              <a:latin typeface="Calibri"/>
              <a:ea typeface="Calibri"/>
              <a:cs typeface="Calibri"/>
              <a:sym typeface="Calibri"/>
            </a:endParaRPr>
          </a:p>
          <a:p>
            <a:pPr marL="342900" marR="0" lvl="0" indent="-342900" algn="ctr" rtl="0">
              <a:lnSpc>
                <a:spcPct val="100000"/>
              </a:lnSpc>
              <a:spcBef>
                <a:spcPts val="640"/>
              </a:spcBef>
              <a:spcAft>
                <a:spcPts val="0"/>
              </a:spcAft>
              <a:buClr>
                <a:srgbClr val="FF0000"/>
              </a:buClr>
              <a:buSzPts val="3200"/>
              <a:buFont typeface="Arial"/>
              <a:buNone/>
            </a:pPr>
            <a:r>
              <a:rPr lang="en-IE" sz="2800" b="1" i="0" u="none" strike="noStrike" cap="none">
                <a:solidFill>
                  <a:srgbClr val="FF0000"/>
                </a:solidFill>
                <a:latin typeface="Calibri"/>
                <a:ea typeface="Calibri"/>
                <a:cs typeface="Calibri"/>
                <a:sym typeface="Calibri"/>
              </a:rPr>
              <a:t>   </a:t>
            </a:r>
            <a:r>
              <a:rPr lang="en-IE" sz="2800" b="1" i="0" u="none" strike="noStrike" cap="none">
                <a:solidFill>
                  <a:srgbClr val="000000"/>
                </a:solidFill>
                <a:latin typeface="Calibri"/>
                <a:ea typeface="Calibri"/>
                <a:cs typeface="Calibri"/>
                <a:sym typeface="Calibri"/>
              </a:rPr>
              <a:t>Facebook: </a:t>
            </a:r>
            <a:r>
              <a:rPr lang="en-IE" sz="2800" b="0" i="0" u="sng" strike="noStrike" cap="none">
                <a:solidFill>
                  <a:srgbClr val="000000"/>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MyDrone Project</a:t>
            </a:r>
            <a:endParaRPr sz="2800" b="0" i="0" u="none" strike="noStrike" cap="none">
              <a:solidFill>
                <a:srgbClr val="000000"/>
              </a:solidFill>
              <a:latin typeface="Calibri"/>
              <a:ea typeface="Calibri"/>
              <a:cs typeface="Calibri"/>
              <a:sym typeface="Calibri"/>
            </a:endParaRPr>
          </a:p>
          <a:p>
            <a:pPr marL="0" marR="0" lvl="0" indent="0" algn="ctr" rtl="0">
              <a:lnSpc>
                <a:spcPct val="100000"/>
              </a:lnSpc>
              <a:spcBef>
                <a:spcPts val="640"/>
              </a:spcBef>
              <a:spcAft>
                <a:spcPts val="0"/>
              </a:spcAft>
              <a:buClr>
                <a:srgbClr val="000000"/>
              </a:buClr>
              <a:buSzPts val="3200"/>
              <a:buFont typeface="Arial"/>
              <a:buNone/>
            </a:pPr>
            <a:r>
              <a:rPr lang="en-IE" sz="2800" b="1" i="0" u="none" strike="noStrike" cap="none">
                <a:solidFill>
                  <a:srgbClr val="000000"/>
                </a:solidFill>
                <a:latin typeface="Calibri"/>
                <a:ea typeface="Calibri"/>
                <a:cs typeface="Calibri"/>
                <a:sym typeface="Calibri"/>
              </a:rPr>
              <a:t>LinkedIn: </a:t>
            </a:r>
            <a:r>
              <a:rPr lang="en-IE" sz="2800" b="0" i="0" u="sng" strike="noStrike" cap="none">
                <a:solidFill>
                  <a:srgbClr val="000000"/>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MyDrone Project</a:t>
            </a:r>
            <a:endParaRPr sz="2800" b="0" i="0" u="none" strike="noStrike" cap="none">
              <a:solidFill>
                <a:srgbClr val="000000"/>
              </a:solidFill>
              <a:latin typeface="Calibri"/>
              <a:ea typeface="Calibri"/>
              <a:cs typeface="Calibri"/>
              <a:sym typeface="Calibri"/>
            </a:endParaRPr>
          </a:p>
          <a:p>
            <a:pPr marL="0" marR="0" lvl="0" indent="0" algn="ctr" rtl="0">
              <a:lnSpc>
                <a:spcPct val="100000"/>
              </a:lnSpc>
              <a:spcBef>
                <a:spcPts val="640"/>
              </a:spcBef>
              <a:spcAft>
                <a:spcPts val="0"/>
              </a:spcAft>
              <a:buClr>
                <a:srgbClr val="000000"/>
              </a:buClr>
              <a:buSzPts val="3200"/>
              <a:buFont typeface="Arial"/>
              <a:buNone/>
            </a:pPr>
            <a:r>
              <a:rPr lang="en-IE" sz="2800" b="1" i="0" u="none" strike="noStrike" cap="none">
                <a:solidFill>
                  <a:srgbClr val="000000"/>
                </a:solidFill>
                <a:latin typeface="Calibri"/>
                <a:ea typeface="Calibri"/>
                <a:cs typeface="Calibri"/>
                <a:sym typeface="Calibri"/>
              </a:rPr>
              <a:t>        Instagram: </a:t>
            </a:r>
            <a:r>
              <a:rPr lang="en-IE" sz="2800" b="0" i="0" u="sng" strike="noStrike" cap="none">
                <a:solidFill>
                  <a:srgbClr val="000000"/>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@mydrone_project</a:t>
            </a:r>
            <a:endParaRPr sz="2800" b="0" i="0" u="none" strike="noStrike" cap="none">
              <a:solidFill>
                <a:srgbClr val="000000"/>
              </a:solidFill>
              <a:latin typeface="Calibri"/>
              <a:ea typeface="Calibri"/>
              <a:cs typeface="Calibri"/>
              <a:sym typeface="Calibri"/>
            </a:endParaRPr>
          </a:p>
          <a:p>
            <a:pPr marL="0" marR="0" lvl="0" indent="0" algn="ctr" rtl="0">
              <a:lnSpc>
                <a:spcPct val="100000"/>
              </a:lnSpc>
              <a:spcBef>
                <a:spcPts val="640"/>
              </a:spcBef>
              <a:spcAft>
                <a:spcPts val="0"/>
              </a:spcAft>
              <a:buClr>
                <a:srgbClr val="000000"/>
              </a:buClr>
              <a:buSzPts val="3200"/>
              <a:buFont typeface="Arial"/>
              <a:buNone/>
            </a:pPr>
            <a:r>
              <a:rPr lang="en-IE" sz="2800" b="1" i="0" u="none" strike="noStrike" cap="none">
                <a:solidFill>
                  <a:srgbClr val="000000"/>
                </a:solidFill>
                <a:latin typeface="Calibri"/>
                <a:ea typeface="Calibri"/>
                <a:cs typeface="Calibri"/>
                <a:sym typeface="Calibri"/>
              </a:rPr>
              <a:t>TikTok: </a:t>
            </a:r>
            <a:r>
              <a:rPr lang="en-IE" sz="2800" b="0" i="0" u="sng" strike="noStrike" cap="none">
                <a:solidFill>
                  <a:srgbClr val="000000"/>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@mydroneproject</a:t>
            </a:r>
            <a:endParaRPr sz="2800" b="0" i="0" u="none" strike="noStrike" cap="none">
              <a:solidFill>
                <a:srgbClr val="000000"/>
              </a:solidFill>
              <a:latin typeface="Calibri"/>
              <a:ea typeface="Calibri"/>
              <a:cs typeface="Calibri"/>
              <a:sym typeface="Calibri"/>
            </a:endParaRPr>
          </a:p>
          <a:p>
            <a:pPr marL="0" marR="0" lvl="0" indent="0" algn="ctr" rtl="0">
              <a:lnSpc>
                <a:spcPct val="100000"/>
              </a:lnSpc>
              <a:spcBef>
                <a:spcPts val="640"/>
              </a:spcBef>
              <a:spcAft>
                <a:spcPts val="0"/>
              </a:spcAft>
              <a:buClr>
                <a:srgbClr val="000000"/>
              </a:buClr>
              <a:buSzPts val="3200"/>
              <a:buFont typeface="Arial"/>
              <a:buNone/>
            </a:pPr>
            <a:r>
              <a:rPr lang="en-IE" sz="2800" b="1" i="0" u="none" strike="noStrike" cap="none">
                <a:solidFill>
                  <a:srgbClr val="000000"/>
                </a:solidFill>
                <a:latin typeface="Calibri"/>
                <a:ea typeface="Calibri"/>
                <a:cs typeface="Calibri"/>
                <a:sym typeface="Calibri"/>
              </a:rPr>
              <a:t>         X (Twitter): </a:t>
            </a:r>
            <a:r>
              <a:rPr lang="en-IE" sz="2800" b="0" i="0" u="none" strike="noStrike" cap="none">
                <a:solidFill>
                  <a:srgbClr val="000000"/>
                </a:solidFill>
                <a:latin typeface="Calibri"/>
                <a:ea typeface="Calibri"/>
                <a:cs typeface="Calibri"/>
                <a:sym typeface="Calibri"/>
              </a:rPr>
              <a:t>@MydroneProject</a:t>
            </a:r>
            <a:endParaRPr sz="2800" b="0" i="0" u="none" strike="noStrike" cap="none">
              <a:solidFill>
                <a:srgbClr val="000000"/>
              </a:solidFill>
              <a:latin typeface="Calibri"/>
              <a:ea typeface="Calibri"/>
              <a:cs typeface="Calibri"/>
              <a:sym typeface="Calibri"/>
            </a:endParaRPr>
          </a:p>
          <a:p>
            <a:pPr marL="0" marR="0" lvl="0" indent="0" algn="ctr" rtl="0">
              <a:lnSpc>
                <a:spcPct val="100000"/>
              </a:lnSpc>
              <a:spcBef>
                <a:spcPts val="640"/>
              </a:spcBef>
              <a:spcAft>
                <a:spcPts val="0"/>
              </a:spcAft>
              <a:buNone/>
            </a:pPr>
            <a:r>
              <a:rPr lang="en-IE" sz="2800" b="1" i="0" u="none" strike="noStrike" cap="none">
                <a:solidFill>
                  <a:srgbClr val="000000"/>
                </a:solidFill>
                <a:latin typeface="Calibri"/>
                <a:ea typeface="Calibri"/>
                <a:cs typeface="Calibri"/>
                <a:sym typeface="Calibri"/>
              </a:rPr>
              <a:t>Ιστοσελίδα:</a:t>
            </a:r>
            <a:r>
              <a:rPr lang="en-IE" sz="2800" b="0" i="0" u="sng" strike="noStrike" cap="none">
                <a:solidFill>
                  <a:srgbClr val="000000"/>
                </a:solidFill>
                <a:latin typeface="Arial"/>
                <a:ea typeface="Arial"/>
                <a:cs typeface="Arial"/>
                <a:sym typeface="Arial"/>
                <a:hlinkClick r:id="rId10">
                  <a:extLst>
                    <a:ext uri="{A12FA001-AC4F-418D-AE19-62706E023703}">
                      <ahyp:hlinkClr xmlns:ahyp="http://schemas.microsoft.com/office/drawing/2018/hyperlinkcolor" val="tx"/>
                    </a:ext>
                  </a:extLst>
                </a:hlinkClick>
              </a:rPr>
              <a:t> https://mydroneproject.eu/</a:t>
            </a:r>
            <a:endParaRPr sz="2800" b="0" i="0" u="none" strike="noStrike" cap="none">
              <a:solidFill>
                <a:srgbClr val="000000"/>
              </a:solidFill>
              <a:latin typeface="Arial"/>
              <a:ea typeface="Arial"/>
              <a:cs typeface="Arial"/>
              <a:sym typeface="Arial"/>
            </a:endParaRPr>
          </a:p>
          <a:p>
            <a:pPr marL="0" marR="0" lvl="0" indent="0" algn="ctr" rtl="0">
              <a:lnSpc>
                <a:spcPct val="100000"/>
              </a:lnSpc>
              <a:spcBef>
                <a:spcPts val="640"/>
              </a:spcBef>
              <a:spcAft>
                <a:spcPts val="0"/>
              </a:spcAft>
              <a:buClr>
                <a:srgbClr val="FF0000"/>
              </a:buClr>
              <a:buSzPts val="3200"/>
              <a:buFont typeface="Arial"/>
              <a:buNone/>
            </a:pPr>
            <a:r>
              <a:rPr lang="en-IE" sz="2800" b="0" i="1" u="none" strike="noStrike" cap="none">
                <a:solidFill>
                  <a:srgbClr val="FF0000"/>
                </a:solidFill>
                <a:latin typeface="Calibri"/>
                <a:ea typeface="Calibri"/>
                <a:cs typeface="Calibri"/>
                <a:sym typeface="Calibri"/>
              </a:rPr>
              <a:t>Μαζί, μπορούμε να εξοπλίσουμε τους εφήβους ώστε να γίνουν ενημερωμένοι, κριτικοί και ανθεκτικοί ψηφιακοί πολίτες</a:t>
            </a:r>
            <a:r>
              <a:rPr lang="en-IE" sz="1600" b="0" i="1" u="none" strike="noStrike" cap="none">
                <a:solidFill>
                  <a:srgbClr val="FF0000"/>
                </a:solidFill>
                <a:latin typeface="Calibri"/>
                <a:ea typeface="Calibri"/>
                <a:cs typeface="Calibri"/>
                <a:sym typeface="Calibri"/>
              </a:rPr>
              <a:t>.</a:t>
            </a:r>
            <a:endParaRPr sz="1600" b="0" i="1" u="none" strike="noStrike" cap="none">
              <a:solidFill>
                <a:srgbClr val="FF0000"/>
              </a:solidFill>
              <a:latin typeface="Calibri"/>
              <a:ea typeface="Calibri"/>
              <a:cs typeface="Calibri"/>
              <a:sym typeface="Calibri"/>
            </a:endParaRPr>
          </a:p>
        </p:txBody>
      </p:sp>
      <p:sp>
        <p:nvSpPr>
          <p:cNvPr id="490" name="Google Shape;490;p24"/>
          <p:cNvSpPr txBox="1"/>
          <p:nvPr/>
        </p:nvSpPr>
        <p:spPr>
          <a:xfrm>
            <a:off x="2959469" y="9038762"/>
            <a:ext cx="10629900"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000" b="0" i="0" u="sng" strike="noStrike" cap="none">
                <a:solidFill>
                  <a:srgbClr val="000000"/>
                </a:solidFill>
                <a:latin typeface="Arial"/>
                <a:ea typeface="Arial"/>
                <a:cs typeface="Arial"/>
                <a:sym typeface="Arial"/>
                <a:hlinkClick r:id="rId11">
                  <a:extLst>
                    <a:ext uri="{A12FA001-AC4F-418D-AE19-62706E023703}">
                      <ahyp:hlinkClr xmlns:ahyp="http://schemas.microsoft.com/office/drawing/2018/hyperlinkcolor" val="tx"/>
                    </a:ext>
                  </a:extLst>
                </a:hlinkClick>
              </a:rPr>
              <a:t>https://drive.google.com/drive/u/0/folders/1cf0UZP5PlUtuBERjdFbp6VH84V9PFGiJ</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p:txBody>
      </p:sp>
      <p:sp>
        <p:nvSpPr>
          <p:cNvPr id="491" name="Google Shape;491;p24"/>
          <p:cNvSpPr txBox="1"/>
          <p:nvPr/>
        </p:nvSpPr>
        <p:spPr>
          <a:xfrm>
            <a:off x="4510226" y="9727650"/>
            <a:ext cx="733324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1400" b="0" i="1" u="none" strike="noStrike" cap="none">
                <a:solidFill>
                  <a:srgbClr val="FF0000"/>
                </a:solidFill>
                <a:latin typeface="Arial"/>
                <a:ea typeface="Arial"/>
                <a:cs typeface="Arial"/>
                <a:sym typeface="Arial"/>
              </a:rPr>
              <a:t>Αυτό το PowerPoint δημιουργήθηκε με τη βοήθεια τεχνητής νοημοσύνης (AI).</a:t>
            </a:r>
            <a:endParaRPr sz="1400" b="0" i="1" u="none" strike="noStrike" cap="none">
              <a:solidFill>
                <a:srgbClr val="FF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grpSp>
        <p:nvGrpSpPr>
          <p:cNvPr id="130" name="Google Shape;130;p3"/>
          <p:cNvGrpSpPr/>
          <p:nvPr/>
        </p:nvGrpSpPr>
        <p:grpSpPr>
          <a:xfrm>
            <a:off x="4039980" y="9219724"/>
            <a:ext cx="4764336" cy="861887"/>
            <a:chOff x="0" y="-47625"/>
            <a:chExt cx="1381663" cy="240312"/>
          </a:xfrm>
        </p:grpSpPr>
        <p:sp>
          <p:nvSpPr>
            <p:cNvPr id="131" name="Google Shape;131;p3"/>
            <p:cNvSpPr/>
            <p:nvPr/>
          </p:nvSpPr>
          <p:spPr>
            <a:xfrm>
              <a:off x="0" y="0"/>
              <a:ext cx="1381663" cy="192687"/>
            </a:xfrm>
            <a:custGeom>
              <a:avLst/>
              <a:gdLst/>
              <a:ahLst/>
              <a:cxnLst/>
              <a:rect l="l" t="t" r="r" b="b"/>
              <a:pathLst>
                <a:path w="1381663" h="192687" extrusionOk="0">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2" name="Google Shape;132;p3"/>
            <p:cNvSpPr txBox="1"/>
            <p:nvPr/>
          </p:nvSpPr>
          <p:spPr>
            <a:xfrm>
              <a:off x="0" y="-47625"/>
              <a:ext cx="1381663" cy="240312"/>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33" name="Google Shape;133;p3"/>
          <p:cNvGrpSpPr/>
          <p:nvPr/>
        </p:nvGrpSpPr>
        <p:grpSpPr>
          <a:xfrm>
            <a:off x="8842655" y="9221167"/>
            <a:ext cx="3927024" cy="860446"/>
            <a:chOff x="0" y="-47625"/>
            <a:chExt cx="1063358" cy="232991"/>
          </a:xfrm>
        </p:grpSpPr>
        <p:sp>
          <p:nvSpPr>
            <p:cNvPr id="134" name="Google Shape;134;p3"/>
            <p:cNvSpPr/>
            <p:nvPr/>
          </p:nvSpPr>
          <p:spPr>
            <a:xfrm>
              <a:off x="0" y="0"/>
              <a:ext cx="1063358" cy="185366"/>
            </a:xfrm>
            <a:custGeom>
              <a:avLst/>
              <a:gdLst/>
              <a:ahLst/>
              <a:cxnLst/>
              <a:rect l="l" t="t" r="r" b="b"/>
              <a:pathLst>
                <a:path w="1063358" h="185366" extrusionOk="0">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5" name="Google Shape;135;p3"/>
            <p:cNvSpPr txBox="1"/>
            <p:nvPr/>
          </p:nvSpPr>
          <p:spPr>
            <a:xfrm>
              <a:off x="0" y="-47625"/>
              <a:ext cx="1063358" cy="232991"/>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36" name="Google Shape;136;p3"/>
          <p:cNvSpPr/>
          <p:nvPr/>
        </p:nvSpPr>
        <p:spPr>
          <a:xfrm>
            <a:off x="383930" y="236074"/>
            <a:ext cx="3521366" cy="1408249"/>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7" name="Google Shape;137;p3"/>
          <p:cNvSpPr/>
          <p:nvPr/>
        </p:nvSpPr>
        <p:spPr>
          <a:xfrm rot="-5400000">
            <a:off x="15497217" y="5327600"/>
            <a:ext cx="2937939" cy="4133462"/>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4">
              <a:alphaModFix/>
            </a:blip>
            <a:stretch>
              <a:fillRect l="-107382"/>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8" name="Google Shape;138;p3"/>
          <p:cNvSpPr/>
          <p:nvPr/>
        </p:nvSpPr>
        <p:spPr>
          <a:xfrm>
            <a:off x="13214848" y="-175535"/>
            <a:ext cx="5149829" cy="1628968"/>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5">
              <a:alphaModFix/>
            </a:blip>
            <a:stretch>
              <a:fillRect l="-15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9" name="Google Shape;139;p3"/>
          <p:cNvSpPr/>
          <p:nvPr/>
        </p:nvSpPr>
        <p:spPr>
          <a:xfrm>
            <a:off x="0" y="9186896"/>
            <a:ext cx="3872623" cy="864030"/>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0" name="Google Shape;140;p3"/>
          <p:cNvSpPr/>
          <p:nvPr/>
        </p:nvSpPr>
        <p:spPr>
          <a:xfrm>
            <a:off x="13152084" y="9398643"/>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7">
              <a:alphaModFix/>
            </a:blip>
            <a:stretch>
              <a:fillRect r="-1012"/>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1" name="Google Shape;141;p3"/>
          <p:cNvSpPr txBox="1"/>
          <p:nvPr/>
        </p:nvSpPr>
        <p:spPr>
          <a:xfrm>
            <a:off x="4318007" y="385719"/>
            <a:ext cx="7474952" cy="1218795"/>
          </a:xfrm>
          <a:prstGeom prst="rect">
            <a:avLst/>
          </a:prstGeom>
          <a:noFill/>
          <a:ln>
            <a:noFill/>
          </a:ln>
        </p:spPr>
        <p:txBody>
          <a:bodyPr spcFirstLastPara="1" wrap="square" lIns="0" tIns="0" rIns="0" bIns="0" anchor="t" anchorCtr="0">
            <a:spAutoFit/>
          </a:bodyPr>
          <a:lstStyle/>
          <a:p>
            <a:pPr marL="0" marR="0" lvl="0" indent="0" algn="l" rtl="0">
              <a:lnSpc>
                <a:spcPct val="110004"/>
              </a:lnSpc>
              <a:spcBef>
                <a:spcPts val="0"/>
              </a:spcBef>
              <a:spcAft>
                <a:spcPts val="0"/>
              </a:spcAft>
              <a:buClr>
                <a:srgbClr val="000000"/>
              </a:buClr>
              <a:buSzPts val="7200"/>
              <a:buFont typeface="Arial"/>
              <a:buNone/>
            </a:pPr>
            <a:r>
              <a:rPr lang="en-IE" sz="7200" b="1" i="0" u="none" strike="noStrike" cap="none">
                <a:solidFill>
                  <a:srgbClr val="0C4DA2"/>
                </a:solidFill>
                <a:latin typeface="Bricolage Grotesque"/>
                <a:ea typeface="Bricolage Grotesque"/>
                <a:cs typeface="Bricolage Grotesque"/>
                <a:sym typeface="Bricolage Grotesque"/>
              </a:rPr>
              <a:t>Εισαγωγή</a:t>
            </a:r>
            <a:endParaRPr sz="1100" b="0" i="0" u="none" strike="noStrike" cap="none">
              <a:solidFill>
                <a:srgbClr val="000000"/>
              </a:solidFill>
              <a:latin typeface="Arial"/>
              <a:ea typeface="Arial"/>
              <a:cs typeface="Arial"/>
              <a:sym typeface="Arial"/>
            </a:endParaRPr>
          </a:p>
        </p:txBody>
      </p:sp>
      <p:sp>
        <p:nvSpPr>
          <p:cNvPr id="142" name="Google Shape;142;p3"/>
          <p:cNvSpPr txBox="1"/>
          <p:nvPr/>
        </p:nvSpPr>
        <p:spPr>
          <a:xfrm>
            <a:off x="4321490" y="9400330"/>
            <a:ext cx="4647300" cy="339000"/>
          </a:xfrm>
          <a:prstGeom prst="rect">
            <a:avLst/>
          </a:prstGeom>
          <a:noFill/>
          <a:ln>
            <a:noFill/>
          </a:ln>
        </p:spPr>
        <p:txBody>
          <a:bodyPr spcFirstLastPara="1" wrap="square" lIns="0" tIns="0" rIns="0" bIns="0" anchor="t" anchorCtr="0">
            <a:spAutoFit/>
          </a:bodyPr>
          <a:lstStyle/>
          <a:p>
            <a:pPr marL="0" marR="0" lvl="0" indent="0" algn="l" rtl="0">
              <a:lnSpc>
                <a:spcPct val="150045"/>
              </a:lnSpc>
              <a:spcBef>
                <a:spcPts val="0"/>
              </a:spcBef>
              <a:spcAft>
                <a:spcPts val="0"/>
              </a:spcAft>
              <a:buClr>
                <a:srgbClr val="000000"/>
              </a:buClr>
              <a:buSzPts val="2202"/>
              <a:buFont typeface="Arial"/>
              <a:buNone/>
            </a:pPr>
            <a:r>
              <a:rPr lang="en-IE" sz="2202" b="0" i="0" u="none" strike="noStrike" cap="none">
                <a:solidFill>
                  <a:srgbClr val="FFFFFF"/>
                </a:solidFill>
                <a:latin typeface="Bricolage Grotesque"/>
                <a:ea typeface="Bricolage Grotesque"/>
                <a:cs typeface="Bricolage Grotesque"/>
                <a:sym typeface="Bricolage Grotesque"/>
              </a:rPr>
              <a:t>1 Ιανουαρίου 2024-31 Δεκεμβρίου 2026</a:t>
            </a:r>
            <a:endParaRPr sz="1400" b="0" i="0" u="none" strike="noStrike" cap="none">
              <a:solidFill>
                <a:srgbClr val="000000"/>
              </a:solidFill>
              <a:latin typeface="Arial"/>
              <a:ea typeface="Arial"/>
              <a:cs typeface="Arial"/>
              <a:sym typeface="Arial"/>
            </a:endParaRPr>
          </a:p>
        </p:txBody>
      </p:sp>
      <p:sp>
        <p:nvSpPr>
          <p:cNvPr id="143" name="Google Shape;143;p3"/>
          <p:cNvSpPr txBox="1"/>
          <p:nvPr/>
        </p:nvSpPr>
        <p:spPr>
          <a:xfrm>
            <a:off x="9045467" y="9449411"/>
            <a:ext cx="3521400" cy="508344"/>
          </a:xfrm>
          <a:prstGeom prst="rect">
            <a:avLst/>
          </a:prstGeom>
          <a:noFill/>
          <a:ln>
            <a:noFill/>
          </a:ln>
        </p:spPr>
        <p:txBody>
          <a:bodyPr spcFirstLastPara="1" wrap="square" lIns="0" tIns="0" rIns="0" bIns="0" anchor="t" anchorCtr="0">
            <a:spAutoFit/>
          </a:bodyPr>
          <a:lstStyle/>
          <a:p>
            <a:pPr marL="0" marR="0" lvl="0" indent="0" algn="l" rtl="0">
              <a:lnSpc>
                <a:spcPct val="150045"/>
              </a:lnSpc>
              <a:spcBef>
                <a:spcPts val="0"/>
              </a:spcBef>
              <a:spcAft>
                <a:spcPts val="0"/>
              </a:spcAft>
              <a:buClr>
                <a:srgbClr val="000000"/>
              </a:buClr>
              <a:buSzPts val="2202"/>
              <a:buFont typeface="Arial"/>
              <a:buNone/>
            </a:pPr>
            <a:r>
              <a:rPr lang="en-IE" sz="2202" b="0" i="0" u="none" strike="noStrike" cap="none">
                <a:solidFill>
                  <a:srgbClr val="0C4DA2"/>
                </a:solidFill>
                <a:latin typeface="Bricolage Grotesque"/>
                <a:ea typeface="Bricolage Grotesque"/>
                <a:cs typeface="Bricolage Grotesque"/>
                <a:sym typeface="Bricolage Grotesque"/>
              </a:rPr>
              <a:t>Συνολική επιχορήγηση: 1 49 351,00 €</a:t>
            </a:r>
            <a:endParaRPr sz="1400" b="0" i="0" u="none" strike="noStrike" cap="none">
              <a:solidFill>
                <a:srgbClr val="000000"/>
              </a:solidFill>
              <a:latin typeface="Arial"/>
              <a:ea typeface="Arial"/>
              <a:cs typeface="Arial"/>
              <a:sym typeface="Arial"/>
            </a:endParaRPr>
          </a:p>
        </p:txBody>
      </p:sp>
      <p:sp>
        <p:nvSpPr>
          <p:cNvPr id="144" name="Google Shape;144;p3"/>
          <p:cNvSpPr txBox="1"/>
          <p:nvPr/>
        </p:nvSpPr>
        <p:spPr>
          <a:xfrm>
            <a:off x="8884748" y="2030046"/>
            <a:ext cx="2743200" cy="3657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45" name="Google Shape;145;p3"/>
          <p:cNvSpPr/>
          <p:nvPr/>
        </p:nvSpPr>
        <p:spPr>
          <a:xfrm>
            <a:off x="1276350" y="3042835"/>
            <a:ext cx="8020049" cy="3046988"/>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4800"/>
              <a:buFont typeface="Arial"/>
              <a:buNone/>
            </a:pPr>
            <a:r>
              <a:rPr lang="en-IE" sz="4800" b="0" i="0" u="none" strike="noStrike" cap="none">
                <a:solidFill>
                  <a:schemeClr val="dk1"/>
                </a:solidFill>
                <a:latin typeface="Arial"/>
                <a:ea typeface="Arial"/>
                <a:cs typeface="Arial"/>
                <a:sym typeface="Arial"/>
              </a:rPr>
              <a:t>Πόσα ξέρω; </a:t>
            </a:r>
            <a:endParaRPr/>
          </a:p>
          <a:p>
            <a:pPr marL="0" marR="0" lvl="0" indent="0" algn="l" rtl="0">
              <a:lnSpc>
                <a:spcPct val="100000"/>
              </a:lnSpc>
              <a:spcBef>
                <a:spcPts val="0"/>
              </a:spcBef>
              <a:spcAft>
                <a:spcPts val="0"/>
              </a:spcAft>
              <a:buClr>
                <a:srgbClr val="FF0000"/>
              </a:buClr>
              <a:buSzPts val="4800"/>
              <a:buFont typeface="Arial"/>
              <a:buNone/>
            </a:pPr>
            <a:r>
              <a:rPr lang="en-IE" sz="4800" b="0" i="1" u="none" strike="noStrike" cap="none">
                <a:solidFill>
                  <a:srgbClr val="FF0000"/>
                </a:solidFill>
                <a:latin typeface="Arial"/>
                <a:ea typeface="Arial"/>
                <a:cs typeface="Arial"/>
                <a:sym typeface="Arial"/>
              </a:rPr>
              <a:t>Σύντομο ερωτηματολόγιο αξιολόγησης εισόδου με χρήση QR code.</a:t>
            </a:r>
            <a:endParaRPr sz="7200" b="0" i="0" u="none" strike="noStrike" cap="none">
              <a:solidFill>
                <a:schemeClr val="dk1"/>
              </a:solidFill>
              <a:latin typeface="Arial"/>
              <a:ea typeface="Arial"/>
              <a:cs typeface="Arial"/>
              <a:sym typeface="Arial"/>
            </a:endParaRPr>
          </a:p>
        </p:txBody>
      </p:sp>
      <p:pic>
        <p:nvPicPr>
          <p:cNvPr id="146" name="Google Shape;146;p3"/>
          <p:cNvPicPr preferRelativeResize="0"/>
          <p:nvPr/>
        </p:nvPicPr>
        <p:blipFill rotWithShape="1">
          <a:blip r:embed="rId8">
            <a:alphaModFix/>
          </a:blip>
          <a:srcRect/>
          <a:stretch/>
        </p:blipFill>
        <p:spPr>
          <a:xfrm>
            <a:off x="9755955" y="2448169"/>
            <a:ext cx="5143500" cy="5143500"/>
          </a:xfrm>
          <a:prstGeom prst="rect">
            <a:avLst/>
          </a:prstGeom>
          <a:noFill/>
          <a:ln>
            <a:noFill/>
          </a:ln>
        </p:spPr>
      </p:pic>
      <p:sp>
        <p:nvSpPr>
          <p:cNvPr id="147" name="Google Shape;147;p3"/>
          <p:cNvSpPr txBox="1"/>
          <p:nvPr/>
        </p:nvSpPr>
        <p:spPr>
          <a:xfrm>
            <a:off x="620301" y="7767190"/>
            <a:ext cx="15823489"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000" b="0" i="0" u="sng" strike="noStrike" cap="none">
                <a:solidFill>
                  <a:srgbClr val="FF0000"/>
                </a:solidFill>
                <a:latin typeface="Arial"/>
                <a:ea typeface="Arial"/>
                <a:cs typeface="Arial"/>
                <a:sym typeface="Arial"/>
                <a:hlinkClick r:id="rId9">
                  <a:extLst>
                    <a:ext uri="{A12FA001-AC4F-418D-AE19-62706E023703}">
                      <ahyp:hlinkClr xmlns:ahyp="http://schemas.microsoft.com/office/drawing/2018/hyperlinkcolor" val="tx"/>
                    </a:ext>
                  </a:extLst>
                </a:hlinkClick>
              </a:rPr>
              <a:t>Σύνδεσμος προς τα αποτελέσματα</a:t>
            </a:r>
            <a:endParaRPr/>
          </a:p>
          <a:p>
            <a:pPr marL="0" marR="0" lvl="0" indent="0" algn="l" rtl="0">
              <a:lnSpc>
                <a:spcPct val="100000"/>
              </a:lnSpc>
              <a:spcBef>
                <a:spcPts val="0"/>
              </a:spcBef>
              <a:spcAft>
                <a:spcPts val="0"/>
              </a:spcAft>
              <a:buNone/>
            </a:pPr>
            <a:r>
              <a:rPr lang="en-IE" sz="2000" b="0" i="0" u="sng" strike="noStrike" cap="none">
                <a:solidFill>
                  <a:srgbClr val="0000FF"/>
                </a:solidFill>
                <a:latin typeface="Arial"/>
                <a:ea typeface="Arial"/>
                <a:cs typeface="Arial"/>
                <a:sym typeface="Arial"/>
                <a:hlinkClick r:id="rId9">
                  <a:extLst>
                    <a:ext uri="{A12FA001-AC4F-418D-AE19-62706E023703}">
                      <ahyp:hlinkClr xmlns:ahyp="http://schemas.microsoft.com/office/drawing/2018/hyperlinkcolor" val="tx"/>
                    </a:ext>
                  </a:extLst>
                </a:hlinkClick>
              </a:rPr>
              <a:t>https://forms.office.com/Pages/DesignPageV2.aspx?prevorigin=shell&amp;origin=NeoPortalPage&amp;subpage=design&amp;id=GOURaIe3o0GK9JjK7OLoEWsTznmsNOJPlYNppBSRjkdUQzdJV0RLVTVGNVA2OE9PSFhRMjkyUVFZMy4u&amp;analysis=true</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4"/>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3" name="Google Shape;153;p4"/>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4" name="Google Shape;154;p4"/>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155" name="Google Shape;155;p4"/>
          <p:cNvSpPr/>
          <p:nvPr/>
        </p:nvSpPr>
        <p:spPr>
          <a:xfrm>
            <a:off x="14522571" y="-72829"/>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6" name="Google Shape;156;p4"/>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157" name="Google Shape;157;p4"/>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158" name="Google Shape;158;p4"/>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159" name="Google Shape;159;p4"/>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160" name="Google Shape;160;p4"/>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161" name="Google Shape;161;p4"/>
          <p:cNvSpPr txBox="1"/>
          <p:nvPr/>
        </p:nvSpPr>
        <p:spPr>
          <a:xfrm>
            <a:off x="3958549" y="321650"/>
            <a:ext cx="14581172"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800" b="1" i="0" u="none" strike="noStrike" cap="none">
                <a:solidFill>
                  <a:srgbClr val="FF0000"/>
                </a:solidFill>
                <a:latin typeface="Arial"/>
                <a:ea typeface="Arial"/>
                <a:cs typeface="Arial"/>
                <a:sym typeface="Arial"/>
              </a:rPr>
              <a:t>Εκπαίδευση στην επίλυση προβλημάτων Εντοπίστε το ψεύτικο </a:t>
            </a:r>
            <a:endParaRPr sz="4800" b="1" i="0" u="none" strike="noStrike" cap="none">
              <a:solidFill>
                <a:srgbClr val="FF0000"/>
              </a:solidFill>
              <a:latin typeface="Arial"/>
              <a:ea typeface="Arial"/>
              <a:cs typeface="Arial"/>
              <a:sym typeface="Arial"/>
            </a:endParaRPr>
          </a:p>
        </p:txBody>
      </p:sp>
      <p:pic>
        <p:nvPicPr>
          <p:cNvPr id="162" name="Google Shape;162;p4"/>
          <p:cNvPicPr preferRelativeResize="0"/>
          <p:nvPr/>
        </p:nvPicPr>
        <p:blipFill rotWithShape="1">
          <a:blip r:embed="rId6">
            <a:alphaModFix/>
          </a:blip>
          <a:srcRect/>
          <a:stretch/>
        </p:blipFill>
        <p:spPr>
          <a:xfrm>
            <a:off x="54601" y="1988754"/>
            <a:ext cx="9321655" cy="6237184"/>
          </a:xfrm>
          <a:prstGeom prst="rect">
            <a:avLst/>
          </a:prstGeom>
          <a:noFill/>
          <a:ln>
            <a:noFill/>
          </a:ln>
        </p:spPr>
      </p:pic>
      <p:sp>
        <p:nvSpPr>
          <p:cNvPr id="163" name="Google Shape;163;p4"/>
          <p:cNvSpPr txBox="1"/>
          <p:nvPr/>
        </p:nvSpPr>
        <p:spPr>
          <a:xfrm>
            <a:off x="1726025" y="8267969"/>
            <a:ext cx="13545625" cy="708977"/>
          </a:xfrm>
          <a:prstGeom prst="rect">
            <a:avLst/>
          </a:prstGeom>
          <a:noFill/>
          <a:ln>
            <a:noFill/>
          </a:ln>
        </p:spPr>
        <p:txBody>
          <a:bodyPr spcFirstLastPara="1" wrap="square" lIns="91425" tIns="45700" rIns="91425" bIns="45700" anchor="t" anchorCtr="0">
            <a:spAutoFit/>
          </a:bodyPr>
          <a:lstStyle/>
          <a:p>
            <a:pPr marL="0" marR="0" lvl="0" indent="0" algn="ctr" rtl="0">
              <a:lnSpc>
                <a:spcPct val="64285"/>
              </a:lnSpc>
              <a:spcBef>
                <a:spcPts val="0"/>
              </a:spcBef>
              <a:spcAft>
                <a:spcPts val="0"/>
              </a:spcAft>
              <a:buNone/>
            </a:pPr>
            <a:r>
              <a:rPr lang="en-IE" sz="2800" b="0" i="0" u="none" strike="noStrike" cap="none">
                <a:solidFill>
                  <a:srgbClr val="0A0A0A"/>
                </a:solidFill>
                <a:latin typeface="Roboto"/>
                <a:ea typeface="Roboto"/>
                <a:cs typeface="Roboto"/>
                <a:sym typeface="Roboto"/>
              </a:rPr>
              <a:t> </a:t>
            </a:r>
            <a:r>
              <a:rPr lang="en-IE" sz="2800" b="1" i="1" u="none" strike="noStrike" cap="none">
                <a:solidFill>
                  <a:srgbClr val="0000FF"/>
                </a:solidFill>
                <a:latin typeface="Roboto"/>
                <a:ea typeface="Roboto"/>
                <a:cs typeface="Roboto"/>
                <a:sym typeface="Roboto"/>
              </a:rPr>
              <a:t>«Δεν μπορούμε να λύσουμε τα προβλήματά μας με το ίδιο επίπεδο σκέψης που τα δημιούργησε».</a:t>
            </a:r>
            <a:endParaRPr/>
          </a:p>
          <a:p>
            <a:pPr marL="0" marR="0" lvl="0" indent="0" algn="ctr" rtl="0">
              <a:lnSpc>
                <a:spcPct val="64285"/>
              </a:lnSpc>
              <a:spcBef>
                <a:spcPts val="900"/>
              </a:spcBef>
              <a:spcAft>
                <a:spcPts val="0"/>
              </a:spcAft>
              <a:buNone/>
            </a:pPr>
            <a:r>
              <a:rPr lang="en-IE" sz="2800" b="1" i="1" u="none" strike="noStrike" cap="none">
                <a:solidFill>
                  <a:srgbClr val="0000FF"/>
                </a:solidFill>
                <a:latin typeface="Roboto"/>
                <a:ea typeface="Roboto"/>
                <a:cs typeface="Roboto"/>
                <a:sym typeface="Roboto"/>
              </a:rPr>
              <a:t> </a:t>
            </a:r>
            <a:r>
              <a:rPr lang="en-IE" sz="2800" b="0" i="1" u="none" strike="noStrike" cap="none">
                <a:solidFill>
                  <a:schemeClr val="dk1"/>
                </a:solidFill>
                <a:latin typeface="Roboto"/>
                <a:ea typeface="Roboto"/>
                <a:cs typeface="Roboto"/>
                <a:sym typeface="Roboto"/>
              </a:rPr>
              <a:t>Άλμπερτ Αϊνστάιν</a:t>
            </a:r>
            <a:endParaRPr sz="2400" b="0" i="1" u="none" strike="noStrike" cap="none">
              <a:solidFill>
                <a:schemeClr val="dk1"/>
              </a:solidFill>
              <a:latin typeface="Arial"/>
              <a:ea typeface="Arial"/>
              <a:cs typeface="Arial"/>
              <a:sym typeface="Arial"/>
            </a:endParaRPr>
          </a:p>
        </p:txBody>
      </p:sp>
      <p:pic>
        <p:nvPicPr>
          <p:cNvPr id="164" name="Google Shape;164;p4"/>
          <p:cNvPicPr preferRelativeResize="0"/>
          <p:nvPr/>
        </p:nvPicPr>
        <p:blipFill rotWithShape="1">
          <a:blip r:embed="rId7">
            <a:alphaModFix/>
          </a:blip>
          <a:srcRect/>
          <a:stretch/>
        </p:blipFill>
        <p:spPr>
          <a:xfrm>
            <a:off x="9552763" y="2103093"/>
            <a:ext cx="7455657" cy="583551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5"/>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0" name="Google Shape;170;p5"/>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1" name="Google Shape;171;p5"/>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172" name="Google Shape;172;p5"/>
          <p:cNvSpPr/>
          <p:nvPr/>
        </p:nvSpPr>
        <p:spPr>
          <a:xfrm>
            <a:off x="16453954" y="-756355"/>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3" name="Google Shape;173;p5"/>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174" name="Google Shape;174;p5"/>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175" name="Google Shape;175;p5"/>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176" name="Google Shape;176;p5"/>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177" name="Google Shape;177;p5"/>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178" name="Google Shape;178;p5"/>
          <p:cNvSpPr txBox="1"/>
          <p:nvPr/>
        </p:nvSpPr>
        <p:spPr>
          <a:xfrm>
            <a:off x="54601" y="1590993"/>
            <a:ext cx="16700297" cy="790981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3600" b="1" i="0" u="none" strike="noStrike" cap="none" dirty="0" err="1">
                <a:solidFill>
                  <a:srgbClr val="000000"/>
                </a:solidFill>
                <a:latin typeface="Arial"/>
                <a:ea typeface="Arial"/>
                <a:cs typeface="Arial"/>
                <a:sym typeface="Arial"/>
              </a:rPr>
              <a:t>Η</a:t>
            </a:r>
            <a:r>
              <a:rPr lang="en-IE" sz="3600" b="1" i="0" u="none" strike="noStrike" cap="none" dirty="0">
                <a:solidFill>
                  <a:srgbClr val="000000"/>
                </a:solidFill>
                <a:latin typeface="Arial"/>
                <a:ea typeface="Arial"/>
                <a:cs typeface="Arial"/>
                <a:sym typeface="Arial"/>
              </a:rPr>
              <a:t> </a:t>
            </a:r>
            <a:r>
              <a:rPr lang="en-IE" sz="3600" b="1" i="0" u="none" strike="noStrike" cap="none" dirty="0" err="1">
                <a:solidFill>
                  <a:srgbClr val="000000"/>
                </a:solidFill>
                <a:latin typeface="Arial"/>
                <a:ea typeface="Arial"/>
                <a:cs typeface="Arial"/>
                <a:sym typeface="Arial"/>
              </a:rPr>
              <a:t>θεωρί</a:t>
            </a:r>
            <a:r>
              <a:rPr lang="en-IE" sz="3600" b="1" i="0" u="none" strike="noStrike" cap="none" dirty="0">
                <a:solidFill>
                  <a:srgbClr val="000000"/>
                </a:solidFill>
                <a:latin typeface="Arial"/>
                <a:ea typeface="Arial"/>
                <a:cs typeface="Arial"/>
                <a:sym typeface="Arial"/>
              </a:rPr>
              <a:t>α της </a:t>
            </a:r>
            <a:r>
              <a:rPr lang="en-IE" sz="3600" b="1" i="0" u="none" strike="noStrike" cap="none" dirty="0" err="1">
                <a:solidFill>
                  <a:srgbClr val="000000"/>
                </a:solidFill>
                <a:latin typeface="Arial"/>
                <a:ea typeface="Arial"/>
                <a:cs typeface="Arial"/>
                <a:sym typeface="Arial"/>
              </a:rPr>
              <a:t>εκ</a:t>
            </a:r>
            <a:r>
              <a:rPr lang="en-IE" sz="3600" b="1" i="0" u="none" strike="noStrike" cap="none" dirty="0">
                <a:solidFill>
                  <a:srgbClr val="000000"/>
                </a:solidFill>
                <a:latin typeface="Arial"/>
                <a:ea typeface="Arial"/>
                <a:cs typeface="Arial"/>
                <a:sym typeface="Arial"/>
              </a:rPr>
              <a:t>πα</a:t>
            </a:r>
            <a:r>
              <a:rPr lang="en-IE" sz="3600" b="1" i="0" u="none" strike="noStrike" cap="none" dirty="0" err="1">
                <a:solidFill>
                  <a:srgbClr val="000000"/>
                </a:solidFill>
                <a:latin typeface="Arial"/>
                <a:ea typeface="Arial"/>
                <a:cs typeface="Arial"/>
                <a:sym typeface="Arial"/>
              </a:rPr>
              <a:t>ίδευσης</a:t>
            </a:r>
            <a:r>
              <a:rPr lang="en-IE" sz="3600" b="1" i="0" u="none" strike="noStrike" cap="none" dirty="0">
                <a:solidFill>
                  <a:srgbClr val="000000"/>
                </a:solidFill>
                <a:latin typeface="Arial"/>
                <a:ea typeface="Arial"/>
                <a:cs typeface="Arial"/>
                <a:sym typeface="Arial"/>
              </a:rPr>
              <a:t> </a:t>
            </a:r>
            <a:r>
              <a:rPr lang="en-IE" sz="3600" b="1" i="0" u="none" strike="noStrike" cap="none" dirty="0" err="1">
                <a:solidFill>
                  <a:srgbClr val="000000"/>
                </a:solidFill>
                <a:latin typeface="Arial"/>
                <a:ea typeface="Arial"/>
                <a:cs typeface="Arial"/>
                <a:sym typeface="Arial"/>
              </a:rPr>
              <a:t>στην</a:t>
            </a:r>
            <a:r>
              <a:rPr lang="en-IE" sz="3600" b="1" i="0" u="none" strike="noStrike" cap="none" dirty="0">
                <a:solidFill>
                  <a:srgbClr val="000000"/>
                </a:solidFill>
                <a:latin typeface="Arial"/>
                <a:ea typeface="Arial"/>
                <a:cs typeface="Arial"/>
                <a:sym typeface="Arial"/>
              </a:rPr>
              <a:t> </a:t>
            </a:r>
            <a:r>
              <a:rPr lang="en-IE" sz="3600" b="1" i="0" u="none" strike="noStrike" cap="none" dirty="0" err="1">
                <a:solidFill>
                  <a:srgbClr val="000000"/>
                </a:solidFill>
                <a:latin typeface="Arial"/>
                <a:ea typeface="Arial"/>
                <a:cs typeface="Arial"/>
                <a:sym typeface="Arial"/>
              </a:rPr>
              <a:t>ε</a:t>
            </a:r>
            <a:r>
              <a:rPr lang="en-IE" sz="3600" b="1" i="0" u="none" strike="noStrike" cap="none" dirty="0">
                <a:solidFill>
                  <a:srgbClr val="000000"/>
                </a:solidFill>
                <a:latin typeface="Arial"/>
                <a:ea typeface="Arial"/>
                <a:cs typeface="Arial"/>
                <a:sym typeface="Arial"/>
              </a:rPr>
              <a:t>π</a:t>
            </a:r>
            <a:r>
              <a:rPr lang="en-IE" sz="3600" b="1" i="0" u="none" strike="noStrike" cap="none" dirty="0" err="1">
                <a:solidFill>
                  <a:srgbClr val="000000"/>
                </a:solidFill>
                <a:latin typeface="Arial"/>
                <a:ea typeface="Arial"/>
                <a:cs typeface="Arial"/>
                <a:sym typeface="Arial"/>
              </a:rPr>
              <a:t>ίλυση</a:t>
            </a:r>
            <a:r>
              <a:rPr lang="en-IE" sz="3600" b="1" i="0" u="none" strike="noStrike" cap="none" dirty="0">
                <a:solidFill>
                  <a:srgbClr val="000000"/>
                </a:solidFill>
                <a:latin typeface="Arial"/>
                <a:ea typeface="Arial"/>
                <a:cs typeface="Arial"/>
                <a:sym typeface="Arial"/>
              </a:rPr>
              <a:t> π</a:t>
            </a:r>
            <a:r>
              <a:rPr lang="en-IE" sz="3600" b="1" i="0" u="none" strike="noStrike" cap="none" dirty="0" err="1">
                <a:solidFill>
                  <a:srgbClr val="000000"/>
                </a:solidFill>
                <a:latin typeface="Arial"/>
                <a:ea typeface="Arial"/>
                <a:cs typeface="Arial"/>
                <a:sym typeface="Arial"/>
              </a:rPr>
              <a:t>ρο</a:t>
            </a:r>
            <a:r>
              <a:rPr lang="en-IE" sz="3600" b="1" i="0" u="none" strike="noStrike" cap="none" dirty="0">
                <a:solidFill>
                  <a:srgbClr val="000000"/>
                </a:solidFill>
                <a:latin typeface="Arial"/>
                <a:ea typeface="Arial"/>
                <a:cs typeface="Arial"/>
                <a:sym typeface="Arial"/>
              </a:rPr>
              <a:t>β</a:t>
            </a:r>
            <a:r>
              <a:rPr lang="en-IE" sz="3600" b="1" i="0" u="none" strike="noStrike" cap="none" dirty="0" err="1">
                <a:solidFill>
                  <a:srgbClr val="000000"/>
                </a:solidFill>
                <a:latin typeface="Arial"/>
                <a:ea typeface="Arial"/>
                <a:cs typeface="Arial"/>
                <a:sym typeface="Arial"/>
              </a:rPr>
              <a:t>λημάτων</a:t>
            </a:r>
            <a:r>
              <a:rPr lang="en-IE" sz="3600" b="0" i="0" u="none" strike="noStrike" cap="none" dirty="0">
                <a:solidFill>
                  <a:srgbClr val="000000"/>
                </a:solidFill>
                <a:latin typeface="Arial"/>
                <a:ea typeface="Arial"/>
                <a:cs typeface="Arial"/>
                <a:sym typeface="Arial"/>
              </a:rPr>
              <a:t>, που </a:t>
            </a:r>
            <a:r>
              <a:rPr lang="en-IE" sz="3600" b="0" i="0" u="none" strike="noStrike" cap="none" dirty="0" err="1">
                <a:solidFill>
                  <a:srgbClr val="000000"/>
                </a:solidFill>
                <a:latin typeface="Arial"/>
                <a:ea typeface="Arial"/>
                <a:cs typeface="Arial"/>
                <a:sym typeface="Arial"/>
              </a:rPr>
              <a:t>έχει</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τις</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ρίζες</a:t>
            </a:r>
            <a:r>
              <a:rPr lang="en-IE" sz="3600" b="0" i="0" u="none" strike="noStrike" cap="none" dirty="0">
                <a:solidFill>
                  <a:srgbClr val="000000"/>
                </a:solidFill>
                <a:latin typeface="Arial"/>
                <a:ea typeface="Arial"/>
                <a:cs typeface="Arial"/>
                <a:sym typeface="Arial"/>
              </a:rPr>
              <a:t> της </a:t>
            </a:r>
            <a:r>
              <a:rPr lang="en-IE" sz="3600" b="0" i="0" u="none" strike="noStrike" cap="none" dirty="0" err="1">
                <a:solidFill>
                  <a:srgbClr val="000000"/>
                </a:solidFill>
                <a:latin typeface="Arial"/>
                <a:ea typeface="Arial"/>
                <a:cs typeface="Arial"/>
                <a:sym typeface="Arial"/>
              </a:rPr>
              <a:t>στη</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γνωστική</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ψυχολογί</a:t>
            </a:r>
            <a:r>
              <a:rPr lang="en-IE" sz="3600" b="0" i="0" u="none" strike="noStrike" cap="none" dirty="0">
                <a:solidFill>
                  <a:srgbClr val="000000"/>
                </a:solidFill>
                <a:latin typeface="Arial"/>
                <a:ea typeface="Arial"/>
                <a:cs typeface="Arial"/>
                <a:sym typeface="Arial"/>
              </a:rPr>
              <a:t>α, </a:t>
            </a:r>
            <a:r>
              <a:rPr lang="en-IE" sz="3600" b="0" i="0" u="none" strike="noStrike" cap="none" dirty="0" err="1">
                <a:solidFill>
                  <a:srgbClr val="000000"/>
                </a:solidFill>
                <a:latin typeface="Arial"/>
                <a:ea typeface="Arial"/>
                <a:cs typeface="Arial"/>
                <a:sym typeface="Arial"/>
              </a:rPr>
              <a:t>εστιάζει</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στον</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τρό</a:t>
            </a:r>
            <a:r>
              <a:rPr lang="en-IE" sz="3600" b="0" i="0" u="none" strike="noStrike" cap="none" dirty="0">
                <a:solidFill>
                  <a:srgbClr val="000000"/>
                </a:solidFill>
                <a:latin typeface="Arial"/>
                <a:ea typeface="Arial"/>
                <a:cs typeface="Arial"/>
                <a:sym typeface="Arial"/>
              </a:rPr>
              <a:t>π</a:t>
            </a:r>
            <a:r>
              <a:rPr lang="en-IE" sz="3600" b="0" i="0" u="none" strike="noStrike" cap="none" dirty="0" err="1">
                <a:solidFill>
                  <a:srgbClr val="000000"/>
                </a:solidFill>
                <a:latin typeface="Arial"/>
                <a:ea typeface="Arial"/>
                <a:cs typeface="Arial"/>
                <a:sym typeface="Arial"/>
              </a:rPr>
              <a:t>ο</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με</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τον</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ο</a:t>
            </a:r>
            <a:r>
              <a:rPr lang="en-IE" sz="3600" b="0" i="0" u="none" strike="noStrike" cap="none" dirty="0">
                <a:solidFill>
                  <a:srgbClr val="000000"/>
                </a:solidFill>
                <a:latin typeface="Arial"/>
                <a:ea typeface="Arial"/>
                <a:cs typeface="Arial"/>
                <a:sym typeface="Arial"/>
              </a:rPr>
              <a:t>π</a:t>
            </a:r>
            <a:r>
              <a:rPr lang="en-IE" sz="3600" b="0" i="0" u="none" strike="noStrike" cap="none" dirty="0" err="1">
                <a:solidFill>
                  <a:srgbClr val="000000"/>
                </a:solidFill>
                <a:latin typeface="Arial"/>
                <a:ea typeface="Arial"/>
                <a:cs typeface="Arial"/>
                <a:sym typeface="Arial"/>
              </a:rPr>
              <a:t>οίο</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a:t>
            </a:r>
            <a:r>
              <a:rPr lang="en-IE" sz="3600" b="0" i="0" u="none" strike="noStrike" cap="none" dirty="0">
                <a:solidFill>
                  <a:srgbClr val="000000"/>
                </a:solidFill>
                <a:latin typeface="Arial"/>
                <a:ea typeface="Arial"/>
                <a:cs typeface="Arial"/>
                <a:sym typeface="Arial"/>
              </a:rPr>
              <a:t>α </a:t>
            </a:r>
            <a:r>
              <a:rPr lang="en-IE" sz="3600" b="0" i="0" u="none" strike="noStrike" cap="none" dirty="0" err="1">
                <a:solidFill>
                  <a:srgbClr val="000000"/>
                </a:solidFill>
                <a:latin typeface="Arial"/>
                <a:ea typeface="Arial"/>
                <a:cs typeface="Arial"/>
                <a:sym typeface="Arial"/>
              </a:rPr>
              <a:t>άτομ</a:t>
            </a:r>
            <a:r>
              <a:rPr lang="en-IE" sz="3600" b="0" i="0" u="none" strike="noStrike" cap="none" dirty="0">
                <a:solidFill>
                  <a:srgbClr val="000000"/>
                </a:solidFill>
                <a:latin typeface="Arial"/>
                <a:ea typeface="Arial"/>
                <a:cs typeface="Arial"/>
                <a:sym typeface="Arial"/>
              </a:rPr>
              <a:t>α </a:t>
            </a:r>
            <a:r>
              <a:rPr lang="en-IE" sz="3600" b="0" i="0" u="none" strike="noStrike" cap="none" dirty="0" err="1">
                <a:solidFill>
                  <a:srgbClr val="000000"/>
                </a:solidFill>
                <a:latin typeface="Arial"/>
                <a:ea typeface="Arial"/>
                <a:cs typeface="Arial"/>
                <a:sym typeface="Arial"/>
              </a:rPr>
              <a:t>ε</a:t>
            </a:r>
            <a:r>
              <a:rPr lang="en-IE" sz="3600" b="0" i="0" u="none" strike="noStrike" cap="none" dirty="0">
                <a:solidFill>
                  <a:srgbClr val="000000"/>
                </a:solidFill>
                <a:latin typeface="Arial"/>
                <a:ea typeface="Arial"/>
                <a:cs typeface="Arial"/>
                <a:sym typeface="Arial"/>
              </a:rPr>
              <a:t>π</a:t>
            </a:r>
            <a:r>
              <a:rPr lang="en-IE" sz="3600" b="0" i="0" u="none" strike="noStrike" cap="none" dirty="0" err="1">
                <a:solidFill>
                  <a:srgbClr val="000000"/>
                </a:solidFill>
                <a:latin typeface="Arial"/>
                <a:ea typeface="Arial"/>
                <a:cs typeface="Arial"/>
                <a:sym typeface="Arial"/>
              </a:rPr>
              <a:t>εξεργάζοντ</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ι</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τις</a:t>
            </a:r>
            <a:r>
              <a:rPr lang="en-IE" sz="3600" b="0" i="0" u="none" strike="noStrike" cap="none" dirty="0">
                <a:solidFill>
                  <a:srgbClr val="000000"/>
                </a:solidFill>
                <a:latin typeface="Arial"/>
                <a:ea typeface="Arial"/>
                <a:cs typeface="Arial"/>
                <a:sym typeface="Arial"/>
              </a:rPr>
              <a:t> π</a:t>
            </a:r>
            <a:r>
              <a:rPr lang="en-IE" sz="3600" b="0" i="0" u="none" strike="noStrike" cap="none" dirty="0" err="1">
                <a:solidFill>
                  <a:srgbClr val="000000"/>
                </a:solidFill>
                <a:latin typeface="Arial"/>
                <a:ea typeface="Arial"/>
                <a:cs typeface="Arial"/>
                <a:sym typeface="Arial"/>
              </a:rPr>
              <a:t>ληροφορίες</a:t>
            </a:r>
            <a:r>
              <a:rPr lang="en-IE" sz="3600" b="0" i="0" u="none" strike="noStrike" cap="none" dirty="0">
                <a:solidFill>
                  <a:srgbClr val="000000"/>
                </a:solidFill>
                <a:latin typeface="Arial"/>
                <a:ea typeface="Arial"/>
                <a:cs typeface="Arial"/>
                <a:sym typeface="Arial"/>
              </a:rPr>
              <a:t>, α</a:t>
            </a:r>
            <a:r>
              <a:rPr lang="en-IE" sz="3600" b="0" i="0" u="none" strike="noStrike" cap="none" dirty="0" err="1">
                <a:solidFill>
                  <a:srgbClr val="000000"/>
                </a:solidFill>
                <a:latin typeface="Arial"/>
                <a:ea typeface="Arial"/>
                <a:cs typeface="Arial"/>
                <a:sym typeface="Arial"/>
              </a:rPr>
              <a:t>ν</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λύουν</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κ</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τ</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στάσεις</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κ</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ι</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λ</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μ</a:t>
            </a:r>
            <a:r>
              <a:rPr lang="en-IE" sz="3600" b="0" i="0" u="none" strike="noStrike" cap="none" dirty="0">
                <a:solidFill>
                  <a:srgbClr val="000000"/>
                </a:solidFill>
                <a:latin typeface="Arial"/>
                <a:ea typeface="Arial"/>
                <a:cs typeface="Arial"/>
                <a:sym typeface="Arial"/>
              </a:rPr>
              <a:t>β</a:t>
            </a:r>
            <a:r>
              <a:rPr lang="en-IE" sz="3600" b="0" i="0" u="none" strike="noStrike" cap="none" dirty="0" err="1">
                <a:solidFill>
                  <a:srgbClr val="000000"/>
                </a:solidFill>
                <a:latin typeface="Arial"/>
                <a:ea typeface="Arial"/>
                <a:cs typeface="Arial"/>
                <a:sym typeface="Arial"/>
              </a:rPr>
              <a:t>άνουν</a:t>
            </a:r>
            <a:r>
              <a:rPr lang="en-IE" sz="3600" b="0" i="0" u="none" strike="noStrike" cap="none" dirty="0">
                <a:solidFill>
                  <a:srgbClr val="000000"/>
                </a:solidFill>
                <a:latin typeface="Arial"/>
                <a:ea typeface="Arial"/>
                <a:cs typeface="Arial"/>
                <a:sym typeface="Arial"/>
              </a:rPr>
              <a:t> απ</a:t>
            </a:r>
            <a:r>
              <a:rPr lang="en-IE" sz="3600" b="0" i="0" u="none" strike="noStrike" cap="none" dirty="0" err="1">
                <a:solidFill>
                  <a:srgbClr val="000000"/>
                </a:solidFill>
                <a:latin typeface="Arial"/>
                <a:ea typeface="Arial"/>
                <a:cs typeface="Arial"/>
                <a:sym typeface="Arial"/>
              </a:rPr>
              <a:t>οφάσεις</a:t>
            </a:r>
            <a:r>
              <a:rPr lang="en-IE" sz="3600" b="0" i="0" u="none" strike="noStrike" cap="none" dirty="0">
                <a:solidFill>
                  <a:srgbClr val="000000"/>
                </a:solidFill>
                <a:latin typeface="Arial"/>
                <a:ea typeface="Arial"/>
                <a:cs typeface="Arial"/>
                <a:sym typeface="Arial"/>
              </a:rPr>
              <a:t>.</a:t>
            </a:r>
            <a:endParaRPr sz="1200" dirty="0"/>
          </a:p>
          <a:p>
            <a:pPr marL="0" marR="0" lvl="0" indent="0" algn="ctr" rtl="0">
              <a:lnSpc>
                <a:spcPct val="100000"/>
              </a:lnSpc>
              <a:spcBef>
                <a:spcPts val="0"/>
              </a:spcBef>
              <a:spcAft>
                <a:spcPts val="0"/>
              </a:spcAft>
              <a:buNone/>
            </a:pPr>
            <a:endParaRPr sz="36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IE" sz="3600" b="0" i="0" u="none" strike="noStrike" cap="none" dirty="0" err="1">
                <a:solidFill>
                  <a:srgbClr val="000000"/>
                </a:solidFill>
                <a:latin typeface="Arial"/>
                <a:ea typeface="Arial"/>
                <a:cs typeface="Arial"/>
                <a:sym typeface="Arial"/>
              </a:rPr>
              <a:t>Διδάσκει</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δομημένες</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μεθόδους</a:t>
            </a:r>
            <a:r>
              <a:rPr lang="en-IE" sz="3600" b="0" i="0" u="none" strike="noStrike" cap="none" dirty="0">
                <a:solidFill>
                  <a:srgbClr val="000000"/>
                </a:solidFill>
                <a:latin typeface="Arial"/>
                <a:ea typeface="Arial"/>
                <a:cs typeface="Arial"/>
                <a:sym typeface="Arial"/>
              </a:rPr>
              <a:t>, όπ</a:t>
            </a:r>
            <a:r>
              <a:rPr lang="en-IE" sz="3600" b="0" i="0" u="none" strike="noStrike" cap="none" dirty="0" err="1">
                <a:solidFill>
                  <a:srgbClr val="000000"/>
                </a:solidFill>
                <a:latin typeface="Arial"/>
                <a:ea typeface="Arial"/>
                <a:cs typeface="Arial"/>
                <a:sym typeface="Arial"/>
              </a:rPr>
              <a:t>ως</a:t>
            </a:r>
            <a:r>
              <a:rPr lang="en-IE" sz="3600" b="0" i="0" u="none" strike="noStrike" cap="none" dirty="0">
                <a:solidFill>
                  <a:srgbClr val="000000"/>
                </a:solidFill>
                <a:latin typeface="Arial"/>
                <a:ea typeface="Arial"/>
                <a:cs typeface="Arial"/>
                <a:sym typeface="Arial"/>
              </a:rPr>
              <a:t> </a:t>
            </a:r>
            <a:r>
              <a:rPr lang="en-IE" sz="3600" b="1" i="0" u="none" strike="noStrike" cap="none" dirty="0" err="1">
                <a:solidFill>
                  <a:srgbClr val="000000"/>
                </a:solidFill>
                <a:latin typeface="Arial"/>
                <a:ea typeface="Arial"/>
                <a:cs typeface="Arial"/>
                <a:sym typeface="Arial"/>
              </a:rPr>
              <a:t>τον</a:t>
            </a:r>
            <a:r>
              <a:rPr lang="en-IE" sz="3600" b="1" i="0" u="none" strike="noStrike" cap="none" dirty="0">
                <a:solidFill>
                  <a:srgbClr val="000000"/>
                </a:solidFill>
                <a:latin typeface="Arial"/>
                <a:ea typeface="Arial"/>
                <a:cs typeface="Arial"/>
                <a:sym typeface="Arial"/>
              </a:rPr>
              <a:t> </a:t>
            </a:r>
            <a:r>
              <a:rPr lang="en-IE" sz="3600" b="1" i="0" u="none" strike="noStrike" cap="none" dirty="0" err="1">
                <a:solidFill>
                  <a:srgbClr val="000000"/>
                </a:solidFill>
                <a:latin typeface="Arial"/>
                <a:ea typeface="Arial"/>
                <a:cs typeface="Arial"/>
                <a:sym typeface="Arial"/>
              </a:rPr>
              <a:t>εντο</a:t>
            </a:r>
            <a:r>
              <a:rPr lang="en-IE" sz="3600" b="1" i="0" u="none" strike="noStrike" cap="none" dirty="0">
                <a:solidFill>
                  <a:srgbClr val="000000"/>
                </a:solidFill>
                <a:latin typeface="Arial"/>
                <a:ea typeface="Arial"/>
                <a:cs typeface="Arial"/>
                <a:sym typeface="Arial"/>
              </a:rPr>
              <a:t>π</a:t>
            </a:r>
            <a:r>
              <a:rPr lang="en-IE" sz="3600" b="1" i="0" u="none" strike="noStrike" cap="none" dirty="0" err="1">
                <a:solidFill>
                  <a:srgbClr val="000000"/>
                </a:solidFill>
                <a:latin typeface="Arial"/>
                <a:ea typeface="Arial"/>
                <a:cs typeface="Arial"/>
                <a:sym typeface="Arial"/>
              </a:rPr>
              <a:t>ισμό</a:t>
            </a:r>
            <a:r>
              <a:rPr lang="en-IE" sz="3600" b="1" i="0" u="none" strike="noStrike" cap="none" dirty="0">
                <a:solidFill>
                  <a:srgbClr val="000000"/>
                </a:solidFill>
                <a:latin typeface="Arial"/>
                <a:ea typeface="Arial"/>
                <a:cs typeface="Arial"/>
                <a:sym typeface="Arial"/>
              </a:rPr>
              <a:t> π</a:t>
            </a:r>
            <a:r>
              <a:rPr lang="en-IE" sz="3600" b="1" i="0" u="none" strike="noStrike" cap="none" dirty="0" err="1">
                <a:solidFill>
                  <a:srgbClr val="000000"/>
                </a:solidFill>
                <a:latin typeface="Arial"/>
                <a:ea typeface="Arial"/>
                <a:cs typeface="Arial"/>
                <a:sym typeface="Arial"/>
              </a:rPr>
              <a:t>ρο</a:t>
            </a:r>
            <a:r>
              <a:rPr lang="en-IE" sz="3600" b="1" i="0" u="none" strike="noStrike" cap="none" dirty="0">
                <a:solidFill>
                  <a:srgbClr val="000000"/>
                </a:solidFill>
                <a:latin typeface="Arial"/>
                <a:ea typeface="Arial"/>
                <a:cs typeface="Arial"/>
                <a:sym typeface="Arial"/>
              </a:rPr>
              <a:t>β</a:t>
            </a:r>
            <a:r>
              <a:rPr lang="en-IE" sz="3600" b="1" i="0" u="none" strike="noStrike" cap="none" dirty="0" err="1">
                <a:solidFill>
                  <a:srgbClr val="000000"/>
                </a:solidFill>
                <a:latin typeface="Arial"/>
                <a:ea typeface="Arial"/>
                <a:cs typeface="Arial"/>
                <a:sym typeface="Arial"/>
              </a:rPr>
              <a:t>λημάτων</a:t>
            </a:r>
            <a:r>
              <a:rPr lang="en-IE" sz="3600" b="0" i="0" u="none" strike="noStrike" cap="none" dirty="0">
                <a:solidFill>
                  <a:srgbClr val="000000"/>
                </a:solidFill>
                <a:latin typeface="Arial"/>
                <a:ea typeface="Arial"/>
                <a:cs typeface="Arial"/>
                <a:sym typeface="Arial"/>
              </a:rPr>
              <a:t>, </a:t>
            </a:r>
            <a:r>
              <a:rPr lang="en-IE" sz="3600" b="1" i="0" u="none" strike="noStrike" cap="none" dirty="0" err="1">
                <a:solidFill>
                  <a:srgbClr val="0000FF"/>
                </a:solidFill>
                <a:latin typeface="Arial"/>
                <a:ea typeface="Arial"/>
                <a:cs typeface="Arial"/>
                <a:sym typeface="Arial"/>
              </a:rPr>
              <a:t>την</a:t>
            </a:r>
            <a:r>
              <a:rPr lang="en-IE" sz="3600" b="1" i="0" u="none" strike="noStrike" cap="none" dirty="0">
                <a:solidFill>
                  <a:srgbClr val="0000FF"/>
                </a:solidFill>
                <a:latin typeface="Arial"/>
                <a:ea typeface="Arial"/>
                <a:cs typeface="Arial"/>
                <a:sym typeface="Arial"/>
              </a:rPr>
              <a:t> α</a:t>
            </a:r>
            <a:r>
              <a:rPr lang="en-IE" sz="3600" b="1" i="0" u="none" strike="noStrike" cap="none" dirty="0" err="1">
                <a:solidFill>
                  <a:srgbClr val="0000FF"/>
                </a:solidFill>
                <a:latin typeface="Arial"/>
                <a:ea typeface="Arial"/>
                <a:cs typeface="Arial"/>
                <a:sym typeface="Arial"/>
              </a:rPr>
              <a:t>ξιολόγηση</a:t>
            </a:r>
            <a:r>
              <a:rPr lang="en-IE" sz="3600" b="1" i="0" u="none" strike="noStrike" cap="none" dirty="0">
                <a:solidFill>
                  <a:srgbClr val="0000FF"/>
                </a:solidFill>
                <a:latin typeface="Arial"/>
                <a:ea typeface="Arial"/>
                <a:cs typeface="Arial"/>
                <a:sym typeface="Arial"/>
              </a:rPr>
              <a:t> </a:t>
            </a:r>
            <a:r>
              <a:rPr lang="en-IE" sz="3600" b="1" i="0" u="none" strike="noStrike" cap="none" dirty="0" err="1">
                <a:solidFill>
                  <a:srgbClr val="0000FF"/>
                </a:solidFill>
                <a:latin typeface="Arial"/>
                <a:ea typeface="Arial"/>
                <a:cs typeface="Arial"/>
                <a:sym typeface="Arial"/>
              </a:rPr>
              <a:t>λύσεων</a:t>
            </a:r>
            <a:r>
              <a:rPr lang="en-IE" sz="3600" b="1" i="0" u="none" strike="noStrike" cap="none" dirty="0">
                <a:solidFill>
                  <a:srgbClr val="0000FF"/>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κ</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ι</a:t>
            </a:r>
            <a:r>
              <a:rPr lang="en-IE" sz="3600" b="0" i="0" u="none" strike="noStrike" cap="none" dirty="0">
                <a:solidFill>
                  <a:srgbClr val="000000"/>
                </a:solidFill>
                <a:latin typeface="Arial"/>
                <a:ea typeface="Arial"/>
                <a:cs typeface="Arial"/>
                <a:sym typeface="Arial"/>
              </a:rPr>
              <a:t> </a:t>
            </a:r>
            <a:r>
              <a:rPr lang="en-IE" sz="3600" b="1" i="0" u="none" strike="noStrike" cap="none" dirty="0" err="1">
                <a:solidFill>
                  <a:srgbClr val="FF0000"/>
                </a:solidFill>
                <a:latin typeface="Arial"/>
                <a:ea typeface="Arial"/>
                <a:cs typeface="Arial"/>
                <a:sym typeface="Arial"/>
              </a:rPr>
              <a:t>την</a:t>
            </a:r>
            <a:r>
              <a:rPr lang="en-IE" sz="3600" b="1" i="0" u="none" strike="noStrike" cap="none" dirty="0">
                <a:solidFill>
                  <a:srgbClr val="FF0000"/>
                </a:solidFill>
                <a:latin typeface="Arial"/>
                <a:ea typeface="Arial"/>
                <a:cs typeface="Arial"/>
                <a:sym typeface="Arial"/>
              </a:rPr>
              <a:t> </a:t>
            </a:r>
            <a:r>
              <a:rPr lang="en-IE" sz="3600" b="1" i="0" u="none" strike="noStrike" cap="none" dirty="0" err="1">
                <a:solidFill>
                  <a:srgbClr val="FF0000"/>
                </a:solidFill>
                <a:latin typeface="Arial"/>
                <a:ea typeface="Arial"/>
                <a:cs typeface="Arial"/>
                <a:sym typeface="Arial"/>
              </a:rPr>
              <a:t>εφ</a:t>
            </a:r>
            <a:r>
              <a:rPr lang="en-IE" sz="3600" b="1" i="0" u="none" strike="noStrike" cap="none" dirty="0">
                <a:solidFill>
                  <a:srgbClr val="FF0000"/>
                </a:solidFill>
                <a:latin typeface="Arial"/>
                <a:ea typeface="Arial"/>
                <a:cs typeface="Arial"/>
                <a:sym typeface="Arial"/>
              </a:rPr>
              <a:t>α</a:t>
            </a:r>
            <a:r>
              <a:rPr lang="en-IE" sz="3600" b="1" i="0" u="none" strike="noStrike" cap="none" dirty="0" err="1">
                <a:solidFill>
                  <a:srgbClr val="FF0000"/>
                </a:solidFill>
                <a:latin typeface="Arial"/>
                <a:ea typeface="Arial"/>
                <a:cs typeface="Arial"/>
                <a:sym typeface="Arial"/>
              </a:rPr>
              <a:t>ρμογή</a:t>
            </a:r>
            <a:r>
              <a:rPr lang="en-IE" sz="3600" b="1" i="0" u="none" strike="noStrike" cap="none" dirty="0">
                <a:solidFill>
                  <a:srgbClr val="FF0000"/>
                </a:solidFill>
                <a:latin typeface="Arial"/>
                <a:ea typeface="Arial"/>
                <a:cs typeface="Arial"/>
                <a:sym typeface="Arial"/>
              </a:rPr>
              <a:t> των </a:t>
            </a:r>
            <a:r>
              <a:rPr lang="en-IE" sz="3600" b="1" i="0" u="none" strike="noStrike" cap="none" dirty="0" err="1">
                <a:solidFill>
                  <a:srgbClr val="FF0000"/>
                </a:solidFill>
                <a:latin typeface="Arial"/>
                <a:ea typeface="Arial"/>
                <a:cs typeface="Arial"/>
                <a:sym typeface="Arial"/>
              </a:rPr>
              <a:t>κ</a:t>
            </a:r>
            <a:r>
              <a:rPr lang="en-IE" sz="3600" b="1" i="0" u="none" strike="noStrike" cap="none" dirty="0">
                <a:solidFill>
                  <a:srgbClr val="FF0000"/>
                </a:solidFill>
                <a:latin typeface="Arial"/>
                <a:ea typeface="Arial"/>
                <a:cs typeface="Arial"/>
                <a:sym typeface="Arial"/>
              </a:rPr>
              <a:t>α</a:t>
            </a:r>
            <a:r>
              <a:rPr lang="en-IE" sz="3600" b="1" i="0" u="none" strike="noStrike" cap="none" dirty="0" err="1">
                <a:solidFill>
                  <a:srgbClr val="FF0000"/>
                </a:solidFill>
                <a:latin typeface="Arial"/>
                <a:ea typeface="Arial"/>
                <a:cs typeface="Arial"/>
                <a:sym typeface="Arial"/>
              </a:rPr>
              <a:t>λύτερων</a:t>
            </a:r>
            <a:r>
              <a:rPr lang="en-IE" sz="3600" b="1" i="0" u="none" strike="noStrike" cap="none" dirty="0">
                <a:solidFill>
                  <a:srgbClr val="FF0000"/>
                </a:solidFill>
                <a:latin typeface="Arial"/>
                <a:ea typeface="Arial"/>
                <a:cs typeface="Arial"/>
                <a:sym typeface="Arial"/>
              </a:rPr>
              <a:t> </a:t>
            </a:r>
            <a:r>
              <a:rPr lang="en-IE" sz="3600" b="1" i="0" u="none" strike="noStrike" cap="none" dirty="0" err="1">
                <a:solidFill>
                  <a:srgbClr val="FF0000"/>
                </a:solidFill>
                <a:latin typeface="Arial"/>
                <a:ea typeface="Arial"/>
                <a:cs typeface="Arial"/>
                <a:sym typeface="Arial"/>
              </a:rPr>
              <a:t>ε</a:t>
            </a:r>
            <a:r>
              <a:rPr lang="en-IE" sz="3600" b="1" i="0" u="none" strike="noStrike" cap="none" dirty="0">
                <a:solidFill>
                  <a:srgbClr val="FF0000"/>
                </a:solidFill>
                <a:latin typeface="Arial"/>
                <a:ea typeface="Arial"/>
                <a:cs typeface="Arial"/>
                <a:sym typeface="Arial"/>
              </a:rPr>
              <a:t>π</a:t>
            </a:r>
            <a:r>
              <a:rPr lang="en-IE" sz="3600" b="1" i="0" u="none" strike="noStrike" cap="none" dirty="0" err="1">
                <a:solidFill>
                  <a:srgbClr val="FF0000"/>
                </a:solidFill>
                <a:latin typeface="Arial"/>
                <a:ea typeface="Arial"/>
                <a:cs typeface="Arial"/>
                <a:sym typeface="Arial"/>
              </a:rPr>
              <a:t>ιλογών</a:t>
            </a:r>
            <a:r>
              <a:rPr lang="en-IE" sz="3600" b="0" i="0" u="none" strike="noStrike" cap="none" dirty="0">
                <a:solidFill>
                  <a:srgbClr val="000000"/>
                </a:solidFill>
                <a:latin typeface="Arial"/>
                <a:ea typeface="Arial"/>
                <a:cs typeface="Arial"/>
                <a:sym typeface="Arial"/>
              </a:rPr>
              <a:t>.</a:t>
            </a:r>
            <a:endParaRPr sz="1200" dirty="0"/>
          </a:p>
          <a:p>
            <a:pPr marL="0" marR="0" lvl="0" indent="0" algn="ctr" rtl="0">
              <a:lnSpc>
                <a:spcPct val="100000"/>
              </a:lnSpc>
              <a:spcBef>
                <a:spcPts val="0"/>
              </a:spcBef>
              <a:spcAft>
                <a:spcPts val="0"/>
              </a:spcAft>
              <a:buNone/>
            </a:pPr>
            <a:endParaRPr sz="36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None/>
            </a:pPr>
            <a:r>
              <a:rPr lang="en-IE" sz="3600" b="0" i="0" u="none" strike="noStrike" cap="none" dirty="0" err="1">
                <a:solidFill>
                  <a:srgbClr val="000000"/>
                </a:solidFill>
                <a:latin typeface="Arial"/>
                <a:ea typeface="Arial"/>
                <a:cs typeface="Arial"/>
                <a:sym typeface="Arial"/>
              </a:rPr>
              <a:t>Αυτή</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η</a:t>
            </a:r>
            <a:r>
              <a:rPr lang="en-IE" sz="3600" b="0" i="0" u="none" strike="noStrike" cap="none" dirty="0">
                <a:solidFill>
                  <a:srgbClr val="000000"/>
                </a:solidFill>
                <a:latin typeface="Arial"/>
                <a:ea typeface="Arial"/>
                <a:cs typeface="Arial"/>
                <a:sym typeface="Arial"/>
              </a:rPr>
              <a:t> π</a:t>
            </a:r>
            <a:r>
              <a:rPr lang="en-IE" sz="3600" b="0" i="0" u="none" strike="noStrike" cap="none" dirty="0" err="1">
                <a:solidFill>
                  <a:srgbClr val="000000"/>
                </a:solidFill>
                <a:latin typeface="Arial"/>
                <a:ea typeface="Arial"/>
                <a:cs typeface="Arial"/>
                <a:sym typeface="Arial"/>
              </a:rPr>
              <a:t>ροσέγγιση</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ενισχύει</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την</a:t>
            </a:r>
            <a:r>
              <a:rPr lang="en-IE" sz="3600" b="0" i="0" u="none" strike="noStrike" cap="none" dirty="0">
                <a:solidFill>
                  <a:srgbClr val="000000"/>
                </a:solidFill>
                <a:latin typeface="Arial"/>
                <a:ea typeface="Arial"/>
                <a:cs typeface="Arial"/>
                <a:sym typeface="Arial"/>
              </a:rPr>
              <a:t> α</a:t>
            </a:r>
            <a:r>
              <a:rPr lang="en-IE" sz="3600" b="0" i="0" u="none" strike="noStrike" cap="none" dirty="0" err="1">
                <a:solidFill>
                  <a:srgbClr val="000000"/>
                </a:solidFill>
                <a:latin typeface="Arial"/>
                <a:ea typeface="Arial"/>
                <a:cs typeface="Arial"/>
                <a:sym typeface="Arial"/>
              </a:rPr>
              <a:t>ν</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λυτική</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κ</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ι</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δημιουργική</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σκέψη</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μέσω</a:t>
            </a:r>
            <a:r>
              <a:rPr lang="en-IE" sz="3600" b="0" i="0" u="none" strike="noStrike" cap="none" dirty="0">
                <a:solidFill>
                  <a:srgbClr val="000000"/>
                </a:solidFill>
                <a:latin typeface="Arial"/>
                <a:ea typeface="Arial"/>
                <a:cs typeface="Arial"/>
                <a:sym typeface="Arial"/>
              </a:rPr>
              <a:t> της </a:t>
            </a:r>
            <a:r>
              <a:rPr lang="en-IE" sz="3600" b="0" i="0" u="none" strike="noStrike" cap="none" dirty="0" err="1">
                <a:solidFill>
                  <a:srgbClr val="000000"/>
                </a:solidFill>
                <a:latin typeface="Arial"/>
                <a:ea typeface="Arial"/>
                <a:cs typeface="Arial"/>
                <a:sym typeface="Arial"/>
              </a:rPr>
              <a:t>λογικής</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συλλογιστικής</a:t>
            </a:r>
            <a:r>
              <a:rPr lang="en-IE" sz="3600" b="0" i="0" u="none" strike="noStrike" cap="none" dirty="0">
                <a:solidFill>
                  <a:srgbClr val="000000"/>
                </a:solidFill>
                <a:latin typeface="Arial"/>
                <a:ea typeface="Arial"/>
                <a:cs typeface="Arial"/>
                <a:sym typeface="Arial"/>
              </a:rPr>
              <a:t>, της α</a:t>
            </a:r>
            <a:r>
              <a:rPr lang="en-IE" sz="3600" b="0" i="0" u="none" strike="noStrike" cap="none" dirty="0" err="1">
                <a:solidFill>
                  <a:srgbClr val="000000"/>
                </a:solidFill>
                <a:latin typeface="Arial"/>
                <a:ea typeface="Arial"/>
                <a:cs typeface="Arial"/>
                <a:sym typeface="Arial"/>
              </a:rPr>
              <a:t>ν</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γνώρισης</a:t>
            </a:r>
            <a:r>
              <a:rPr lang="en-IE" sz="3600" b="0" i="0" u="none" strike="noStrike" cap="none" dirty="0">
                <a:solidFill>
                  <a:srgbClr val="000000"/>
                </a:solidFill>
                <a:latin typeface="Arial"/>
                <a:ea typeface="Arial"/>
                <a:cs typeface="Arial"/>
                <a:sym typeface="Arial"/>
              </a:rPr>
              <a:t> π</a:t>
            </a:r>
            <a:r>
              <a:rPr lang="en-IE" sz="3600" b="0" i="0" u="none" strike="noStrike" cap="none" dirty="0" err="1">
                <a:solidFill>
                  <a:srgbClr val="000000"/>
                </a:solidFill>
                <a:latin typeface="Arial"/>
                <a:ea typeface="Arial"/>
                <a:cs typeface="Arial"/>
                <a:sym typeface="Arial"/>
              </a:rPr>
              <a:t>ροτύ</a:t>
            </a:r>
            <a:r>
              <a:rPr lang="en-IE" sz="3600" b="0" i="0" u="none" strike="noStrike" cap="none" dirty="0">
                <a:solidFill>
                  <a:srgbClr val="000000"/>
                </a:solidFill>
                <a:latin typeface="Arial"/>
                <a:ea typeface="Arial"/>
                <a:cs typeface="Arial"/>
                <a:sym typeface="Arial"/>
              </a:rPr>
              <a:t>π</a:t>
            </a:r>
            <a:r>
              <a:rPr lang="en-IE" sz="3600" b="0" i="0" u="none" strike="noStrike" cap="none" dirty="0" err="1">
                <a:solidFill>
                  <a:srgbClr val="000000"/>
                </a:solidFill>
                <a:latin typeface="Arial"/>
                <a:ea typeface="Arial"/>
                <a:cs typeface="Arial"/>
                <a:sym typeface="Arial"/>
              </a:rPr>
              <a:t>ων</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κ</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ι</a:t>
            </a:r>
            <a:r>
              <a:rPr lang="en-IE" sz="3600" b="0" i="0" u="none" strike="noStrike" cap="none" dirty="0">
                <a:solidFill>
                  <a:srgbClr val="000000"/>
                </a:solidFill>
                <a:latin typeface="Arial"/>
                <a:ea typeface="Arial"/>
                <a:cs typeface="Arial"/>
                <a:sym typeface="Arial"/>
              </a:rPr>
              <a:t> της π</a:t>
            </a:r>
            <a:r>
              <a:rPr lang="en-IE" sz="3600" b="0" i="0" u="none" strike="noStrike" cap="none" dirty="0" err="1">
                <a:solidFill>
                  <a:srgbClr val="000000"/>
                </a:solidFill>
                <a:latin typeface="Arial"/>
                <a:ea typeface="Arial"/>
                <a:cs typeface="Arial"/>
                <a:sym typeface="Arial"/>
              </a:rPr>
              <a:t>ροσ</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ρμοστικότητ</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ς</a:t>
            </a:r>
            <a:r>
              <a:rPr lang="en-IE" sz="3600" b="0" i="0" u="none" strike="noStrike" cap="none" dirty="0">
                <a:solidFill>
                  <a:srgbClr val="000000"/>
                </a:solidFill>
                <a:latin typeface="Arial"/>
                <a:ea typeface="Arial"/>
                <a:cs typeface="Arial"/>
                <a:sym typeface="Arial"/>
              </a:rPr>
              <a:t>, β</a:t>
            </a:r>
            <a:r>
              <a:rPr lang="en-IE" sz="3600" b="0" i="0" u="none" strike="noStrike" cap="none" dirty="0" err="1">
                <a:solidFill>
                  <a:srgbClr val="000000"/>
                </a:solidFill>
                <a:latin typeface="Arial"/>
                <a:ea typeface="Arial"/>
                <a:cs typeface="Arial"/>
                <a:sym typeface="Arial"/>
              </a:rPr>
              <a:t>οηθώντ</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ς</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τελικά</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τους</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χρήστες</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ν</a:t>
            </a:r>
            <a:r>
              <a:rPr lang="en-IE" sz="3600" b="0" i="0" u="none" strike="noStrike" cap="none" dirty="0">
                <a:solidFill>
                  <a:srgbClr val="000000"/>
                </a:solidFill>
                <a:latin typeface="Arial"/>
                <a:ea typeface="Arial"/>
                <a:cs typeface="Arial"/>
                <a:sym typeface="Arial"/>
              </a:rPr>
              <a:t>α α</a:t>
            </a:r>
            <a:r>
              <a:rPr lang="en-IE" sz="3600" b="0" i="0" u="none" strike="noStrike" cap="none" dirty="0" err="1">
                <a:solidFill>
                  <a:srgbClr val="000000"/>
                </a:solidFill>
                <a:latin typeface="Arial"/>
                <a:ea typeface="Arial"/>
                <a:cs typeface="Arial"/>
                <a:sym typeface="Arial"/>
              </a:rPr>
              <a:t>ντιμετω</a:t>
            </a:r>
            <a:r>
              <a:rPr lang="en-IE" sz="3600" b="0" i="0" u="none" strike="noStrike" cap="none" dirty="0">
                <a:solidFill>
                  <a:srgbClr val="000000"/>
                </a:solidFill>
                <a:latin typeface="Arial"/>
                <a:ea typeface="Arial"/>
                <a:cs typeface="Arial"/>
                <a:sym typeface="Arial"/>
              </a:rPr>
              <a:t>π</a:t>
            </a:r>
            <a:r>
              <a:rPr lang="en-IE" sz="3600" b="0" i="0" u="none" strike="noStrike" cap="none" dirty="0" err="1">
                <a:solidFill>
                  <a:srgbClr val="000000"/>
                </a:solidFill>
                <a:latin typeface="Arial"/>
                <a:ea typeface="Arial"/>
                <a:cs typeface="Arial"/>
                <a:sym typeface="Arial"/>
              </a:rPr>
              <a:t>ίζουν</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συστημ</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τικά</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λογικά</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κ</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ι</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με</a:t>
            </a:r>
            <a:r>
              <a:rPr lang="en-IE" sz="3600" b="0" i="0" u="none" strike="noStrike" cap="none" dirty="0">
                <a:solidFill>
                  <a:srgbClr val="000000"/>
                </a:solidFill>
                <a:latin typeface="Arial"/>
                <a:ea typeface="Arial"/>
                <a:cs typeface="Arial"/>
                <a:sym typeface="Arial"/>
              </a:rPr>
              <a:t> α</a:t>
            </a:r>
            <a:r>
              <a:rPr lang="en-IE" sz="3600" b="0" i="0" u="none" strike="noStrike" cap="none" dirty="0" err="1">
                <a:solidFill>
                  <a:srgbClr val="000000"/>
                </a:solidFill>
                <a:latin typeface="Arial"/>
                <a:ea typeface="Arial"/>
                <a:cs typeface="Arial"/>
                <a:sym typeface="Arial"/>
              </a:rPr>
              <a:t>υτο</a:t>
            </a:r>
            <a:r>
              <a:rPr lang="en-IE" sz="3600" b="0" i="0" u="none" strike="noStrike" cap="none" dirty="0">
                <a:solidFill>
                  <a:srgbClr val="000000"/>
                </a:solidFill>
                <a:latin typeface="Arial"/>
                <a:ea typeface="Arial"/>
                <a:cs typeface="Arial"/>
                <a:sym typeface="Arial"/>
              </a:rPr>
              <a:t>π</a:t>
            </a:r>
            <a:r>
              <a:rPr lang="en-IE" sz="3600" b="0" i="0" u="none" strike="noStrike" cap="none" dirty="0" err="1">
                <a:solidFill>
                  <a:srgbClr val="000000"/>
                </a:solidFill>
                <a:latin typeface="Arial"/>
                <a:ea typeface="Arial"/>
                <a:cs typeface="Arial"/>
                <a:sym typeface="Arial"/>
              </a:rPr>
              <a:t>ε</a:t>
            </a:r>
            <a:r>
              <a:rPr lang="en-IE" sz="3600" b="0" i="0" u="none" strike="noStrike" cap="none" dirty="0">
                <a:solidFill>
                  <a:srgbClr val="000000"/>
                </a:solidFill>
                <a:latin typeface="Arial"/>
                <a:ea typeface="Arial"/>
                <a:cs typeface="Arial"/>
                <a:sym typeface="Arial"/>
              </a:rPr>
              <a:t>π</a:t>
            </a:r>
            <a:r>
              <a:rPr lang="en-IE" sz="3600" b="0" i="0" u="none" strike="noStrike" cap="none" dirty="0" err="1">
                <a:solidFill>
                  <a:srgbClr val="000000"/>
                </a:solidFill>
                <a:latin typeface="Arial"/>
                <a:ea typeface="Arial"/>
                <a:cs typeface="Arial"/>
                <a:sym typeface="Arial"/>
              </a:rPr>
              <a:t>οίθηση</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την</a:t>
            </a:r>
            <a:r>
              <a:rPr lang="en-IE" sz="3600" b="0" i="0" u="none" strike="noStrike" cap="none" dirty="0">
                <a:solidFill>
                  <a:srgbClr val="000000"/>
                </a:solidFill>
                <a:latin typeface="Arial"/>
                <a:ea typeface="Arial"/>
                <a:cs typeface="Arial"/>
                <a:sym typeface="Arial"/>
              </a:rPr>
              <a:t> πα</a:t>
            </a:r>
            <a:r>
              <a:rPr lang="en-IE" sz="3600" b="0" i="0" u="none" strike="noStrike" cap="none" dirty="0" err="1">
                <a:solidFill>
                  <a:srgbClr val="000000"/>
                </a:solidFill>
                <a:latin typeface="Arial"/>
                <a:ea typeface="Arial"/>
                <a:cs typeface="Arial"/>
                <a:sym typeface="Arial"/>
              </a:rPr>
              <a:t>ρ</a:t>
            </a:r>
            <a:r>
              <a:rPr lang="en-IE" sz="3600" b="0" i="0" u="none" strike="noStrike" cap="none" dirty="0">
                <a:solidFill>
                  <a:srgbClr val="000000"/>
                </a:solidFill>
                <a:latin typeface="Arial"/>
                <a:ea typeface="Arial"/>
                <a:cs typeface="Arial"/>
                <a:sym typeface="Arial"/>
              </a:rPr>
              <a:t>απ</a:t>
            </a:r>
            <a:r>
              <a:rPr lang="en-IE" sz="3600" b="0" i="0" u="none" strike="noStrike" cap="none" dirty="0" err="1">
                <a:solidFill>
                  <a:srgbClr val="000000"/>
                </a:solidFill>
                <a:latin typeface="Arial"/>
                <a:ea typeface="Arial"/>
                <a:cs typeface="Arial"/>
                <a:sym typeface="Arial"/>
              </a:rPr>
              <a:t>ληροφόρηση</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κ</a:t>
            </a:r>
            <a:r>
              <a:rPr lang="en-IE" sz="3600" b="0" i="0" u="none" strike="noStrike" cap="none" dirty="0">
                <a:solidFill>
                  <a:srgbClr val="000000"/>
                </a:solidFill>
                <a:latin typeface="Arial"/>
                <a:ea typeface="Arial"/>
                <a:cs typeface="Arial"/>
                <a:sym typeface="Arial"/>
              </a:rPr>
              <a:t>α</a:t>
            </a:r>
            <a:r>
              <a:rPr lang="en-IE" sz="3600" b="0" i="0" u="none" strike="noStrike" cap="none" dirty="0" err="1">
                <a:solidFill>
                  <a:srgbClr val="000000"/>
                </a:solidFill>
                <a:latin typeface="Arial"/>
                <a:ea typeface="Arial"/>
                <a:cs typeface="Arial"/>
                <a:sym typeface="Arial"/>
              </a:rPr>
              <a:t>ι</a:t>
            </a:r>
            <a:r>
              <a:rPr lang="en-IE" sz="3600" b="0" i="0" u="none" strike="noStrike" cap="none" dirty="0">
                <a:solidFill>
                  <a:srgbClr val="000000"/>
                </a:solidFill>
                <a:latin typeface="Arial"/>
                <a:ea typeface="Arial"/>
                <a:cs typeface="Arial"/>
                <a:sym typeface="Arial"/>
              </a:rPr>
              <a:t> </a:t>
            </a:r>
            <a:r>
              <a:rPr lang="en-IE" sz="3600" b="0" i="0" u="none" strike="noStrike" cap="none" dirty="0" err="1">
                <a:solidFill>
                  <a:srgbClr val="000000"/>
                </a:solidFill>
                <a:latin typeface="Arial"/>
                <a:ea typeface="Arial"/>
                <a:cs typeface="Arial"/>
                <a:sym typeface="Arial"/>
              </a:rPr>
              <a:t>την</a:t>
            </a:r>
            <a:r>
              <a:rPr lang="en-IE" sz="3600" b="0" i="0" u="none" strike="noStrike" cap="none" dirty="0">
                <a:solidFill>
                  <a:srgbClr val="000000"/>
                </a:solidFill>
                <a:latin typeface="Arial"/>
                <a:ea typeface="Arial"/>
                <a:cs typeface="Arial"/>
                <a:sym typeface="Arial"/>
              </a:rPr>
              <a:t> απ</a:t>
            </a:r>
            <a:r>
              <a:rPr lang="en-IE" sz="3600" b="0" i="0" u="none" strike="noStrike" cap="none" dirty="0" err="1">
                <a:solidFill>
                  <a:srgbClr val="000000"/>
                </a:solidFill>
                <a:latin typeface="Arial"/>
                <a:ea typeface="Arial"/>
                <a:cs typeface="Arial"/>
                <a:sym typeface="Arial"/>
              </a:rPr>
              <a:t>ο</a:t>
            </a:r>
            <a:r>
              <a:rPr lang="en-IE" sz="3600" b="0" i="0" u="none" strike="noStrike" cap="none" dirty="0">
                <a:solidFill>
                  <a:srgbClr val="000000"/>
                </a:solidFill>
                <a:latin typeface="Arial"/>
                <a:ea typeface="Arial"/>
                <a:cs typeface="Arial"/>
                <a:sym typeface="Arial"/>
              </a:rPr>
              <a:t>π</a:t>
            </a:r>
            <a:r>
              <a:rPr lang="en-IE" sz="3600" b="0" i="0" u="none" strike="noStrike" cap="none" dirty="0" err="1">
                <a:solidFill>
                  <a:srgbClr val="000000"/>
                </a:solidFill>
                <a:latin typeface="Arial"/>
                <a:ea typeface="Arial"/>
                <a:cs typeface="Arial"/>
                <a:sym typeface="Arial"/>
              </a:rPr>
              <a:t>ληροφόρηση</a:t>
            </a:r>
            <a:r>
              <a:rPr lang="en-IE" sz="3600" b="0" i="0" u="none" strike="noStrike" cap="none" dirty="0">
                <a:solidFill>
                  <a:srgbClr val="000000"/>
                </a:solidFill>
                <a:latin typeface="Arial"/>
                <a:ea typeface="Arial"/>
                <a:cs typeface="Arial"/>
                <a:sym typeface="Arial"/>
              </a:rPr>
              <a:t>.</a:t>
            </a:r>
            <a:endParaRPr sz="1200" dirty="0"/>
          </a:p>
          <a:p>
            <a:pPr marL="0" marR="0" lvl="0" indent="0" algn="ctr" rtl="0">
              <a:lnSpc>
                <a:spcPct val="100000"/>
              </a:lnSpc>
              <a:spcBef>
                <a:spcPts val="0"/>
              </a:spcBef>
              <a:spcAft>
                <a:spcPts val="0"/>
              </a:spcAft>
              <a:buNone/>
            </a:pPr>
            <a:endParaRPr sz="3600" b="0" i="1" u="none" strike="noStrike" cap="none" dirty="0">
              <a:solidFill>
                <a:srgbClr val="0000FF"/>
              </a:solidFill>
              <a:latin typeface="Arial"/>
              <a:ea typeface="Arial"/>
              <a:cs typeface="Arial"/>
              <a:sym typeface="Arial"/>
            </a:endParaRPr>
          </a:p>
        </p:txBody>
      </p:sp>
      <p:sp>
        <p:nvSpPr>
          <p:cNvPr id="179" name="Google Shape;179;p5"/>
          <p:cNvSpPr txBox="1"/>
          <p:nvPr/>
        </p:nvSpPr>
        <p:spPr>
          <a:xfrm>
            <a:off x="3958549" y="321650"/>
            <a:ext cx="14581172"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800" b="1" i="0" u="none" strike="noStrike" cap="none">
                <a:solidFill>
                  <a:srgbClr val="FF0000"/>
                </a:solidFill>
                <a:latin typeface="Arial"/>
                <a:ea typeface="Arial"/>
                <a:cs typeface="Arial"/>
                <a:sym typeface="Arial"/>
              </a:rPr>
              <a:t>Εκπαίδευση στην επίλυση προβλημάτων</a:t>
            </a:r>
            <a:endParaRPr sz="4800" b="1" i="0" u="none" strike="noStrike" cap="none">
              <a:solidFill>
                <a:srgbClr val="FF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grpSp>
        <p:nvGrpSpPr>
          <p:cNvPr id="185" name="Google Shape;185;p6"/>
          <p:cNvGrpSpPr/>
          <p:nvPr/>
        </p:nvGrpSpPr>
        <p:grpSpPr>
          <a:xfrm>
            <a:off x="0" y="-71524"/>
            <a:ext cx="5919237" cy="10358524"/>
            <a:chOff x="0" y="-57150"/>
            <a:chExt cx="1890604" cy="3185748"/>
          </a:xfrm>
        </p:grpSpPr>
        <p:sp>
          <p:nvSpPr>
            <p:cNvPr id="186" name="Google Shape;186;p6"/>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F4F3E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87" name="Google Shape;187;p6"/>
            <p:cNvSpPr txBox="1"/>
            <p:nvPr/>
          </p:nvSpPr>
          <p:spPr>
            <a:xfrm>
              <a:off x="0" y="-57150"/>
              <a:ext cx="1890604" cy="3185748"/>
            </a:xfrm>
            <a:prstGeom prst="rect">
              <a:avLst/>
            </a:prstGeom>
            <a:solidFill>
              <a:srgbClr val="F4F3EC"/>
            </a:solidFill>
            <a:ln>
              <a:noFill/>
            </a:ln>
          </p:spPr>
          <p:txBody>
            <a:bodyPr spcFirstLastPara="1" wrap="square" lIns="50800" tIns="50800" rIns="50800" bIns="50800" anchor="ctr" anchorCtr="0">
              <a:noAutofit/>
            </a:bodyPr>
            <a:lstStyle/>
            <a:p>
              <a:pPr marL="0" marR="0" lvl="0" indent="0" algn="ctr" rtl="0">
                <a:lnSpc>
                  <a:spcPct val="259928"/>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88" name="Google Shape;188;p6"/>
          <p:cNvSpPr/>
          <p:nvPr/>
        </p:nvSpPr>
        <p:spPr>
          <a:xfrm>
            <a:off x="381000" y="277069"/>
            <a:ext cx="2457183" cy="982665"/>
          </a:xfrm>
          <a:custGeom>
            <a:avLst/>
            <a:gdLst/>
            <a:ahLst/>
            <a:cxnLst/>
            <a:rect l="l" t="t" r="r" b="b"/>
            <a:pathLst>
              <a:path w="2457183" h="982665" extrusionOk="0">
                <a:moveTo>
                  <a:pt x="0" y="0"/>
                </a:moveTo>
                <a:lnTo>
                  <a:pt x="2457183" y="0"/>
                </a:lnTo>
                <a:lnTo>
                  <a:pt x="2457183" y="982665"/>
                </a:lnTo>
                <a:lnTo>
                  <a:pt x="0" y="982665"/>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89" name="Google Shape;189;p6"/>
          <p:cNvSpPr/>
          <p:nvPr/>
        </p:nvSpPr>
        <p:spPr>
          <a:xfrm>
            <a:off x="13781412" y="-424006"/>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0" name="Google Shape;190;p6"/>
          <p:cNvSpPr txBox="1"/>
          <p:nvPr/>
        </p:nvSpPr>
        <p:spPr>
          <a:xfrm>
            <a:off x="4701707" y="247266"/>
            <a:ext cx="9372600"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6600" b="1" i="0" u="none" strike="noStrike" cap="none">
                <a:solidFill>
                  <a:srgbClr val="FF0000"/>
                </a:solidFill>
                <a:latin typeface="Arial"/>
                <a:ea typeface="Arial"/>
                <a:cs typeface="Arial"/>
                <a:sym typeface="Arial"/>
              </a:rPr>
              <a:t>Icebreaker</a:t>
            </a:r>
            <a:endParaRPr sz="6600" b="1" i="0" u="none" strike="noStrike" cap="none">
              <a:solidFill>
                <a:srgbClr val="FF0000"/>
              </a:solidFill>
              <a:latin typeface="Arial"/>
              <a:ea typeface="Arial"/>
              <a:cs typeface="Arial"/>
              <a:sym typeface="Arial"/>
            </a:endParaRPr>
          </a:p>
        </p:txBody>
      </p:sp>
      <p:sp>
        <p:nvSpPr>
          <p:cNvPr id="191" name="Google Shape;191;p6"/>
          <p:cNvSpPr/>
          <p:nvPr/>
        </p:nvSpPr>
        <p:spPr>
          <a:xfrm>
            <a:off x="403123" y="9404626"/>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92" name="Google Shape;192;p6"/>
          <p:cNvSpPr txBox="1"/>
          <p:nvPr/>
        </p:nvSpPr>
        <p:spPr>
          <a:xfrm>
            <a:off x="6096000" y="9821326"/>
            <a:ext cx="11125200" cy="430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1100"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των συγγραφέων και δεν αντανακλούν απαραίτητα τις απόψεις της Ευρωπαϊκής Ένωσης ή του Ευρωπαϊκού Εκτελεστικού Οργανισμού για την Εκπαίδευση και τον Πολιτισμό (EACEA). Ούτε η Ευρωπαϊκή Ένωση ούτε ο EACEA μπορούν να θεωρηθούν υπεύθυνοι για αυτές.</a:t>
            </a:r>
            <a:endParaRPr/>
          </a:p>
        </p:txBody>
      </p:sp>
      <p:sp>
        <p:nvSpPr>
          <p:cNvPr id="193" name="Google Shape;193;p6"/>
          <p:cNvSpPr txBox="1"/>
          <p:nvPr/>
        </p:nvSpPr>
        <p:spPr>
          <a:xfrm>
            <a:off x="6400800" y="2291858"/>
            <a:ext cx="11658600" cy="593235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4400" b="0" i="1" u="none" strike="noStrike" cap="none" dirty="0" err="1">
                <a:solidFill>
                  <a:srgbClr val="000000"/>
                </a:solidFill>
                <a:latin typeface="Calibri"/>
                <a:ea typeface="Calibri"/>
                <a:cs typeface="Calibri"/>
                <a:sym typeface="Calibri"/>
              </a:rPr>
              <a:t>Σκεφτείτε</a:t>
            </a:r>
            <a:r>
              <a:rPr lang="en-IE" sz="4400" b="0" i="1" u="none" strike="noStrike" cap="none" dirty="0">
                <a:solidFill>
                  <a:srgbClr val="000000"/>
                </a:solidFill>
                <a:latin typeface="Calibri"/>
                <a:ea typeface="Calibri"/>
                <a:cs typeface="Calibri"/>
                <a:sym typeface="Calibri"/>
              </a:rPr>
              <a:t> </a:t>
            </a:r>
            <a:r>
              <a:rPr lang="en-IE" sz="4400" b="0" i="1" u="none" strike="noStrike" cap="none" dirty="0" err="1">
                <a:solidFill>
                  <a:srgbClr val="000000"/>
                </a:solidFill>
                <a:latin typeface="Calibri"/>
                <a:ea typeface="Calibri"/>
                <a:cs typeface="Calibri"/>
                <a:sym typeface="Calibri"/>
              </a:rPr>
              <a:t>μι</a:t>
            </a:r>
            <a:r>
              <a:rPr lang="en-IE" sz="4400" b="0" i="1" u="none" strike="noStrike" cap="none" dirty="0">
                <a:solidFill>
                  <a:srgbClr val="000000"/>
                </a:solidFill>
                <a:latin typeface="Calibri"/>
                <a:ea typeface="Calibri"/>
                <a:cs typeface="Calibri"/>
                <a:sym typeface="Calibri"/>
              </a:rPr>
              <a:t>α π</a:t>
            </a:r>
            <a:r>
              <a:rPr lang="en-IE" sz="4400" b="0" i="1" u="none" strike="noStrike" cap="none" dirty="0" err="1">
                <a:solidFill>
                  <a:srgbClr val="000000"/>
                </a:solidFill>
                <a:latin typeface="Calibri"/>
                <a:ea typeface="Calibri"/>
                <a:cs typeface="Calibri"/>
                <a:sym typeface="Calibri"/>
              </a:rPr>
              <a:t>ερί</a:t>
            </a:r>
            <a:r>
              <a:rPr lang="en-IE" sz="4400" b="0" i="1" u="none" strike="noStrike" cap="none" dirty="0">
                <a:solidFill>
                  <a:srgbClr val="000000"/>
                </a:solidFill>
                <a:latin typeface="Calibri"/>
                <a:ea typeface="Calibri"/>
                <a:cs typeface="Calibri"/>
                <a:sym typeface="Calibri"/>
              </a:rPr>
              <a:t>π</a:t>
            </a:r>
            <a:r>
              <a:rPr lang="en-IE" sz="4400" b="0" i="1" u="none" strike="noStrike" cap="none" dirty="0" err="1">
                <a:solidFill>
                  <a:srgbClr val="000000"/>
                </a:solidFill>
                <a:latin typeface="Calibri"/>
                <a:ea typeface="Calibri"/>
                <a:cs typeface="Calibri"/>
                <a:sym typeface="Calibri"/>
              </a:rPr>
              <a:t>τωση</a:t>
            </a:r>
            <a:r>
              <a:rPr lang="en-IE" sz="4400" b="0" i="1" u="none" strike="noStrike" cap="none" dirty="0">
                <a:solidFill>
                  <a:srgbClr val="000000"/>
                </a:solidFill>
                <a:latin typeface="Calibri"/>
                <a:ea typeface="Calibri"/>
                <a:cs typeface="Calibri"/>
                <a:sym typeface="Calibri"/>
              </a:rPr>
              <a:t> όπου </a:t>
            </a:r>
            <a:r>
              <a:rPr lang="en-IE" sz="4400" b="0" i="1" u="none" strike="noStrike" cap="none" dirty="0" err="1">
                <a:solidFill>
                  <a:srgbClr val="000000"/>
                </a:solidFill>
                <a:latin typeface="Calibri"/>
                <a:ea typeface="Calibri"/>
                <a:cs typeface="Calibri"/>
                <a:sym typeface="Calibri"/>
              </a:rPr>
              <a:t>η</a:t>
            </a:r>
            <a:r>
              <a:rPr lang="en-IE" sz="4400" b="0" i="1" u="none" strike="noStrike" cap="none" dirty="0">
                <a:solidFill>
                  <a:srgbClr val="000000"/>
                </a:solidFill>
                <a:latin typeface="Calibri"/>
                <a:ea typeface="Calibri"/>
                <a:cs typeface="Calibri"/>
                <a:sym typeface="Calibri"/>
              </a:rPr>
              <a:t> πα</a:t>
            </a:r>
            <a:r>
              <a:rPr lang="en-IE" sz="4400" b="0" i="1" u="none" strike="noStrike" cap="none" dirty="0" err="1">
                <a:solidFill>
                  <a:srgbClr val="000000"/>
                </a:solidFill>
                <a:latin typeface="Calibri"/>
                <a:ea typeface="Calibri"/>
                <a:cs typeface="Calibri"/>
                <a:sym typeface="Calibri"/>
              </a:rPr>
              <a:t>ρ</a:t>
            </a:r>
            <a:r>
              <a:rPr lang="en-IE" sz="4400" b="0" i="1" u="none" strike="noStrike" cap="none" dirty="0">
                <a:solidFill>
                  <a:srgbClr val="000000"/>
                </a:solidFill>
                <a:latin typeface="Calibri"/>
                <a:ea typeface="Calibri"/>
                <a:cs typeface="Calibri"/>
                <a:sym typeface="Calibri"/>
              </a:rPr>
              <a:t>απ</a:t>
            </a:r>
            <a:r>
              <a:rPr lang="en-IE" sz="4400" b="0" i="1" u="none" strike="noStrike" cap="none" dirty="0" err="1">
                <a:solidFill>
                  <a:srgbClr val="000000"/>
                </a:solidFill>
                <a:latin typeface="Calibri"/>
                <a:ea typeface="Calibri"/>
                <a:cs typeface="Calibri"/>
                <a:sym typeface="Calibri"/>
              </a:rPr>
              <a:t>ληροφόρηση</a:t>
            </a:r>
            <a:r>
              <a:rPr lang="en-IE" sz="4400" b="0" i="1" u="none" strike="noStrike" cap="none" dirty="0">
                <a:solidFill>
                  <a:srgbClr val="000000"/>
                </a:solidFill>
                <a:latin typeface="Calibri"/>
                <a:ea typeface="Calibri"/>
                <a:cs typeface="Calibri"/>
                <a:sym typeface="Calibri"/>
              </a:rPr>
              <a:t> </a:t>
            </a:r>
            <a:r>
              <a:rPr lang="en-IE" sz="4400" b="0" i="1" u="none" strike="noStrike" cap="none" dirty="0" err="1">
                <a:solidFill>
                  <a:srgbClr val="000000"/>
                </a:solidFill>
                <a:latin typeface="Calibri"/>
                <a:ea typeface="Calibri"/>
                <a:cs typeface="Calibri"/>
                <a:sym typeface="Calibri"/>
              </a:rPr>
              <a:t>ε</a:t>
            </a:r>
            <a:r>
              <a:rPr lang="en-IE" sz="4400" b="0" i="1" u="none" strike="noStrike" cap="none" dirty="0">
                <a:solidFill>
                  <a:srgbClr val="000000"/>
                </a:solidFill>
                <a:latin typeface="Calibri"/>
                <a:ea typeface="Calibri"/>
                <a:cs typeface="Calibri"/>
                <a:sym typeface="Calibri"/>
              </a:rPr>
              <a:t>π</a:t>
            </a:r>
            <a:r>
              <a:rPr lang="en-IE" sz="4400" b="0" i="1" u="none" strike="noStrike" cap="none" dirty="0" err="1">
                <a:solidFill>
                  <a:srgbClr val="000000"/>
                </a:solidFill>
                <a:latin typeface="Calibri"/>
                <a:ea typeface="Calibri"/>
                <a:cs typeface="Calibri"/>
                <a:sym typeface="Calibri"/>
              </a:rPr>
              <a:t>ηρέ</a:t>
            </a:r>
            <a:r>
              <a:rPr lang="en-IE" sz="4400" b="0" i="1" u="none" strike="noStrike" cap="none" dirty="0">
                <a:solidFill>
                  <a:srgbClr val="000000"/>
                </a:solidFill>
                <a:latin typeface="Calibri"/>
                <a:ea typeface="Calibri"/>
                <a:cs typeface="Calibri"/>
                <a:sym typeface="Calibri"/>
              </a:rPr>
              <a:t>α</a:t>
            </a:r>
            <a:r>
              <a:rPr lang="en-IE" sz="4400" b="0" i="1" u="none" strike="noStrike" cap="none" dirty="0" err="1">
                <a:solidFill>
                  <a:srgbClr val="000000"/>
                </a:solidFill>
                <a:latin typeface="Calibri"/>
                <a:ea typeface="Calibri"/>
                <a:cs typeface="Calibri"/>
                <a:sym typeface="Calibri"/>
              </a:rPr>
              <a:t>σε</a:t>
            </a:r>
            <a:r>
              <a:rPr lang="en-IE" sz="4400" b="0" i="1" u="none" strike="noStrike" cap="none" dirty="0">
                <a:solidFill>
                  <a:srgbClr val="000000"/>
                </a:solidFill>
                <a:latin typeface="Calibri"/>
                <a:ea typeface="Calibri"/>
                <a:cs typeface="Calibri"/>
                <a:sym typeface="Calibri"/>
              </a:rPr>
              <a:t> </a:t>
            </a:r>
            <a:r>
              <a:rPr lang="en-IE" sz="4400" b="0" i="1" u="none" strike="noStrike" cap="none" dirty="0" err="1">
                <a:solidFill>
                  <a:srgbClr val="000000"/>
                </a:solidFill>
                <a:latin typeface="Calibri"/>
                <a:ea typeface="Calibri"/>
                <a:cs typeface="Calibri"/>
                <a:sym typeface="Calibri"/>
              </a:rPr>
              <a:t>τη</a:t>
            </a:r>
            <a:r>
              <a:rPr lang="en-IE" sz="4400" b="0" i="1" u="none" strike="noStrike" cap="none" dirty="0">
                <a:solidFill>
                  <a:srgbClr val="000000"/>
                </a:solidFill>
                <a:latin typeface="Calibri"/>
                <a:ea typeface="Calibri"/>
                <a:cs typeface="Calibri"/>
                <a:sym typeface="Calibri"/>
              </a:rPr>
              <a:t> </a:t>
            </a:r>
            <a:r>
              <a:rPr lang="en-IE" sz="4400" b="0" i="1" u="none" strike="noStrike" cap="none" dirty="0" err="1">
                <a:solidFill>
                  <a:srgbClr val="000000"/>
                </a:solidFill>
                <a:latin typeface="Calibri"/>
                <a:ea typeface="Calibri"/>
                <a:cs typeface="Calibri"/>
                <a:sym typeface="Calibri"/>
              </a:rPr>
              <a:t>σχολική</a:t>
            </a:r>
            <a:r>
              <a:rPr lang="en-IE" sz="4400" b="0" i="1" u="none" strike="noStrike" cap="none" dirty="0">
                <a:solidFill>
                  <a:srgbClr val="000000"/>
                </a:solidFill>
                <a:latin typeface="Calibri"/>
                <a:ea typeface="Calibri"/>
                <a:cs typeface="Calibri"/>
                <a:sym typeface="Calibri"/>
              </a:rPr>
              <a:t> </a:t>
            </a:r>
            <a:r>
              <a:rPr lang="en-IE" sz="4400" b="0" i="1" u="none" strike="noStrike" cap="none" dirty="0" err="1">
                <a:solidFill>
                  <a:srgbClr val="000000"/>
                </a:solidFill>
                <a:latin typeface="Calibri"/>
                <a:ea typeface="Calibri"/>
                <a:cs typeface="Calibri"/>
                <a:sym typeface="Calibri"/>
              </a:rPr>
              <a:t>σ</a:t>
            </a:r>
            <a:r>
              <a:rPr lang="en-IE" sz="4400" b="0" i="1" u="none" strike="noStrike" cap="none" dirty="0">
                <a:solidFill>
                  <a:srgbClr val="000000"/>
                </a:solidFill>
                <a:latin typeface="Calibri"/>
                <a:ea typeface="Calibri"/>
                <a:cs typeface="Calibri"/>
                <a:sym typeface="Calibri"/>
              </a:rPr>
              <a:t>α</a:t>
            </a:r>
            <a:r>
              <a:rPr lang="en-IE" sz="4400" b="0" i="1" u="none" strike="noStrike" cap="none" dirty="0" err="1">
                <a:solidFill>
                  <a:srgbClr val="000000"/>
                </a:solidFill>
                <a:latin typeface="Calibri"/>
                <a:ea typeface="Calibri"/>
                <a:cs typeface="Calibri"/>
                <a:sym typeface="Calibri"/>
              </a:rPr>
              <a:t>ς</a:t>
            </a:r>
            <a:r>
              <a:rPr lang="en-IE" sz="4400" b="0" i="1" u="none" strike="noStrike" cap="none" dirty="0">
                <a:solidFill>
                  <a:srgbClr val="000000"/>
                </a:solidFill>
                <a:latin typeface="Calibri"/>
                <a:ea typeface="Calibri"/>
                <a:cs typeface="Calibri"/>
                <a:sym typeface="Calibri"/>
              </a:rPr>
              <a:t> </a:t>
            </a:r>
            <a:r>
              <a:rPr lang="en-IE" sz="4400" b="0" i="1" u="none" strike="noStrike" cap="none" dirty="0" err="1">
                <a:solidFill>
                  <a:srgbClr val="000000"/>
                </a:solidFill>
                <a:latin typeface="Calibri"/>
                <a:ea typeface="Calibri"/>
                <a:cs typeface="Calibri"/>
                <a:sym typeface="Calibri"/>
              </a:rPr>
              <a:t>κοινότητ</a:t>
            </a:r>
            <a:r>
              <a:rPr lang="en-IE" sz="4400" b="0" i="1" u="none" strike="noStrike" cap="none" dirty="0">
                <a:solidFill>
                  <a:srgbClr val="000000"/>
                </a:solidFill>
                <a:latin typeface="Calibri"/>
                <a:ea typeface="Calibri"/>
                <a:cs typeface="Calibri"/>
                <a:sym typeface="Calibri"/>
              </a:rPr>
              <a:t>α.</a:t>
            </a:r>
            <a:endParaRPr sz="1100" dirty="0"/>
          </a:p>
          <a:p>
            <a:pPr marL="342900" marR="0" lvl="0" indent="-342900" algn="ctr" rtl="0">
              <a:lnSpc>
                <a:spcPct val="100000"/>
              </a:lnSpc>
              <a:spcBef>
                <a:spcPts val="1080"/>
              </a:spcBef>
              <a:spcAft>
                <a:spcPts val="0"/>
              </a:spcAft>
              <a:buClr>
                <a:srgbClr val="000000"/>
              </a:buClr>
              <a:buSzPts val="5400"/>
              <a:buFont typeface="Arial"/>
              <a:buChar char="•"/>
            </a:pPr>
            <a:r>
              <a:rPr lang="en-IE" sz="4400" b="0" i="1" u="none" strike="noStrike" cap="none" dirty="0" err="1">
                <a:solidFill>
                  <a:srgbClr val="000000"/>
                </a:solidFill>
                <a:latin typeface="Calibri"/>
                <a:ea typeface="Calibri"/>
                <a:cs typeface="Calibri"/>
                <a:sym typeface="Calibri"/>
              </a:rPr>
              <a:t>Τι</a:t>
            </a:r>
            <a:r>
              <a:rPr lang="en-IE" sz="4400" b="0" i="1" u="none" strike="noStrike" cap="none" dirty="0">
                <a:solidFill>
                  <a:srgbClr val="000000"/>
                </a:solidFill>
                <a:latin typeface="Calibri"/>
                <a:ea typeface="Calibri"/>
                <a:cs typeface="Calibri"/>
                <a:sym typeface="Calibri"/>
              </a:rPr>
              <a:t> </a:t>
            </a:r>
            <a:r>
              <a:rPr lang="en-IE" sz="4400" b="0" i="1" u="none" strike="noStrike" cap="none" dirty="0" err="1">
                <a:solidFill>
                  <a:srgbClr val="000000"/>
                </a:solidFill>
                <a:latin typeface="Calibri"/>
                <a:ea typeface="Calibri"/>
                <a:cs typeface="Calibri"/>
                <a:sym typeface="Calibri"/>
              </a:rPr>
              <a:t>συνέ</a:t>
            </a:r>
            <a:r>
              <a:rPr lang="en-IE" sz="4400" b="0" i="1" u="none" strike="noStrike" cap="none" dirty="0">
                <a:solidFill>
                  <a:srgbClr val="000000"/>
                </a:solidFill>
                <a:latin typeface="Calibri"/>
                <a:ea typeface="Calibri"/>
                <a:cs typeface="Calibri"/>
                <a:sym typeface="Calibri"/>
              </a:rPr>
              <a:t>β</a:t>
            </a:r>
            <a:r>
              <a:rPr lang="en-IE" sz="4400" b="0" i="1" u="none" strike="noStrike" cap="none" dirty="0" err="1">
                <a:solidFill>
                  <a:srgbClr val="000000"/>
                </a:solidFill>
                <a:latin typeface="Calibri"/>
                <a:ea typeface="Calibri"/>
                <a:cs typeface="Calibri"/>
                <a:sym typeface="Calibri"/>
              </a:rPr>
              <a:t>η</a:t>
            </a:r>
            <a:r>
              <a:rPr lang="en-IE" sz="4400" b="0" i="1" u="none" strike="noStrike" cap="none" dirty="0">
                <a:solidFill>
                  <a:srgbClr val="000000"/>
                </a:solidFill>
                <a:latin typeface="Calibri"/>
                <a:ea typeface="Calibri"/>
                <a:cs typeface="Calibri"/>
                <a:sym typeface="Calibri"/>
              </a:rPr>
              <a:t>; </a:t>
            </a:r>
            <a:endParaRPr sz="1100" dirty="0"/>
          </a:p>
          <a:p>
            <a:pPr marL="342900" marR="0" lvl="0" indent="-342900" algn="ctr" rtl="0">
              <a:lnSpc>
                <a:spcPct val="100000"/>
              </a:lnSpc>
              <a:spcBef>
                <a:spcPts val="1080"/>
              </a:spcBef>
              <a:spcAft>
                <a:spcPts val="0"/>
              </a:spcAft>
              <a:buClr>
                <a:srgbClr val="000000"/>
              </a:buClr>
              <a:buSzPts val="5400"/>
              <a:buFont typeface="Arial"/>
              <a:buChar char="•"/>
            </a:pPr>
            <a:r>
              <a:rPr lang="en-IE" sz="4400" b="0" i="1" u="none" strike="noStrike" cap="none" dirty="0" err="1">
                <a:solidFill>
                  <a:srgbClr val="000000"/>
                </a:solidFill>
                <a:latin typeface="Calibri"/>
                <a:ea typeface="Calibri"/>
                <a:cs typeface="Calibri"/>
                <a:sym typeface="Calibri"/>
              </a:rPr>
              <a:t>Πώς</a:t>
            </a:r>
            <a:r>
              <a:rPr lang="en-IE" sz="4400" b="0" i="1" u="none" strike="noStrike" cap="none" dirty="0">
                <a:solidFill>
                  <a:srgbClr val="000000"/>
                </a:solidFill>
                <a:latin typeface="Calibri"/>
                <a:ea typeface="Calibri"/>
                <a:cs typeface="Calibri"/>
                <a:sym typeface="Calibri"/>
              </a:rPr>
              <a:t> α</a:t>
            </a:r>
            <a:r>
              <a:rPr lang="en-IE" sz="4400" b="0" i="1" u="none" strike="noStrike" cap="none" dirty="0" err="1">
                <a:solidFill>
                  <a:srgbClr val="000000"/>
                </a:solidFill>
                <a:latin typeface="Calibri"/>
                <a:ea typeface="Calibri"/>
                <a:cs typeface="Calibri"/>
                <a:sym typeface="Calibri"/>
              </a:rPr>
              <a:t>ντιδράσ</a:t>
            </a:r>
            <a:r>
              <a:rPr lang="en-IE" sz="4400" b="0" i="1" u="none" strike="noStrike" cap="none" dirty="0">
                <a:solidFill>
                  <a:srgbClr val="000000"/>
                </a:solidFill>
                <a:latin typeface="Calibri"/>
                <a:ea typeface="Calibri"/>
                <a:cs typeface="Calibri"/>
                <a:sym typeface="Calibri"/>
              </a:rPr>
              <a:t>α</a:t>
            </a:r>
            <a:r>
              <a:rPr lang="en-IE" sz="4400" b="0" i="1" u="none" strike="noStrike" cap="none" dirty="0" err="1">
                <a:solidFill>
                  <a:srgbClr val="000000"/>
                </a:solidFill>
                <a:latin typeface="Calibri"/>
                <a:ea typeface="Calibri"/>
                <a:cs typeface="Calibri"/>
                <a:sym typeface="Calibri"/>
              </a:rPr>
              <a:t>τε</a:t>
            </a:r>
            <a:r>
              <a:rPr lang="en-IE" sz="4400" b="0" i="1" u="none" strike="noStrike" cap="none" dirty="0">
                <a:solidFill>
                  <a:srgbClr val="000000"/>
                </a:solidFill>
                <a:latin typeface="Calibri"/>
                <a:ea typeface="Calibri"/>
                <a:cs typeface="Calibri"/>
                <a:sym typeface="Calibri"/>
              </a:rPr>
              <a:t>;</a:t>
            </a:r>
            <a:endParaRPr sz="1100" dirty="0"/>
          </a:p>
          <a:p>
            <a:pPr marL="0" marR="0" lvl="0" indent="0" algn="ctr" rtl="0">
              <a:lnSpc>
                <a:spcPct val="100000"/>
              </a:lnSpc>
              <a:spcBef>
                <a:spcPts val="1080"/>
              </a:spcBef>
              <a:spcAft>
                <a:spcPts val="0"/>
              </a:spcAft>
              <a:buNone/>
            </a:pPr>
            <a:r>
              <a:rPr lang="en-IE" sz="4400" b="0" i="1" u="none" strike="noStrike" cap="none" dirty="0" err="1">
                <a:solidFill>
                  <a:srgbClr val="0000FF"/>
                </a:solidFill>
                <a:latin typeface="Calibri"/>
                <a:ea typeface="Calibri"/>
                <a:cs typeface="Calibri"/>
                <a:sym typeface="Calibri"/>
              </a:rPr>
              <a:t>Αφιερώστε</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δύο</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λε</a:t>
            </a:r>
            <a:r>
              <a:rPr lang="en-IE" sz="4400" b="0" i="1" u="none" strike="noStrike" cap="none" dirty="0">
                <a:solidFill>
                  <a:srgbClr val="0000FF"/>
                </a:solidFill>
                <a:latin typeface="Calibri"/>
                <a:ea typeface="Calibri"/>
                <a:cs typeface="Calibri"/>
                <a:sym typeface="Calibri"/>
              </a:rPr>
              <a:t>π</a:t>
            </a:r>
            <a:r>
              <a:rPr lang="en-IE" sz="4400" b="0" i="1" u="none" strike="noStrike" cap="none" dirty="0" err="1">
                <a:solidFill>
                  <a:srgbClr val="0000FF"/>
                </a:solidFill>
                <a:latin typeface="Calibri"/>
                <a:ea typeface="Calibri"/>
                <a:cs typeface="Calibri"/>
                <a:sym typeface="Calibri"/>
              </a:rPr>
              <a:t>τά</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γι</a:t>
            </a:r>
            <a:r>
              <a:rPr lang="en-IE" sz="4400" b="0" i="1" u="none" strike="noStrike" cap="none" dirty="0">
                <a:solidFill>
                  <a:srgbClr val="0000FF"/>
                </a:solidFill>
                <a:latin typeface="Calibri"/>
                <a:ea typeface="Calibri"/>
                <a:cs typeface="Calibri"/>
                <a:sym typeface="Calibri"/>
              </a:rPr>
              <a:t>α </a:t>
            </a:r>
            <a:r>
              <a:rPr lang="en-IE" sz="4400" b="0" i="1" u="none" strike="noStrike" cap="none" dirty="0" err="1">
                <a:solidFill>
                  <a:srgbClr val="0000FF"/>
                </a:solidFill>
                <a:latin typeface="Calibri"/>
                <a:ea typeface="Calibri"/>
                <a:cs typeface="Calibri"/>
                <a:sym typeface="Calibri"/>
              </a:rPr>
              <a:t>ν</a:t>
            </a:r>
            <a:r>
              <a:rPr lang="en-IE" sz="4400" b="0" i="1" u="none" strike="noStrike" cap="none" dirty="0">
                <a:solidFill>
                  <a:srgbClr val="0000FF"/>
                </a:solidFill>
                <a:latin typeface="Calibri"/>
                <a:ea typeface="Calibri"/>
                <a:cs typeface="Calibri"/>
                <a:sym typeface="Calibri"/>
              </a:rPr>
              <a:t>α </a:t>
            </a:r>
            <a:r>
              <a:rPr lang="en-IE" sz="4400" b="0" i="1" u="none" strike="noStrike" cap="none" dirty="0" err="1">
                <a:solidFill>
                  <a:srgbClr val="0000FF"/>
                </a:solidFill>
                <a:latin typeface="Calibri"/>
                <a:ea typeface="Calibri"/>
                <a:cs typeface="Calibri"/>
                <a:sym typeface="Calibri"/>
              </a:rPr>
              <a:t>το</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σκεφτείτε</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κ</a:t>
            </a:r>
            <a:r>
              <a:rPr lang="en-IE" sz="4400" b="0" i="1" u="none" strike="noStrike" cap="none" dirty="0">
                <a:solidFill>
                  <a:srgbClr val="0000FF"/>
                </a:solidFill>
                <a:latin typeface="Calibri"/>
                <a:ea typeface="Calibri"/>
                <a:cs typeface="Calibri"/>
                <a:sym typeface="Calibri"/>
              </a:rPr>
              <a:t>α</a:t>
            </a:r>
            <a:r>
              <a:rPr lang="en-IE" sz="4400" b="0" i="1" u="none" strike="noStrike" cap="none" dirty="0" err="1">
                <a:solidFill>
                  <a:srgbClr val="0000FF"/>
                </a:solidFill>
                <a:latin typeface="Calibri"/>
                <a:ea typeface="Calibri"/>
                <a:cs typeface="Calibri"/>
                <a:sym typeface="Calibri"/>
              </a:rPr>
              <a:t>ι</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γράψτε</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μι</a:t>
            </a:r>
            <a:r>
              <a:rPr lang="en-IE" sz="4400" b="0" i="1" u="none" strike="noStrike" cap="none" dirty="0">
                <a:solidFill>
                  <a:srgbClr val="0000FF"/>
                </a:solidFill>
                <a:latin typeface="Calibri"/>
                <a:ea typeface="Calibri"/>
                <a:cs typeface="Calibri"/>
                <a:sym typeface="Calibri"/>
              </a:rPr>
              <a:t>α </a:t>
            </a:r>
            <a:r>
              <a:rPr lang="en-IE" sz="4400" b="0" i="1" u="none" strike="noStrike" cap="none" dirty="0" err="1">
                <a:solidFill>
                  <a:srgbClr val="0000FF"/>
                </a:solidFill>
                <a:latin typeface="Calibri"/>
                <a:ea typeface="Calibri"/>
                <a:cs typeface="Calibri"/>
                <a:sym typeface="Calibri"/>
              </a:rPr>
              <a:t>σύντομη</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σημείωση</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στο</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ημερολόγιό</a:t>
            </a:r>
            <a:r>
              <a:rPr lang="en-IE" sz="4400" b="0" i="1" u="none" strike="noStrike" cap="none" dirty="0">
                <a:solidFill>
                  <a:srgbClr val="0000FF"/>
                </a:solidFill>
                <a:latin typeface="Calibri"/>
                <a:ea typeface="Calibri"/>
                <a:cs typeface="Calibri"/>
                <a:sym typeface="Calibri"/>
              </a:rPr>
              <a:t> </a:t>
            </a:r>
            <a:r>
              <a:rPr lang="en-IE" sz="4400" b="0" i="1" u="none" strike="noStrike" cap="none" dirty="0" err="1">
                <a:solidFill>
                  <a:srgbClr val="0000FF"/>
                </a:solidFill>
                <a:latin typeface="Calibri"/>
                <a:ea typeface="Calibri"/>
                <a:cs typeface="Calibri"/>
                <a:sym typeface="Calibri"/>
              </a:rPr>
              <a:t>σ</a:t>
            </a:r>
            <a:r>
              <a:rPr lang="en-IE" sz="4400" b="0" i="1" u="none" strike="noStrike" cap="none" dirty="0">
                <a:solidFill>
                  <a:srgbClr val="0000FF"/>
                </a:solidFill>
                <a:latin typeface="Calibri"/>
                <a:ea typeface="Calibri"/>
                <a:cs typeface="Calibri"/>
                <a:sym typeface="Calibri"/>
              </a:rPr>
              <a:t>α</a:t>
            </a:r>
            <a:r>
              <a:rPr lang="en-IE" sz="4400" b="0" i="1" u="none" strike="noStrike" cap="none" dirty="0" err="1">
                <a:solidFill>
                  <a:srgbClr val="0000FF"/>
                </a:solidFill>
                <a:latin typeface="Calibri"/>
                <a:ea typeface="Calibri"/>
                <a:cs typeface="Calibri"/>
                <a:sym typeface="Calibri"/>
              </a:rPr>
              <a:t>ς</a:t>
            </a:r>
            <a:r>
              <a:rPr lang="en-IE" sz="4400" b="0" i="1" u="none" strike="noStrike" cap="none" dirty="0">
                <a:solidFill>
                  <a:srgbClr val="0000FF"/>
                </a:solidFill>
                <a:latin typeface="Calibri"/>
                <a:ea typeface="Calibri"/>
                <a:cs typeface="Calibri"/>
                <a:sym typeface="Calibri"/>
              </a:rPr>
              <a:t>.</a:t>
            </a:r>
            <a:endParaRPr sz="4400" b="0" i="1" u="none" strike="noStrike" cap="none" dirty="0">
              <a:solidFill>
                <a:srgbClr val="0000FF"/>
              </a:solidFill>
              <a:latin typeface="Calibri"/>
              <a:ea typeface="Calibri"/>
              <a:cs typeface="Calibri"/>
              <a:sym typeface="Calibri"/>
            </a:endParaRPr>
          </a:p>
        </p:txBody>
      </p:sp>
      <p:sp>
        <p:nvSpPr>
          <p:cNvPr id="194" name="Google Shape;194;p6"/>
          <p:cNvSpPr txBox="1"/>
          <p:nvPr/>
        </p:nvSpPr>
        <p:spPr>
          <a:xfrm>
            <a:off x="522889" y="6435131"/>
            <a:ext cx="5105400" cy="26776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2800" b="1" i="0" u="none" strike="noStrike" cap="none">
                <a:solidFill>
                  <a:srgbClr val="000000"/>
                </a:solidFill>
                <a:latin typeface="Arial"/>
                <a:ea typeface="Arial"/>
                <a:cs typeface="Arial"/>
                <a:sym typeface="Arial"/>
              </a:rPr>
              <a:t>Ποιος είμαι;</a:t>
            </a:r>
            <a:endParaRPr/>
          </a:p>
          <a:p>
            <a:pPr marL="0" marR="0" lvl="0" indent="0" algn="ctr" rtl="0">
              <a:lnSpc>
                <a:spcPct val="100000"/>
              </a:lnSpc>
              <a:spcBef>
                <a:spcPts val="0"/>
              </a:spcBef>
              <a:spcAft>
                <a:spcPts val="0"/>
              </a:spcAft>
              <a:buNone/>
            </a:pPr>
            <a:r>
              <a:rPr lang="en-IE" sz="2800" b="0" i="1" u="none" strike="noStrike" cap="none">
                <a:solidFill>
                  <a:srgbClr val="000000"/>
                </a:solidFill>
                <a:latin typeface="Arial"/>
                <a:ea typeface="Arial"/>
                <a:cs typeface="Arial"/>
                <a:sym typeface="Arial"/>
              </a:rPr>
              <a:t>Σαρώστε τον παραπάνω QR κωδικό και γράψτε μια σύντομη βιογραφία για το ποιος είστε και για να δείτε ποιοι άλλοι έχουν ασχοληθεί με αυτό το μάθημα.</a:t>
            </a:r>
            <a:endParaRPr/>
          </a:p>
        </p:txBody>
      </p:sp>
      <p:sp>
        <p:nvSpPr>
          <p:cNvPr id="195" name="Google Shape;195;p6"/>
          <p:cNvSpPr txBox="1"/>
          <p:nvPr/>
        </p:nvSpPr>
        <p:spPr>
          <a:xfrm>
            <a:off x="6597868" y="8295647"/>
            <a:ext cx="10623332"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2400" b="0" i="0" u="none" strike="noStrike" cap="none">
                <a:solidFill>
                  <a:srgbClr val="FF0000"/>
                </a:solidFill>
                <a:latin typeface="Arial"/>
                <a:ea typeface="Arial"/>
                <a:cs typeface="Arial"/>
                <a:sym typeface="Arial"/>
              </a:rPr>
              <a:t>Σύνδεσμος σεναρίου:</a:t>
            </a:r>
            <a:r>
              <a:rPr lang="en-IE" sz="2400" b="0" i="0" u="sng" strike="noStrike" cap="none">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 www.rte.ie/news/ulster/2025/0324/1503715-school-closures-security/#:~:text=Nine%20schools%20across%20Northern%20Ireland,to%20a%20"security%20concern</a:t>
            </a:r>
            <a:r>
              <a:rPr lang="en-IE" sz="2400" b="0" i="0" u="none" strike="noStrike" cap="none">
                <a:solidFill>
                  <a:srgbClr val="000000"/>
                </a:solidFill>
                <a:latin typeface="Arial"/>
                <a:ea typeface="Arial"/>
                <a:cs typeface="Arial"/>
                <a:sym typeface="Arial"/>
              </a:rPr>
              <a:t>".</a:t>
            </a:r>
            <a:endParaRPr sz="4000" b="0" i="0" u="none" strike="noStrike" cap="none">
              <a:solidFill>
                <a:srgbClr val="000000"/>
              </a:solidFill>
              <a:latin typeface="Arial"/>
              <a:ea typeface="Arial"/>
              <a:cs typeface="Arial"/>
              <a:sym typeface="Arial"/>
            </a:endParaRPr>
          </a:p>
        </p:txBody>
      </p:sp>
      <p:pic>
        <p:nvPicPr>
          <p:cNvPr id="196" name="Google Shape;196;p6"/>
          <p:cNvPicPr preferRelativeResize="0"/>
          <p:nvPr/>
        </p:nvPicPr>
        <p:blipFill rotWithShape="1">
          <a:blip r:embed="rId7">
            <a:alphaModFix/>
          </a:blip>
          <a:srcRect/>
          <a:stretch/>
        </p:blipFill>
        <p:spPr>
          <a:xfrm>
            <a:off x="792680" y="1605100"/>
            <a:ext cx="4333875" cy="43338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7"/>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2" name="Google Shape;202;p7"/>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3" name="Google Shape;203;p7"/>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204" name="Google Shape;204;p7"/>
          <p:cNvSpPr/>
          <p:nvPr/>
        </p:nvSpPr>
        <p:spPr>
          <a:xfrm>
            <a:off x="16453954" y="-756355"/>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5" name="Google Shape;205;p7"/>
          <p:cNvSpPr txBox="1"/>
          <p:nvPr/>
        </p:nvSpPr>
        <p:spPr>
          <a:xfrm>
            <a:off x="1533102" y="3021116"/>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01.</a:t>
            </a:r>
            <a:endParaRPr sz="1400" b="0" i="0" u="none" strike="noStrike" cap="none">
              <a:solidFill>
                <a:srgbClr val="000000"/>
              </a:solidFill>
              <a:latin typeface="Arial"/>
              <a:ea typeface="Arial"/>
              <a:cs typeface="Arial"/>
              <a:sym typeface="Arial"/>
            </a:endParaRPr>
          </a:p>
        </p:txBody>
      </p:sp>
      <p:sp>
        <p:nvSpPr>
          <p:cNvPr id="206" name="Google Shape;206;p7"/>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207" name="Google Shape;207;p7"/>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208" name="Google Shape;208;p7"/>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209" name="Google Shape;209;p7"/>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210" name="Google Shape;210;p7"/>
          <p:cNvSpPr txBox="1"/>
          <p:nvPr/>
        </p:nvSpPr>
        <p:spPr>
          <a:xfrm>
            <a:off x="1948465" y="8192003"/>
            <a:ext cx="9223478"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3600" b="1" i="1" u="none" strike="noStrike" cap="none" dirty="0">
                <a:solidFill>
                  <a:srgbClr val="FF0000"/>
                </a:solidFill>
                <a:latin typeface="Arial"/>
                <a:ea typeface="Arial"/>
                <a:cs typeface="Arial"/>
                <a:sym typeface="Arial"/>
              </a:rPr>
              <a:t>DEAR </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Ορισμός</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Εξερεύνηση</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Δράση</a:t>
            </a:r>
            <a:r>
              <a:rPr lang="en-IE" sz="3600" b="0" i="1" u="none" strike="noStrike" cap="none" dirty="0">
                <a:solidFill>
                  <a:srgbClr val="FF0000"/>
                </a:solidFill>
                <a:latin typeface="Arial"/>
                <a:ea typeface="Arial"/>
                <a:cs typeface="Arial"/>
                <a:sym typeface="Arial"/>
              </a:rPr>
              <a:t>, </a:t>
            </a:r>
            <a:r>
              <a:rPr lang="en-IE" sz="3600" b="0" i="1" u="none" strike="noStrike" cap="none" dirty="0" err="1">
                <a:solidFill>
                  <a:srgbClr val="FF0000"/>
                </a:solidFill>
                <a:latin typeface="Arial"/>
                <a:ea typeface="Arial"/>
                <a:cs typeface="Arial"/>
                <a:sym typeface="Arial"/>
              </a:rPr>
              <a:t>Αν</a:t>
            </a:r>
            <a:r>
              <a:rPr lang="en-IE" sz="3600" b="0" i="1" u="none" strike="noStrike" cap="none" dirty="0">
                <a:solidFill>
                  <a:srgbClr val="FF0000"/>
                </a:solidFill>
                <a:latin typeface="Arial"/>
                <a:ea typeface="Arial"/>
                <a:cs typeface="Arial"/>
                <a:sym typeface="Arial"/>
              </a:rPr>
              <a:t>α</a:t>
            </a:r>
            <a:r>
              <a:rPr lang="en-IE" sz="3600" b="0" i="1" u="none" strike="noStrike" cap="none" dirty="0" err="1">
                <a:solidFill>
                  <a:srgbClr val="FF0000"/>
                </a:solidFill>
                <a:latin typeface="Arial"/>
                <a:ea typeface="Arial"/>
                <a:cs typeface="Arial"/>
                <a:sym typeface="Arial"/>
              </a:rPr>
              <a:t>στοχ</a:t>
            </a:r>
            <a:r>
              <a:rPr lang="en-IE" sz="3600" b="0" i="1" u="none" strike="noStrike" cap="none" dirty="0">
                <a:solidFill>
                  <a:srgbClr val="FF0000"/>
                </a:solidFill>
                <a:latin typeface="Arial"/>
                <a:ea typeface="Arial"/>
                <a:cs typeface="Arial"/>
                <a:sym typeface="Arial"/>
              </a:rPr>
              <a:t>α</a:t>
            </a:r>
            <a:r>
              <a:rPr lang="en-IE" sz="3600" b="0" i="1" u="none" strike="noStrike" cap="none" dirty="0" err="1">
                <a:solidFill>
                  <a:srgbClr val="FF0000"/>
                </a:solidFill>
                <a:latin typeface="Arial"/>
                <a:ea typeface="Arial"/>
                <a:cs typeface="Arial"/>
                <a:sym typeface="Arial"/>
              </a:rPr>
              <a:t>σμός</a:t>
            </a:r>
            <a:endParaRPr sz="3600" b="0" i="1" u="none" strike="noStrike" cap="none" dirty="0">
              <a:solidFill>
                <a:srgbClr val="FF0000"/>
              </a:solidFill>
              <a:latin typeface="Arial"/>
              <a:ea typeface="Arial"/>
              <a:cs typeface="Arial"/>
              <a:sym typeface="Arial"/>
            </a:endParaRPr>
          </a:p>
        </p:txBody>
      </p:sp>
      <p:sp>
        <p:nvSpPr>
          <p:cNvPr id="211" name="Google Shape;211;p7"/>
          <p:cNvSpPr txBox="1"/>
          <p:nvPr/>
        </p:nvSpPr>
        <p:spPr>
          <a:xfrm>
            <a:off x="3958549" y="321650"/>
            <a:ext cx="14581172"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000" b="1" i="0" u="none" strike="noStrike" cap="none">
                <a:solidFill>
                  <a:srgbClr val="FF0000"/>
                </a:solidFill>
                <a:latin typeface="Arial"/>
                <a:ea typeface="Arial"/>
                <a:cs typeface="Arial"/>
                <a:sym typeface="Arial"/>
              </a:rPr>
              <a:t>Εκπαίδευση στην επίλυση προβλημάτων Δομή του εργαστηρίου</a:t>
            </a:r>
            <a:endParaRPr sz="4000" b="1" i="0" u="none" strike="noStrike" cap="none">
              <a:solidFill>
                <a:srgbClr val="FF0000"/>
              </a:solidFill>
              <a:latin typeface="Arial"/>
              <a:ea typeface="Arial"/>
              <a:cs typeface="Arial"/>
              <a:sym typeface="Arial"/>
            </a:endParaRPr>
          </a:p>
        </p:txBody>
      </p:sp>
      <p:pic>
        <p:nvPicPr>
          <p:cNvPr id="212" name="Google Shape;212;p7" descr="A diagram of a problem solving process&#10;&#10;AI-generated content may be incorrect."/>
          <p:cNvPicPr preferRelativeResize="0"/>
          <p:nvPr/>
        </p:nvPicPr>
        <p:blipFill rotWithShape="1">
          <a:blip r:embed="rId6">
            <a:alphaModFix/>
          </a:blip>
          <a:srcRect/>
          <a:stretch/>
        </p:blipFill>
        <p:spPr>
          <a:xfrm>
            <a:off x="-45143" y="2107541"/>
            <a:ext cx="6089459" cy="6089459"/>
          </a:xfrm>
          <a:prstGeom prst="rect">
            <a:avLst/>
          </a:prstGeom>
          <a:noFill/>
          <a:ln>
            <a:noFill/>
          </a:ln>
        </p:spPr>
      </p:pic>
      <p:sp>
        <p:nvSpPr>
          <p:cNvPr id="213" name="Google Shape;213;p7"/>
          <p:cNvSpPr txBox="1"/>
          <p:nvPr/>
        </p:nvSpPr>
        <p:spPr>
          <a:xfrm>
            <a:off x="6044316" y="1079742"/>
            <a:ext cx="10255254" cy="68633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3600" b="1" i="0" u="none" strike="noStrike" cap="none" dirty="0" err="1">
                <a:solidFill>
                  <a:schemeClr val="dk1"/>
                </a:solidFill>
                <a:latin typeface="Arial"/>
                <a:ea typeface="Arial"/>
                <a:cs typeface="Arial"/>
                <a:sym typeface="Arial"/>
              </a:rPr>
              <a:t>Εισ</a:t>
            </a:r>
            <a:r>
              <a:rPr lang="en-IE" sz="3600" b="1" i="0" u="none" strike="noStrike" cap="none" dirty="0">
                <a:solidFill>
                  <a:schemeClr val="dk1"/>
                </a:solidFill>
                <a:latin typeface="Arial"/>
                <a:ea typeface="Arial"/>
                <a:cs typeface="Arial"/>
                <a:sym typeface="Arial"/>
              </a:rPr>
              <a:t>α</a:t>
            </a:r>
            <a:r>
              <a:rPr lang="en-IE" sz="3600" b="1" i="0" u="none" strike="noStrike" cap="none" dirty="0" err="1">
                <a:solidFill>
                  <a:schemeClr val="dk1"/>
                </a:solidFill>
                <a:latin typeface="Arial"/>
                <a:ea typeface="Arial"/>
                <a:cs typeface="Arial"/>
                <a:sym typeface="Arial"/>
              </a:rPr>
              <a:t>γωγή</a:t>
            </a:r>
            <a:r>
              <a:rPr lang="en-IE" sz="3600" b="1" i="0" u="none" strike="noStrike" cap="none" dirty="0">
                <a:solidFill>
                  <a:schemeClr val="dk1"/>
                </a:solidFill>
                <a:latin typeface="Arial"/>
                <a:ea typeface="Arial"/>
                <a:cs typeface="Arial"/>
                <a:sym typeface="Arial"/>
              </a:rPr>
              <a:t> </a:t>
            </a:r>
            <a:r>
              <a:rPr lang="en-IE" sz="2800" b="0" i="1" u="none" strike="noStrike" cap="none" dirty="0">
                <a:solidFill>
                  <a:srgbClr val="FF0000"/>
                </a:solidFill>
                <a:latin typeface="Arial"/>
                <a:ea typeface="Arial"/>
                <a:cs typeface="Arial"/>
                <a:sym typeface="Arial"/>
              </a:rPr>
              <a:t>(5 </a:t>
            </a:r>
            <a:r>
              <a:rPr lang="en-IE" sz="2800" b="0" i="1" u="none" strike="noStrike" cap="none" dirty="0" err="1">
                <a:solidFill>
                  <a:srgbClr val="FF0000"/>
                </a:solidFill>
                <a:latin typeface="Arial"/>
                <a:ea typeface="Arial"/>
                <a:cs typeface="Arial"/>
                <a:sym typeface="Arial"/>
              </a:rPr>
              <a:t>λε</a:t>
            </a:r>
            <a:r>
              <a:rPr lang="en-IE" sz="2800" b="0" i="1" u="none" strike="noStrike" cap="none" dirty="0">
                <a:solidFill>
                  <a:srgbClr val="FF0000"/>
                </a:solidFill>
                <a:latin typeface="Arial"/>
                <a:ea typeface="Arial"/>
                <a:cs typeface="Arial"/>
                <a:sym typeface="Arial"/>
              </a:rPr>
              <a:t>π</a:t>
            </a:r>
            <a:r>
              <a:rPr lang="en-IE" sz="2800" b="0" i="1" u="none" strike="noStrike" cap="none" dirty="0" err="1">
                <a:solidFill>
                  <a:srgbClr val="FF0000"/>
                </a:solidFill>
                <a:latin typeface="Arial"/>
                <a:ea typeface="Arial"/>
                <a:cs typeface="Arial"/>
                <a:sym typeface="Arial"/>
              </a:rPr>
              <a:t>τά</a:t>
            </a:r>
            <a:r>
              <a:rPr lang="en-IE" sz="2800" b="0" i="1" u="none" strike="noStrike" cap="none" dirty="0">
                <a:solidFill>
                  <a:srgbClr val="FF0000"/>
                </a:solidFill>
                <a:latin typeface="Arial"/>
                <a:ea typeface="Arial"/>
                <a:cs typeface="Arial"/>
                <a:sym typeface="Arial"/>
              </a:rPr>
              <a:t>)</a:t>
            </a:r>
            <a:endParaRPr dirty="0"/>
          </a:p>
          <a:p>
            <a:pPr marL="0" marR="0" lvl="0" indent="0" algn="ctr" rtl="0">
              <a:lnSpc>
                <a:spcPct val="100000"/>
              </a:lnSpc>
              <a:spcBef>
                <a:spcPts val="0"/>
              </a:spcBef>
              <a:spcAft>
                <a:spcPts val="0"/>
              </a:spcAft>
              <a:buNone/>
            </a:pPr>
            <a:r>
              <a:rPr lang="en-IE" sz="3200" b="1" i="0" u="none" strike="noStrike" cap="none" dirty="0">
                <a:solidFill>
                  <a:srgbClr val="FF0000"/>
                </a:solidFill>
                <a:latin typeface="Arial"/>
                <a:ea typeface="Arial"/>
                <a:cs typeface="Arial"/>
                <a:sym typeface="Arial"/>
              </a:rPr>
              <a:t>Δρα</a:t>
            </a:r>
            <a:r>
              <a:rPr lang="en-IE" sz="3200" b="1" i="0" u="none" strike="noStrike" cap="none" dirty="0" err="1">
                <a:solidFill>
                  <a:srgbClr val="FF0000"/>
                </a:solidFill>
                <a:latin typeface="Arial"/>
                <a:ea typeface="Arial"/>
                <a:cs typeface="Arial"/>
                <a:sym typeface="Arial"/>
              </a:rPr>
              <a:t>στηριότητ</a:t>
            </a:r>
            <a:r>
              <a:rPr lang="en-IE" sz="3200" b="1" i="0" u="none" strike="noStrike" cap="none" dirty="0">
                <a:solidFill>
                  <a:srgbClr val="FF0000"/>
                </a:solidFill>
                <a:latin typeface="Arial"/>
                <a:ea typeface="Arial"/>
                <a:cs typeface="Arial"/>
                <a:sym typeface="Arial"/>
              </a:rPr>
              <a:t>α 1</a:t>
            </a:r>
            <a:endParaRPr dirty="0"/>
          </a:p>
          <a:p>
            <a:pPr marL="0" marR="0" lvl="0" indent="0" algn="ctr" rtl="0">
              <a:lnSpc>
                <a:spcPct val="100000"/>
              </a:lnSpc>
              <a:spcBef>
                <a:spcPts val="0"/>
              </a:spcBef>
              <a:spcAft>
                <a:spcPts val="0"/>
              </a:spcAft>
              <a:buNone/>
            </a:pPr>
            <a:r>
              <a:rPr lang="en-IE" sz="3600" b="0" i="1" u="none" strike="noStrike" cap="none" dirty="0" err="1">
                <a:solidFill>
                  <a:srgbClr val="0000FF"/>
                </a:solidFill>
                <a:latin typeface="Arial"/>
                <a:ea typeface="Arial"/>
                <a:cs typeface="Arial"/>
                <a:sym typeface="Arial"/>
              </a:rPr>
              <a:t>Ορισμός</a:t>
            </a:r>
            <a:r>
              <a:rPr lang="en-IE" sz="3600" b="0" i="1" u="none" strike="noStrike" cap="none" dirty="0">
                <a:solidFill>
                  <a:srgbClr val="0000FF"/>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Κ</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τ</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νόηση</a:t>
            </a:r>
            <a:r>
              <a:rPr lang="en-IE" sz="3600" b="0" i="0" u="none" strike="noStrike" cap="none" dirty="0">
                <a:solidFill>
                  <a:schemeClr val="dk1"/>
                </a:solidFill>
                <a:latin typeface="Arial"/>
                <a:ea typeface="Arial"/>
                <a:cs typeface="Arial"/>
                <a:sym typeface="Arial"/>
              </a:rPr>
              <a:t> του π</a:t>
            </a:r>
            <a:r>
              <a:rPr lang="en-IE" sz="3600" b="0" i="0" u="none" strike="noStrike" cap="none" dirty="0" err="1">
                <a:solidFill>
                  <a:schemeClr val="dk1"/>
                </a:solidFill>
                <a:latin typeface="Arial"/>
                <a:ea typeface="Arial"/>
                <a:cs typeface="Arial"/>
                <a:sym typeface="Arial"/>
              </a:rPr>
              <a:t>ρο</a:t>
            </a:r>
            <a:r>
              <a:rPr lang="en-IE" sz="3600" b="0" i="0" u="none" strike="noStrike" cap="none" dirty="0">
                <a:solidFill>
                  <a:schemeClr val="dk1"/>
                </a:solidFill>
                <a:latin typeface="Arial"/>
                <a:ea typeface="Arial"/>
                <a:cs typeface="Arial"/>
                <a:sym typeface="Arial"/>
              </a:rPr>
              <a:t>β</a:t>
            </a:r>
            <a:r>
              <a:rPr lang="en-IE" sz="3600" b="0" i="0" u="none" strike="noStrike" cap="none" dirty="0" err="1">
                <a:solidFill>
                  <a:schemeClr val="dk1"/>
                </a:solidFill>
                <a:latin typeface="Arial"/>
                <a:ea typeface="Arial"/>
                <a:cs typeface="Arial"/>
                <a:sym typeface="Arial"/>
              </a:rPr>
              <a:t>λήμ</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τος</a:t>
            </a:r>
            <a:r>
              <a:rPr lang="en-IE" sz="3600" b="0" i="0" u="none" strike="noStrike" cap="none" dirty="0">
                <a:solidFill>
                  <a:schemeClr val="dk1"/>
                </a:solidFill>
                <a:latin typeface="Arial"/>
                <a:ea typeface="Arial"/>
                <a:cs typeface="Arial"/>
                <a:sym typeface="Arial"/>
              </a:rPr>
              <a:t>. </a:t>
            </a:r>
            <a:r>
              <a:rPr lang="en-IE" sz="2800" b="0" i="1" u="none" strike="noStrike" cap="none" dirty="0">
                <a:solidFill>
                  <a:srgbClr val="FF0000"/>
                </a:solidFill>
                <a:latin typeface="Arial"/>
                <a:ea typeface="Arial"/>
                <a:cs typeface="Arial"/>
                <a:sym typeface="Arial"/>
              </a:rPr>
              <a:t>(10 </a:t>
            </a:r>
            <a:r>
              <a:rPr lang="en-IE" sz="2800" b="0" i="1" u="none" strike="noStrike" cap="none" dirty="0" err="1">
                <a:solidFill>
                  <a:srgbClr val="FF0000"/>
                </a:solidFill>
                <a:latin typeface="Arial"/>
                <a:ea typeface="Arial"/>
                <a:cs typeface="Arial"/>
                <a:sym typeface="Arial"/>
              </a:rPr>
              <a:t>λε</a:t>
            </a:r>
            <a:r>
              <a:rPr lang="en-IE" sz="2800" b="0" i="1" u="none" strike="noStrike" cap="none" dirty="0">
                <a:solidFill>
                  <a:srgbClr val="FF0000"/>
                </a:solidFill>
                <a:latin typeface="Arial"/>
                <a:ea typeface="Arial"/>
                <a:cs typeface="Arial"/>
                <a:sym typeface="Arial"/>
              </a:rPr>
              <a:t>π</a:t>
            </a:r>
            <a:r>
              <a:rPr lang="en-IE" sz="2800" b="0" i="1" u="none" strike="noStrike" cap="none" dirty="0" err="1">
                <a:solidFill>
                  <a:srgbClr val="FF0000"/>
                </a:solidFill>
                <a:latin typeface="Arial"/>
                <a:ea typeface="Arial"/>
                <a:cs typeface="Arial"/>
                <a:sym typeface="Arial"/>
              </a:rPr>
              <a:t>τά</a:t>
            </a:r>
            <a:r>
              <a:rPr lang="en-IE" sz="2800" b="0" i="1" u="none" strike="noStrike" cap="none" dirty="0">
                <a:solidFill>
                  <a:srgbClr val="FF0000"/>
                </a:solidFill>
                <a:latin typeface="Arial"/>
                <a:ea typeface="Arial"/>
                <a:cs typeface="Arial"/>
                <a:sym typeface="Arial"/>
              </a:rPr>
              <a:t>)</a:t>
            </a:r>
            <a:endParaRPr dirty="0"/>
          </a:p>
          <a:p>
            <a:pPr marL="0" marR="0" lvl="0" indent="0" algn="ctr" rtl="0">
              <a:lnSpc>
                <a:spcPct val="100000"/>
              </a:lnSpc>
              <a:spcBef>
                <a:spcPts val="0"/>
              </a:spcBef>
              <a:spcAft>
                <a:spcPts val="0"/>
              </a:spcAft>
              <a:buNone/>
            </a:pPr>
            <a:r>
              <a:rPr lang="en-IE" sz="3600" b="0" i="0" u="none" strike="noStrike" cap="none" dirty="0" err="1">
                <a:solidFill>
                  <a:schemeClr val="dk1"/>
                </a:solidFill>
                <a:latin typeface="Arial"/>
                <a:ea typeface="Arial"/>
                <a:cs typeface="Arial"/>
                <a:sym typeface="Arial"/>
              </a:rPr>
              <a:t>Σκέψη</a:t>
            </a:r>
            <a:r>
              <a:rPr lang="en-IE" sz="3600" b="0" i="0" u="none" strike="noStrike" cap="none" dirty="0">
                <a:solidFill>
                  <a:schemeClr val="dk1"/>
                </a:solidFill>
                <a:latin typeface="Arial"/>
                <a:ea typeface="Arial"/>
                <a:cs typeface="Arial"/>
                <a:sym typeface="Arial"/>
              </a:rPr>
              <a:t> </a:t>
            </a:r>
            <a:r>
              <a:rPr lang="en-IE" sz="2800" b="0" i="1" u="none" strike="noStrike" cap="none" dirty="0">
                <a:solidFill>
                  <a:srgbClr val="FF0000"/>
                </a:solidFill>
                <a:latin typeface="Arial"/>
                <a:ea typeface="Arial"/>
                <a:cs typeface="Arial"/>
                <a:sym typeface="Arial"/>
              </a:rPr>
              <a:t>(5 </a:t>
            </a:r>
            <a:r>
              <a:rPr lang="en-IE" sz="2800" b="0" i="1" u="none" strike="noStrike" cap="none" dirty="0" err="1">
                <a:solidFill>
                  <a:srgbClr val="FF0000"/>
                </a:solidFill>
                <a:latin typeface="Arial"/>
                <a:ea typeface="Arial"/>
                <a:cs typeface="Arial"/>
                <a:sym typeface="Arial"/>
              </a:rPr>
              <a:t>λε</a:t>
            </a:r>
            <a:r>
              <a:rPr lang="en-IE" sz="2800" b="0" i="1" u="none" strike="noStrike" cap="none" dirty="0">
                <a:solidFill>
                  <a:srgbClr val="FF0000"/>
                </a:solidFill>
                <a:latin typeface="Arial"/>
                <a:ea typeface="Arial"/>
                <a:cs typeface="Arial"/>
                <a:sym typeface="Arial"/>
              </a:rPr>
              <a:t>π</a:t>
            </a:r>
            <a:r>
              <a:rPr lang="en-IE" sz="2800" b="0" i="1" u="none" strike="noStrike" cap="none" dirty="0" err="1">
                <a:solidFill>
                  <a:srgbClr val="FF0000"/>
                </a:solidFill>
                <a:latin typeface="Arial"/>
                <a:ea typeface="Arial"/>
                <a:cs typeface="Arial"/>
                <a:sym typeface="Arial"/>
              </a:rPr>
              <a:t>τά</a:t>
            </a:r>
            <a:r>
              <a:rPr lang="en-IE" sz="2800" b="0" i="1" u="none" strike="noStrike" cap="none" dirty="0">
                <a:solidFill>
                  <a:srgbClr val="FF0000"/>
                </a:solidFill>
                <a:latin typeface="Arial"/>
                <a:ea typeface="Arial"/>
                <a:cs typeface="Arial"/>
                <a:sym typeface="Arial"/>
              </a:rPr>
              <a:t>)</a:t>
            </a:r>
            <a:endParaRPr dirty="0"/>
          </a:p>
          <a:p>
            <a:pPr marL="0" marR="0" lvl="0" indent="0" algn="ctr" rtl="0">
              <a:lnSpc>
                <a:spcPct val="100000"/>
              </a:lnSpc>
              <a:spcBef>
                <a:spcPts val="0"/>
              </a:spcBef>
              <a:spcAft>
                <a:spcPts val="0"/>
              </a:spcAft>
              <a:buNone/>
            </a:pPr>
            <a:r>
              <a:rPr lang="en-IE" sz="3200" b="1" i="0" u="none" strike="noStrike" cap="none" dirty="0">
                <a:solidFill>
                  <a:srgbClr val="FF0000"/>
                </a:solidFill>
                <a:latin typeface="Arial"/>
                <a:ea typeface="Arial"/>
                <a:cs typeface="Arial"/>
                <a:sym typeface="Arial"/>
              </a:rPr>
              <a:t>Δρα</a:t>
            </a:r>
            <a:r>
              <a:rPr lang="en-IE" sz="3200" b="1" i="0" u="none" strike="noStrike" cap="none" dirty="0" err="1">
                <a:solidFill>
                  <a:srgbClr val="FF0000"/>
                </a:solidFill>
                <a:latin typeface="Arial"/>
                <a:ea typeface="Arial"/>
                <a:cs typeface="Arial"/>
                <a:sym typeface="Arial"/>
              </a:rPr>
              <a:t>στηριότητ</a:t>
            </a:r>
            <a:r>
              <a:rPr lang="en-IE" sz="3200" b="1" i="0" u="none" strike="noStrike" cap="none" dirty="0">
                <a:solidFill>
                  <a:srgbClr val="FF0000"/>
                </a:solidFill>
                <a:latin typeface="Arial"/>
                <a:ea typeface="Arial"/>
                <a:cs typeface="Arial"/>
                <a:sym typeface="Arial"/>
              </a:rPr>
              <a:t>α 2</a:t>
            </a:r>
            <a:endParaRPr sz="3200" b="1"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None/>
            </a:pPr>
            <a:r>
              <a:rPr lang="en-IE" sz="3600" b="0" i="1" u="none" strike="noStrike" cap="none" dirty="0" err="1">
                <a:solidFill>
                  <a:srgbClr val="0000FF"/>
                </a:solidFill>
                <a:latin typeface="Arial"/>
                <a:ea typeface="Arial"/>
                <a:cs typeface="Arial"/>
                <a:sym typeface="Arial"/>
              </a:rPr>
              <a:t>Εξερεύνηση</a:t>
            </a:r>
            <a:r>
              <a:rPr lang="en-IE" sz="3600" b="0" i="1" u="none" strike="noStrike" cap="none" dirty="0">
                <a:solidFill>
                  <a:srgbClr val="0000FF"/>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Πιθ</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νές</a:t>
            </a:r>
            <a:r>
              <a:rPr lang="en-IE" sz="3600" b="0" i="0" u="none" strike="noStrike" cap="none" dirty="0">
                <a:solidFill>
                  <a:schemeClr val="dk1"/>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λύσεις</a:t>
            </a:r>
            <a:r>
              <a:rPr lang="en-IE" sz="3600" b="0" i="0" u="none" strike="noStrike" cap="none" dirty="0">
                <a:solidFill>
                  <a:schemeClr val="dk1"/>
                </a:solidFill>
                <a:latin typeface="Arial"/>
                <a:ea typeface="Arial"/>
                <a:cs typeface="Arial"/>
                <a:sym typeface="Arial"/>
              </a:rPr>
              <a:t> </a:t>
            </a:r>
            <a:r>
              <a:rPr lang="en-IE" sz="2800" b="0" i="1" u="none" strike="noStrike" cap="none" dirty="0">
                <a:solidFill>
                  <a:srgbClr val="FF0000"/>
                </a:solidFill>
                <a:latin typeface="Arial"/>
                <a:ea typeface="Arial"/>
                <a:cs typeface="Arial"/>
                <a:sym typeface="Arial"/>
              </a:rPr>
              <a:t>(10 </a:t>
            </a:r>
            <a:r>
              <a:rPr lang="en-IE" sz="2800" b="0" i="1" u="none" strike="noStrike" cap="none" dirty="0" err="1">
                <a:solidFill>
                  <a:srgbClr val="FF0000"/>
                </a:solidFill>
                <a:latin typeface="Arial"/>
                <a:ea typeface="Arial"/>
                <a:cs typeface="Arial"/>
                <a:sym typeface="Arial"/>
              </a:rPr>
              <a:t>λε</a:t>
            </a:r>
            <a:r>
              <a:rPr lang="en-IE" sz="2800" b="0" i="1" u="none" strike="noStrike" cap="none" dirty="0">
                <a:solidFill>
                  <a:srgbClr val="FF0000"/>
                </a:solidFill>
                <a:latin typeface="Arial"/>
                <a:ea typeface="Arial"/>
                <a:cs typeface="Arial"/>
                <a:sym typeface="Arial"/>
              </a:rPr>
              <a:t>π</a:t>
            </a:r>
            <a:r>
              <a:rPr lang="en-IE" sz="2800" b="0" i="1" u="none" strike="noStrike" cap="none" dirty="0" err="1">
                <a:solidFill>
                  <a:srgbClr val="FF0000"/>
                </a:solidFill>
                <a:latin typeface="Arial"/>
                <a:ea typeface="Arial"/>
                <a:cs typeface="Arial"/>
                <a:sym typeface="Arial"/>
              </a:rPr>
              <a:t>τά</a:t>
            </a:r>
            <a:r>
              <a:rPr lang="en-IE" sz="2800" b="0" i="1" u="none" strike="noStrike" cap="none" dirty="0">
                <a:solidFill>
                  <a:srgbClr val="FF0000"/>
                </a:solidFill>
                <a:latin typeface="Arial"/>
                <a:ea typeface="Arial"/>
                <a:cs typeface="Arial"/>
                <a:sym typeface="Arial"/>
              </a:rPr>
              <a:t>)</a:t>
            </a:r>
            <a:endParaRPr dirty="0"/>
          </a:p>
          <a:p>
            <a:pPr marL="0" marR="0" lvl="0" indent="0" algn="ctr" rtl="0">
              <a:lnSpc>
                <a:spcPct val="100000"/>
              </a:lnSpc>
              <a:spcBef>
                <a:spcPts val="0"/>
              </a:spcBef>
              <a:spcAft>
                <a:spcPts val="0"/>
              </a:spcAft>
              <a:buNone/>
            </a:pPr>
            <a:r>
              <a:rPr lang="en-IE" sz="3600" b="0" i="0" u="none" strike="noStrike" cap="none" dirty="0" err="1">
                <a:solidFill>
                  <a:schemeClr val="dk1"/>
                </a:solidFill>
                <a:latin typeface="Arial"/>
                <a:ea typeface="Arial"/>
                <a:cs typeface="Arial"/>
                <a:sym typeface="Arial"/>
              </a:rPr>
              <a:t>Σκέψη</a:t>
            </a:r>
            <a:r>
              <a:rPr lang="en-IE" sz="3600" b="0" i="0" u="none" strike="noStrike" cap="none" dirty="0">
                <a:solidFill>
                  <a:schemeClr val="dk1"/>
                </a:solidFill>
                <a:latin typeface="Arial"/>
                <a:ea typeface="Arial"/>
                <a:cs typeface="Arial"/>
                <a:sym typeface="Arial"/>
              </a:rPr>
              <a:t> </a:t>
            </a:r>
            <a:r>
              <a:rPr lang="en-IE" sz="2800" b="0" i="1" u="none" strike="noStrike" cap="none" dirty="0">
                <a:solidFill>
                  <a:srgbClr val="FF0000"/>
                </a:solidFill>
                <a:latin typeface="Arial"/>
                <a:ea typeface="Arial"/>
                <a:cs typeface="Arial"/>
                <a:sym typeface="Arial"/>
              </a:rPr>
              <a:t>(5 </a:t>
            </a:r>
            <a:r>
              <a:rPr lang="en-IE" sz="2800" b="0" i="1" u="none" strike="noStrike" cap="none" dirty="0" err="1">
                <a:solidFill>
                  <a:srgbClr val="FF0000"/>
                </a:solidFill>
                <a:latin typeface="Arial"/>
                <a:ea typeface="Arial"/>
                <a:cs typeface="Arial"/>
                <a:sym typeface="Arial"/>
              </a:rPr>
              <a:t>λε</a:t>
            </a:r>
            <a:r>
              <a:rPr lang="en-IE" sz="2800" b="0" i="1" u="none" strike="noStrike" cap="none" dirty="0">
                <a:solidFill>
                  <a:srgbClr val="FF0000"/>
                </a:solidFill>
                <a:latin typeface="Arial"/>
                <a:ea typeface="Arial"/>
                <a:cs typeface="Arial"/>
                <a:sym typeface="Arial"/>
              </a:rPr>
              <a:t>π</a:t>
            </a:r>
            <a:r>
              <a:rPr lang="en-IE" sz="2800" b="0" i="1" u="none" strike="noStrike" cap="none" dirty="0" err="1">
                <a:solidFill>
                  <a:srgbClr val="FF0000"/>
                </a:solidFill>
                <a:latin typeface="Arial"/>
                <a:ea typeface="Arial"/>
                <a:cs typeface="Arial"/>
                <a:sym typeface="Arial"/>
              </a:rPr>
              <a:t>τά</a:t>
            </a:r>
            <a:r>
              <a:rPr lang="en-IE" sz="2800" b="0" i="1" u="none" strike="noStrike" cap="none" dirty="0">
                <a:solidFill>
                  <a:srgbClr val="FF0000"/>
                </a:solidFill>
                <a:latin typeface="Arial"/>
                <a:ea typeface="Arial"/>
                <a:cs typeface="Arial"/>
                <a:sym typeface="Arial"/>
              </a:rPr>
              <a:t>)</a:t>
            </a:r>
            <a:endParaRPr dirty="0"/>
          </a:p>
          <a:p>
            <a:pPr marL="0" marR="0" lvl="0" indent="0" algn="ctr" rtl="0">
              <a:lnSpc>
                <a:spcPct val="100000"/>
              </a:lnSpc>
              <a:spcBef>
                <a:spcPts val="0"/>
              </a:spcBef>
              <a:spcAft>
                <a:spcPts val="0"/>
              </a:spcAft>
              <a:buNone/>
            </a:pPr>
            <a:r>
              <a:rPr lang="en-IE" sz="3200" b="1" i="0" u="none" strike="noStrike" cap="none" dirty="0">
                <a:solidFill>
                  <a:srgbClr val="FF0000"/>
                </a:solidFill>
                <a:latin typeface="Arial"/>
                <a:ea typeface="Arial"/>
                <a:cs typeface="Arial"/>
                <a:sym typeface="Arial"/>
              </a:rPr>
              <a:t>Δρα</a:t>
            </a:r>
            <a:r>
              <a:rPr lang="en-IE" sz="3200" b="1" i="0" u="none" strike="noStrike" cap="none" dirty="0" err="1">
                <a:solidFill>
                  <a:srgbClr val="FF0000"/>
                </a:solidFill>
                <a:latin typeface="Arial"/>
                <a:ea typeface="Arial"/>
                <a:cs typeface="Arial"/>
                <a:sym typeface="Arial"/>
              </a:rPr>
              <a:t>στηριότητ</a:t>
            </a:r>
            <a:r>
              <a:rPr lang="en-IE" sz="3200" b="1" i="0" u="none" strike="noStrike" cap="none" dirty="0">
                <a:solidFill>
                  <a:srgbClr val="FF0000"/>
                </a:solidFill>
                <a:latin typeface="Arial"/>
                <a:ea typeface="Arial"/>
                <a:cs typeface="Arial"/>
                <a:sym typeface="Arial"/>
              </a:rPr>
              <a:t>α 3</a:t>
            </a:r>
            <a:endParaRPr sz="3200" b="1"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None/>
            </a:pPr>
            <a:r>
              <a:rPr lang="en-IE" sz="3600" b="0" i="1" u="none" strike="noStrike" cap="none" dirty="0" err="1">
                <a:solidFill>
                  <a:srgbClr val="0000FF"/>
                </a:solidFill>
                <a:latin typeface="Arial"/>
                <a:ea typeface="Arial"/>
                <a:cs typeface="Arial"/>
                <a:sym typeface="Arial"/>
              </a:rPr>
              <a:t>Δράση</a:t>
            </a:r>
            <a:r>
              <a:rPr lang="en-IE" sz="3600" b="0" i="1" u="none" strike="noStrike" cap="none" dirty="0">
                <a:solidFill>
                  <a:srgbClr val="0000FF"/>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Εφ</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ρμογή</a:t>
            </a:r>
            <a:r>
              <a:rPr lang="en-IE" sz="3600" b="0" i="0" u="none" strike="noStrike" cap="none" dirty="0">
                <a:solidFill>
                  <a:schemeClr val="dk1"/>
                </a:solidFill>
                <a:latin typeface="Arial"/>
                <a:ea typeface="Arial"/>
                <a:cs typeface="Arial"/>
                <a:sym typeface="Arial"/>
              </a:rPr>
              <a:t> των </a:t>
            </a:r>
            <a:r>
              <a:rPr lang="en-IE" sz="3600" b="0" i="0" u="none" strike="noStrike" cap="none" dirty="0" err="1">
                <a:solidFill>
                  <a:schemeClr val="dk1"/>
                </a:solidFill>
                <a:latin typeface="Arial"/>
                <a:ea typeface="Arial"/>
                <a:cs typeface="Arial"/>
                <a:sym typeface="Arial"/>
              </a:rPr>
              <a:t>ε</a:t>
            </a:r>
            <a:r>
              <a:rPr lang="en-IE" sz="3600" b="0" i="0" u="none" strike="noStrike" cap="none" dirty="0">
                <a:solidFill>
                  <a:schemeClr val="dk1"/>
                </a:solidFill>
                <a:latin typeface="Arial"/>
                <a:ea typeface="Arial"/>
                <a:cs typeface="Arial"/>
                <a:sym typeface="Arial"/>
              </a:rPr>
              <a:t>π</a:t>
            </a:r>
            <a:r>
              <a:rPr lang="en-IE" sz="3600" b="0" i="0" u="none" strike="noStrike" cap="none" dirty="0" err="1">
                <a:solidFill>
                  <a:schemeClr val="dk1"/>
                </a:solidFill>
                <a:latin typeface="Arial"/>
                <a:ea typeface="Arial"/>
                <a:cs typeface="Arial"/>
                <a:sym typeface="Arial"/>
              </a:rPr>
              <a:t>ιλεγμένων</a:t>
            </a:r>
            <a:r>
              <a:rPr lang="en-IE" sz="3600" b="0" i="0" u="none" strike="noStrike" cap="none" dirty="0">
                <a:solidFill>
                  <a:schemeClr val="dk1"/>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λύσεων</a:t>
            </a:r>
            <a:r>
              <a:rPr lang="en-IE" sz="3600" b="0" i="0" u="none" strike="noStrike" cap="none" dirty="0">
                <a:solidFill>
                  <a:schemeClr val="dk1"/>
                </a:solidFill>
                <a:latin typeface="Arial"/>
                <a:ea typeface="Arial"/>
                <a:cs typeface="Arial"/>
                <a:sym typeface="Arial"/>
              </a:rPr>
              <a:t> </a:t>
            </a:r>
            <a:r>
              <a:rPr lang="en-IE" sz="2800" b="0" i="1" u="none" strike="noStrike" cap="none" dirty="0">
                <a:solidFill>
                  <a:srgbClr val="FF0000"/>
                </a:solidFill>
                <a:latin typeface="Arial"/>
                <a:ea typeface="Arial"/>
                <a:cs typeface="Arial"/>
                <a:sym typeface="Arial"/>
              </a:rPr>
              <a:t>(10 </a:t>
            </a:r>
            <a:r>
              <a:rPr lang="en-IE" sz="2800" b="0" i="1" u="none" strike="noStrike" cap="none" dirty="0" err="1">
                <a:solidFill>
                  <a:srgbClr val="FF0000"/>
                </a:solidFill>
                <a:latin typeface="Arial"/>
                <a:ea typeface="Arial"/>
                <a:cs typeface="Arial"/>
                <a:sym typeface="Arial"/>
              </a:rPr>
              <a:t>λε</a:t>
            </a:r>
            <a:r>
              <a:rPr lang="en-IE" sz="2800" b="0" i="1" u="none" strike="noStrike" cap="none" dirty="0">
                <a:solidFill>
                  <a:srgbClr val="FF0000"/>
                </a:solidFill>
                <a:latin typeface="Arial"/>
                <a:ea typeface="Arial"/>
                <a:cs typeface="Arial"/>
                <a:sym typeface="Arial"/>
              </a:rPr>
              <a:t>π</a:t>
            </a:r>
            <a:r>
              <a:rPr lang="en-IE" sz="2800" b="0" i="1" u="none" strike="noStrike" cap="none" dirty="0" err="1">
                <a:solidFill>
                  <a:srgbClr val="FF0000"/>
                </a:solidFill>
                <a:latin typeface="Arial"/>
                <a:ea typeface="Arial"/>
                <a:cs typeface="Arial"/>
                <a:sym typeface="Arial"/>
              </a:rPr>
              <a:t>τά</a:t>
            </a:r>
            <a:r>
              <a:rPr lang="en-IE" sz="2800" b="0" i="1" u="none" strike="noStrike" cap="none" dirty="0">
                <a:solidFill>
                  <a:srgbClr val="FF0000"/>
                </a:solidFill>
                <a:latin typeface="Arial"/>
                <a:ea typeface="Arial"/>
                <a:cs typeface="Arial"/>
                <a:sym typeface="Arial"/>
              </a:rPr>
              <a:t>)</a:t>
            </a:r>
            <a:endParaRPr dirty="0"/>
          </a:p>
          <a:p>
            <a:pPr marL="0" marR="0" lvl="0" indent="0" algn="ctr" rtl="0">
              <a:lnSpc>
                <a:spcPct val="100000"/>
              </a:lnSpc>
              <a:spcBef>
                <a:spcPts val="0"/>
              </a:spcBef>
              <a:spcAft>
                <a:spcPts val="0"/>
              </a:spcAft>
              <a:buNone/>
            </a:pPr>
            <a:r>
              <a:rPr lang="el-GR" sz="3600" b="0" i="1" u="none" strike="noStrike" cap="none" dirty="0">
                <a:solidFill>
                  <a:srgbClr val="0000FF"/>
                </a:solidFill>
                <a:latin typeface="Arial"/>
                <a:ea typeface="Arial"/>
                <a:cs typeface="Arial"/>
                <a:sym typeface="Arial"/>
              </a:rPr>
              <a:t>Αναστοχασμός</a:t>
            </a:r>
            <a:r>
              <a:rPr lang="en-IE" sz="3600" b="0" i="1" u="none" strike="noStrike" cap="none" dirty="0">
                <a:solidFill>
                  <a:srgbClr val="0000FF"/>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Αν</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κεφ</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λ</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ίωση</a:t>
            </a:r>
            <a:r>
              <a:rPr lang="en-IE" sz="3600" b="0" i="0" u="none" strike="noStrike" cap="none" dirty="0">
                <a:solidFill>
                  <a:schemeClr val="dk1"/>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κ</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ι</a:t>
            </a:r>
            <a:r>
              <a:rPr lang="en-IE" sz="3600" b="0" i="0" u="none" strike="noStrike" cap="none" dirty="0">
                <a:solidFill>
                  <a:schemeClr val="dk1"/>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συμ</a:t>
            </a:r>
            <a:r>
              <a:rPr lang="en-IE" sz="3600" b="0" i="0" u="none" strike="noStrike" cap="none" dirty="0">
                <a:solidFill>
                  <a:schemeClr val="dk1"/>
                </a:solidFill>
                <a:latin typeface="Arial"/>
                <a:ea typeface="Arial"/>
                <a:cs typeface="Arial"/>
                <a:sym typeface="Arial"/>
              </a:rPr>
              <a:t>π</a:t>
            </a:r>
            <a:r>
              <a:rPr lang="en-IE" sz="3600" b="0" i="0" u="none" strike="noStrike" cap="none" dirty="0" err="1">
                <a:solidFill>
                  <a:schemeClr val="dk1"/>
                </a:solidFill>
                <a:latin typeface="Arial"/>
                <a:ea typeface="Arial"/>
                <a:cs typeface="Arial"/>
                <a:sym typeface="Arial"/>
              </a:rPr>
              <a:t>έρ</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σμ</a:t>
            </a:r>
            <a:r>
              <a:rPr lang="en-IE" sz="3600" b="0" i="0" u="none" strike="noStrike" cap="none" dirty="0">
                <a:solidFill>
                  <a:schemeClr val="dk1"/>
                </a:solidFill>
                <a:latin typeface="Arial"/>
                <a:ea typeface="Arial"/>
                <a:cs typeface="Arial"/>
                <a:sym typeface="Arial"/>
              </a:rPr>
              <a:t>α </a:t>
            </a:r>
            <a:r>
              <a:rPr lang="en-IE" sz="2800" b="0" i="1" u="none" strike="noStrike" cap="none" dirty="0">
                <a:solidFill>
                  <a:srgbClr val="FF0000"/>
                </a:solidFill>
                <a:latin typeface="Arial"/>
                <a:ea typeface="Arial"/>
                <a:cs typeface="Arial"/>
                <a:sym typeface="Arial"/>
              </a:rPr>
              <a:t>(5 </a:t>
            </a:r>
            <a:r>
              <a:rPr lang="en-IE" sz="2800" b="0" i="1" u="none" strike="noStrike" cap="none" dirty="0" err="1">
                <a:solidFill>
                  <a:srgbClr val="FF0000"/>
                </a:solidFill>
                <a:latin typeface="Arial"/>
                <a:ea typeface="Arial"/>
                <a:cs typeface="Arial"/>
                <a:sym typeface="Arial"/>
              </a:rPr>
              <a:t>λε</a:t>
            </a:r>
            <a:r>
              <a:rPr lang="en-IE" sz="2800" b="0" i="1" u="none" strike="noStrike" cap="none" dirty="0">
                <a:solidFill>
                  <a:srgbClr val="FF0000"/>
                </a:solidFill>
                <a:latin typeface="Arial"/>
                <a:ea typeface="Arial"/>
                <a:cs typeface="Arial"/>
                <a:sym typeface="Arial"/>
              </a:rPr>
              <a:t>π</a:t>
            </a:r>
            <a:r>
              <a:rPr lang="en-IE" sz="2800" b="0" i="1" u="none" strike="noStrike" cap="none" dirty="0" err="1">
                <a:solidFill>
                  <a:srgbClr val="FF0000"/>
                </a:solidFill>
                <a:latin typeface="Arial"/>
                <a:ea typeface="Arial"/>
                <a:cs typeface="Arial"/>
                <a:sym typeface="Arial"/>
              </a:rPr>
              <a:t>τά</a:t>
            </a:r>
            <a:r>
              <a:rPr lang="en-IE" sz="1800" b="0" i="1" u="none" strike="noStrike" cap="none" dirty="0">
                <a:solidFill>
                  <a:srgbClr val="FF0000"/>
                </a:solidFill>
                <a:latin typeface="Arial"/>
                <a:ea typeface="Arial"/>
                <a:cs typeface="Arial"/>
                <a:sym typeface="Arial"/>
              </a:rPr>
              <a:t>)</a:t>
            </a:r>
            <a:endParaRPr dirty="0"/>
          </a:p>
          <a:p>
            <a:pPr marL="0" marR="0" lvl="0" indent="0" algn="ctr" rtl="0">
              <a:lnSpc>
                <a:spcPct val="100000"/>
              </a:lnSpc>
              <a:spcBef>
                <a:spcPts val="0"/>
              </a:spcBef>
              <a:spcAft>
                <a:spcPts val="0"/>
              </a:spcAft>
              <a:buNone/>
            </a:pPr>
            <a:r>
              <a:rPr lang="en-IE" sz="3600" b="0" i="0" u="none" strike="noStrike" cap="none" dirty="0">
                <a:solidFill>
                  <a:schemeClr val="dk1"/>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Ερωτήσεις</a:t>
            </a:r>
            <a:r>
              <a:rPr lang="en-IE" sz="3600" b="0" i="0" u="none" strike="noStrike" cap="none" dirty="0">
                <a:solidFill>
                  <a:schemeClr val="dk1"/>
                </a:solidFill>
                <a:latin typeface="Arial"/>
                <a:ea typeface="Arial"/>
                <a:cs typeface="Arial"/>
                <a:sym typeface="Arial"/>
              </a:rPr>
              <a:t> </a:t>
            </a:r>
            <a:r>
              <a:rPr lang="en-IE" sz="3600" b="0" i="0" u="none" strike="noStrike" cap="none" dirty="0" err="1">
                <a:solidFill>
                  <a:schemeClr val="dk1"/>
                </a:solidFill>
                <a:latin typeface="Arial"/>
                <a:ea typeface="Arial"/>
                <a:cs typeface="Arial"/>
                <a:sym typeface="Arial"/>
              </a:rPr>
              <a:t>κ</a:t>
            </a:r>
            <a:r>
              <a:rPr lang="en-IE" sz="3600" b="0" i="0" u="none" strike="noStrike" cap="none" dirty="0">
                <a:solidFill>
                  <a:schemeClr val="dk1"/>
                </a:solidFill>
                <a:latin typeface="Arial"/>
                <a:ea typeface="Arial"/>
                <a:cs typeface="Arial"/>
                <a:sym typeface="Arial"/>
              </a:rPr>
              <a:t>α</a:t>
            </a:r>
            <a:r>
              <a:rPr lang="en-IE" sz="3600" b="0" i="0" u="none" strike="noStrike" cap="none" dirty="0" err="1">
                <a:solidFill>
                  <a:schemeClr val="dk1"/>
                </a:solidFill>
                <a:latin typeface="Arial"/>
                <a:ea typeface="Arial"/>
                <a:cs typeface="Arial"/>
                <a:sym typeface="Arial"/>
              </a:rPr>
              <a:t>ι</a:t>
            </a:r>
            <a:r>
              <a:rPr lang="en-IE" sz="3600" b="0" i="0" u="none" strike="noStrike" cap="none" dirty="0">
                <a:solidFill>
                  <a:schemeClr val="dk1"/>
                </a:solidFill>
                <a:latin typeface="Arial"/>
                <a:ea typeface="Arial"/>
                <a:cs typeface="Arial"/>
                <a:sym typeface="Arial"/>
              </a:rPr>
              <a:t> α</a:t>
            </a:r>
            <a:r>
              <a:rPr lang="en-IE" sz="3600" b="0" i="0" u="none" strike="noStrike" cap="none" dirty="0" err="1">
                <a:solidFill>
                  <a:schemeClr val="dk1"/>
                </a:solidFill>
                <a:latin typeface="Arial"/>
                <a:ea typeface="Arial"/>
                <a:cs typeface="Arial"/>
                <a:sym typeface="Arial"/>
              </a:rPr>
              <a:t>ξιολόγηση</a:t>
            </a:r>
            <a:r>
              <a:rPr lang="en-IE" sz="3600" b="0" i="0" u="none" strike="noStrike" cap="none" dirty="0">
                <a:solidFill>
                  <a:schemeClr val="dk1"/>
                </a:solidFill>
                <a:latin typeface="Arial"/>
                <a:ea typeface="Arial"/>
                <a:cs typeface="Arial"/>
                <a:sym typeface="Arial"/>
              </a:rPr>
              <a:t> </a:t>
            </a:r>
            <a:r>
              <a:rPr lang="en-IE" sz="2800" b="0" i="1" u="none" strike="noStrike" cap="none" dirty="0">
                <a:solidFill>
                  <a:srgbClr val="FF0000"/>
                </a:solidFill>
                <a:latin typeface="Arial"/>
                <a:ea typeface="Arial"/>
                <a:cs typeface="Arial"/>
                <a:sym typeface="Arial"/>
              </a:rPr>
              <a:t>(5 </a:t>
            </a:r>
            <a:r>
              <a:rPr lang="en-IE" sz="2800" b="0" i="1" u="none" strike="noStrike" cap="none" dirty="0" err="1">
                <a:solidFill>
                  <a:srgbClr val="FF0000"/>
                </a:solidFill>
                <a:latin typeface="Arial"/>
                <a:ea typeface="Arial"/>
                <a:cs typeface="Arial"/>
                <a:sym typeface="Arial"/>
              </a:rPr>
              <a:t>λε</a:t>
            </a:r>
            <a:r>
              <a:rPr lang="en-IE" sz="2800" b="0" i="1" u="none" strike="noStrike" cap="none" dirty="0">
                <a:solidFill>
                  <a:srgbClr val="FF0000"/>
                </a:solidFill>
                <a:latin typeface="Arial"/>
                <a:ea typeface="Arial"/>
                <a:cs typeface="Arial"/>
                <a:sym typeface="Arial"/>
              </a:rPr>
              <a:t>π</a:t>
            </a:r>
            <a:r>
              <a:rPr lang="en-IE" sz="2800" b="0" i="1" u="none" strike="noStrike" cap="none" dirty="0" err="1">
                <a:solidFill>
                  <a:srgbClr val="FF0000"/>
                </a:solidFill>
                <a:latin typeface="Arial"/>
                <a:ea typeface="Arial"/>
                <a:cs typeface="Arial"/>
                <a:sym typeface="Arial"/>
              </a:rPr>
              <a:t>τά</a:t>
            </a:r>
            <a:r>
              <a:rPr lang="en-IE" sz="1800" b="0" i="1" u="none" strike="noStrike" cap="none" dirty="0">
                <a:solidFill>
                  <a:srgbClr val="FF0000"/>
                </a:solidFill>
                <a:latin typeface="Arial"/>
                <a:ea typeface="Arial"/>
                <a:cs typeface="Arial"/>
                <a:sym typeface="Arial"/>
              </a:rPr>
              <a:t>)</a:t>
            </a:r>
            <a:endParaRPr sz="3600" b="0" i="0" u="none" strike="noStrike" cap="none" dirty="0">
              <a:solidFill>
                <a:schemeClr val="dk1"/>
              </a:solidFill>
              <a:latin typeface="Arial"/>
              <a:ea typeface="Arial"/>
              <a:cs typeface="Arial"/>
              <a:sym typeface="Arial"/>
            </a:endParaRPr>
          </a:p>
        </p:txBody>
      </p:sp>
      <p:sp>
        <p:nvSpPr>
          <p:cNvPr id="214" name="Google Shape;214;p7"/>
          <p:cNvSpPr txBox="1"/>
          <p:nvPr/>
        </p:nvSpPr>
        <p:spPr>
          <a:xfrm>
            <a:off x="10790245" y="8000064"/>
            <a:ext cx="7174484"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400" b="0" i="0" u="none" strike="noStrike" cap="none">
                <a:solidFill>
                  <a:srgbClr val="000000"/>
                </a:solidFill>
                <a:latin typeface="Arial"/>
                <a:ea typeface="Arial"/>
                <a:cs typeface="Arial"/>
                <a:sym typeface="Arial"/>
              </a:rPr>
              <a:t> </a:t>
            </a:r>
            <a:r>
              <a:rPr lang="en-IE" sz="2400" b="1" i="0" u="none" strike="noStrike" cap="none">
                <a:solidFill>
                  <a:srgbClr val="FF0000"/>
                </a:solidFill>
                <a:latin typeface="Arial"/>
                <a:ea typeface="Arial"/>
                <a:cs typeface="Arial"/>
                <a:sym typeface="Arial"/>
              </a:rPr>
              <a:t>Σύνδεσμος για το φυλλάδιο DEAR:</a:t>
            </a:r>
            <a:endParaRPr/>
          </a:p>
          <a:p>
            <a:pPr marL="0" marR="0" lvl="0" indent="0" algn="l" rtl="0">
              <a:lnSpc>
                <a:spcPct val="100000"/>
              </a:lnSpc>
              <a:spcBef>
                <a:spcPts val="0"/>
              </a:spcBef>
              <a:spcAft>
                <a:spcPts val="0"/>
              </a:spcAft>
              <a:buNone/>
            </a:pPr>
            <a:r>
              <a:rPr lang="en-IE" sz="2400" b="1" i="0" u="none" strike="noStrike" cap="none">
                <a:solidFill>
                  <a:srgbClr val="FF0000"/>
                </a:solidFill>
                <a:latin typeface="Arial"/>
                <a:ea typeface="Arial"/>
                <a:cs typeface="Arial"/>
                <a:sym typeface="Arial"/>
              </a:rPr>
              <a:t> </a:t>
            </a:r>
            <a:r>
              <a:rPr lang="en-IE" sz="2400" b="0"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https://docs.google.com/document/d/1dDoF3q8x-XOk5dVdR53JN6NPNDpR_xzP/edit</a:t>
            </a: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8"/>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0" name="Google Shape;220;p8"/>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1" name="Google Shape;221;p8"/>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222" name="Google Shape;222;p8"/>
          <p:cNvSpPr/>
          <p:nvPr/>
        </p:nvSpPr>
        <p:spPr>
          <a:xfrm>
            <a:off x="15629476" y="321650"/>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3" name="Google Shape;223;p8"/>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224" name="Google Shape;224;p8"/>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225" name="Google Shape;225;p8"/>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226" name="Google Shape;226;p8"/>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227" name="Google Shape;227;p8"/>
          <p:cNvSpPr txBox="1"/>
          <p:nvPr/>
        </p:nvSpPr>
        <p:spPr>
          <a:xfrm>
            <a:off x="1688901" y="1521981"/>
            <a:ext cx="14581200" cy="8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4800" b="1" i="0" u="none" strike="noStrike" cap="none" dirty="0" err="1">
                <a:solidFill>
                  <a:srgbClr val="FF0000"/>
                </a:solidFill>
                <a:latin typeface="Arial"/>
                <a:ea typeface="Arial"/>
                <a:cs typeface="Arial"/>
                <a:sym typeface="Arial"/>
              </a:rPr>
              <a:t>Ψεύτικη</a:t>
            </a:r>
            <a:r>
              <a:rPr lang="en-IE" sz="4800" b="1" i="0" u="none" strike="noStrike" cap="none" dirty="0">
                <a:solidFill>
                  <a:srgbClr val="FF0000"/>
                </a:solidFill>
                <a:latin typeface="Arial"/>
                <a:ea typeface="Arial"/>
                <a:cs typeface="Arial"/>
                <a:sym typeface="Arial"/>
              </a:rPr>
              <a:t> </a:t>
            </a:r>
            <a:r>
              <a:rPr lang="en-IE" sz="4800" b="1" i="0" u="none" strike="noStrike" cap="none" dirty="0" err="1">
                <a:solidFill>
                  <a:srgbClr val="FF0000"/>
                </a:solidFill>
                <a:latin typeface="Arial"/>
                <a:ea typeface="Arial"/>
                <a:cs typeface="Arial"/>
                <a:sym typeface="Arial"/>
              </a:rPr>
              <a:t>εγκύκλιος</a:t>
            </a:r>
            <a:r>
              <a:rPr lang="en-IE" sz="4800" b="1" i="0" u="none" strike="noStrike" cap="none" dirty="0">
                <a:solidFill>
                  <a:srgbClr val="FF0000"/>
                </a:solidFill>
                <a:latin typeface="Arial"/>
                <a:ea typeface="Arial"/>
                <a:cs typeface="Arial"/>
                <a:sym typeface="Arial"/>
              </a:rPr>
              <a:t> του </a:t>
            </a:r>
            <a:r>
              <a:rPr lang="en-IE" sz="4800" b="1" i="0" u="none" strike="noStrike" cap="none" dirty="0" err="1">
                <a:solidFill>
                  <a:srgbClr val="FF0000"/>
                </a:solidFill>
                <a:latin typeface="Arial"/>
                <a:ea typeface="Arial"/>
                <a:cs typeface="Arial"/>
                <a:sym typeface="Arial"/>
              </a:rPr>
              <a:t>Υ</a:t>
            </a:r>
            <a:r>
              <a:rPr lang="en-IE" sz="4800" b="1" i="0" u="none" strike="noStrike" cap="none" dirty="0">
                <a:solidFill>
                  <a:srgbClr val="FF0000"/>
                </a:solidFill>
                <a:latin typeface="Arial"/>
                <a:ea typeface="Arial"/>
                <a:cs typeface="Arial"/>
                <a:sym typeface="Arial"/>
              </a:rPr>
              <a:t>π</a:t>
            </a:r>
            <a:r>
              <a:rPr lang="en-IE" sz="4800" b="1" i="0" u="none" strike="noStrike" cap="none" dirty="0" err="1">
                <a:solidFill>
                  <a:srgbClr val="FF0000"/>
                </a:solidFill>
                <a:latin typeface="Arial"/>
                <a:ea typeface="Arial"/>
                <a:cs typeface="Arial"/>
                <a:sym typeface="Arial"/>
              </a:rPr>
              <a:t>ουργείου</a:t>
            </a:r>
            <a:r>
              <a:rPr lang="en-IE" sz="4800" b="1" i="0" u="none" strike="noStrike" cap="none" dirty="0">
                <a:solidFill>
                  <a:srgbClr val="FF0000"/>
                </a:solidFill>
                <a:latin typeface="Arial"/>
                <a:ea typeface="Arial"/>
                <a:cs typeface="Arial"/>
                <a:sym typeface="Arial"/>
              </a:rPr>
              <a:t> </a:t>
            </a:r>
            <a:r>
              <a:rPr lang="en-IE" sz="4800" b="1" i="0" u="none" strike="noStrike" cap="none" dirty="0" err="1">
                <a:solidFill>
                  <a:srgbClr val="FF0000"/>
                </a:solidFill>
                <a:latin typeface="Arial"/>
                <a:ea typeface="Arial"/>
                <a:cs typeface="Arial"/>
                <a:sym typeface="Arial"/>
              </a:rPr>
              <a:t>Π</a:t>
            </a:r>
            <a:r>
              <a:rPr lang="en-IE" sz="4800" b="1" i="0" u="none" strike="noStrike" cap="none" dirty="0">
                <a:solidFill>
                  <a:srgbClr val="FF0000"/>
                </a:solidFill>
                <a:latin typeface="Arial"/>
                <a:ea typeface="Arial"/>
                <a:cs typeface="Arial"/>
                <a:sym typeface="Arial"/>
              </a:rPr>
              <a:t>α</a:t>
            </a:r>
            <a:r>
              <a:rPr lang="en-IE" sz="4800" b="1" i="0" u="none" strike="noStrike" cap="none" dirty="0" err="1">
                <a:solidFill>
                  <a:srgbClr val="FF0000"/>
                </a:solidFill>
                <a:latin typeface="Arial"/>
                <a:ea typeface="Arial"/>
                <a:cs typeface="Arial"/>
                <a:sym typeface="Arial"/>
              </a:rPr>
              <a:t>ιδεί</a:t>
            </a:r>
            <a:r>
              <a:rPr lang="en-IE" sz="4800" b="1" i="0" u="none" strike="noStrike" cap="none" dirty="0">
                <a:solidFill>
                  <a:srgbClr val="FF0000"/>
                </a:solidFill>
                <a:latin typeface="Arial"/>
                <a:ea typeface="Arial"/>
                <a:cs typeface="Arial"/>
                <a:sym typeface="Arial"/>
              </a:rPr>
              <a:t>α</a:t>
            </a:r>
            <a:r>
              <a:rPr lang="en-IE" sz="4800" b="1" i="0" u="none" strike="noStrike" cap="none" dirty="0" err="1">
                <a:solidFill>
                  <a:srgbClr val="FF0000"/>
                </a:solidFill>
                <a:latin typeface="Arial"/>
                <a:ea typeface="Arial"/>
                <a:cs typeface="Arial"/>
                <a:sym typeface="Arial"/>
              </a:rPr>
              <a:t>ς</a:t>
            </a:r>
            <a:endParaRPr sz="4800" b="1" i="0" u="none" strike="noStrike" cap="none" dirty="0">
              <a:solidFill>
                <a:srgbClr val="FF0000"/>
              </a:solidFill>
              <a:latin typeface="Arial"/>
              <a:ea typeface="Arial"/>
              <a:cs typeface="Arial"/>
              <a:sym typeface="Arial"/>
            </a:endParaRPr>
          </a:p>
        </p:txBody>
      </p:sp>
      <p:sp>
        <p:nvSpPr>
          <p:cNvPr id="228" name="Google Shape;228;p8"/>
          <p:cNvSpPr txBox="1"/>
          <p:nvPr/>
        </p:nvSpPr>
        <p:spPr>
          <a:xfrm>
            <a:off x="586762" y="2352981"/>
            <a:ext cx="14820435" cy="55091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IE" sz="2400" b="0" i="0" u="none" strike="noStrike" cap="none" dirty="0" err="1">
                <a:solidFill>
                  <a:srgbClr val="000000"/>
                </a:solidFill>
                <a:latin typeface="Arial"/>
                <a:ea typeface="Arial"/>
                <a:cs typeface="Arial"/>
                <a:sym typeface="Arial"/>
              </a:rPr>
              <a:t>Τ</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δημοτικά</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σχολεί</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κλήθηκ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α</a:t>
            </a:r>
            <a:r>
              <a:rPr lang="en-IE" sz="2400" b="0" i="0" u="none" strike="noStrike" cap="none" dirty="0" err="1">
                <a:solidFill>
                  <a:srgbClr val="000000"/>
                </a:solidFill>
                <a:latin typeface="Arial"/>
                <a:ea typeface="Arial"/>
                <a:cs typeface="Arial"/>
                <a:sym typeface="Arial"/>
              </a:rPr>
              <a:t>γνοήσουν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μι</a:t>
            </a:r>
            <a:r>
              <a:rPr lang="en-IE" sz="2400" b="0" i="0" u="none" strike="noStrike" cap="none" dirty="0">
                <a:solidFill>
                  <a:srgbClr val="000000"/>
                </a:solidFill>
                <a:latin typeface="Arial"/>
                <a:ea typeface="Arial"/>
                <a:cs typeface="Arial"/>
                <a:sym typeface="Arial"/>
              </a:rPr>
              <a:t>α</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ψεύτικη</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εγκύκλιο</a:t>
            </a:r>
            <a:r>
              <a:rPr lang="en-IE" sz="2400" b="1" i="0" u="none" strike="noStrike" cap="none" dirty="0">
                <a:solidFill>
                  <a:srgbClr val="000000"/>
                </a:solidFill>
                <a:latin typeface="Arial"/>
                <a:ea typeface="Arial"/>
                <a:cs typeface="Arial"/>
                <a:sym typeface="Arial"/>
              </a:rPr>
              <a:t> </a:t>
            </a:r>
            <a:r>
              <a:rPr lang="en-IE" sz="2400" b="0" i="0" u="none" strike="noStrike" cap="none" dirty="0">
                <a:solidFill>
                  <a:srgbClr val="000000"/>
                </a:solidFill>
                <a:latin typeface="Arial"/>
                <a:ea typeface="Arial"/>
                <a:cs typeface="Arial"/>
                <a:sym typeface="Arial"/>
              </a:rPr>
              <a:t>που </a:t>
            </a:r>
            <a:r>
              <a:rPr lang="en-IE" sz="2400" b="0" i="0" u="none" strike="noStrike" cap="none" dirty="0" err="1">
                <a:solidFill>
                  <a:srgbClr val="000000"/>
                </a:solidFill>
                <a:latin typeface="Arial"/>
                <a:ea typeface="Arial"/>
                <a:cs typeface="Arial"/>
                <a:sym typeface="Arial"/>
              </a:rPr>
              <a:t>φέρετ</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π</a:t>
            </a:r>
            <a:r>
              <a:rPr lang="en-IE" sz="2400" b="0" i="0" u="none" strike="noStrike" cap="none" dirty="0" err="1">
                <a:solidFill>
                  <a:srgbClr val="000000"/>
                </a:solidFill>
                <a:latin typeface="Arial"/>
                <a:ea typeface="Arial"/>
                <a:cs typeface="Arial"/>
                <a:sym typeface="Arial"/>
              </a:rPr>
              <a:t>ροέρχετ</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 από </a:t>
            </a:r>
            <a:r>
              <a:rPr lang="en-IE" sz="2400" b="0" i="0" u="none" strike="noStrike" cap="none" dirty="0" err="1">
                <a:solidFill>
                  <a:srgbClr val="000000"/>
                </a:solidFill>
                <a:latin typeface="Arial"/>
                <a:ea typeface="Arial"/>
                <a:cs typeface="Arial"/>
                <a:sym typeface="Arial"/>
              </a:rPr>
              <a:t>το</a:t>
            </a:r>
            <a:r>
              <a:rPr lang="en-IE" sz="2400" b="0" i="0" u="none" strike="noStrike" cap="none" dirty="0">
                <a:solidFill>
                  <a:srgbClr val="000000"/>
                </a:solidFill>
                <a:latin typeface="Arial"/>
                <a:ea typeface="Arial"/>
                <a:cs typeface="Arial"/>
                <a:sym typeface="Arial"/>
              </a:rPr>
              <a:t> </a:t>
            </a:r>
            <a:r>
              <a:rPr lang="en-IE" sz="2400" b="0" i="0" u="sng" strike="noStrike" cap="none" dirty="0">
                <a:solidFill>
                  <a:srgbClr val="2C5472"/>
                </a:solidFill>
                <a:latin typeface="Arial"/>
                <a:ea typeface="Arial"/>
                <a:cs typeface="Arial"/>
                <a:sym typeface="Arial"/>
                <a:hlinkClick r:id="rId6">
                  <a:extLst>
                    <a:ext uri="{A12FA001-AC4F-418D-AE19-62706E023703}">
                      <ahyp:hlinkClr xmlns:ahyp="http://schemas.microsoft.com/office/drawing/2018/hyperlinkcolor" val="tx"/>
                    </a:ext>
                  </a:extLst>
                </a:hlinkClick>
              </a:rPr>
              <a:t>Υπουργείο Παιδείας και </a:t>
            </a:r>
            <a:r>
              <a:rPr lang="en-IE" sz="2400" b="0" i="0" u="none" strike="noStrike" cap="none" dirty="0" err="1">
                <a:solidFill>
                  <a:srgbClr val="000000"/>
                </a:solidFill>
                <a:latin typeface="Arial"/>
                <a:ea typeface="Arial"/>
                <a:cs typeface="Arial"/>
                <a:sym typeface="Arial"/>
              </a:rPr>
              <a:t>τους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δίνει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οδηγίες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πα</a:t>
            </a:r>
            <a:r>
              <a:rPr lang="en-IE" sz="2400" b="0" i="0" u="none" strike="noStrike" cap="none" dirty="0" err="1">
                <a:solidFill>
                  <a:srgbClr val="000000"/>
                </a:solidFill>
                <a:latin typeface="Arial"/>
                <a:ea typeface="Arial"/>
                <a:cs typeface="Arial"/>
                <a:sym typeface="Arial"/>
              </a:rPr>
              <a:t>ρ</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μείνουν</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νοιχτά</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μέρος</a:t>
            </a:r>
            <a:r>
              <a:rPr lang="en-IE" sz="2400" b="0" i="0" u="none" strike="noStrike" cap="none" dirty="0">
                <a:solidFill>
                  <a:srgbClr val="000000"/>
                </a:solidFill>
                <a:latin typeface="Arial"/>
                <a:ea typeface="Arial"/>
                <a:cs typeface="Arial"/>
                <a:sym typeface="Arial"/>
              </a:rPr>
              <a:t> των </a:t>
            </a:r>
            <a:r>
              <a:rPr lang="en-IE" sz="2400" b="0" i="0" u="none" strike="noStrike" cap="none" dirty="0" err="1">
                <a:solidFill>
                  <a:srgbClr val="000000"/>
                </a:solidFill>
                <a:latin typeface="Arial"/>
                <a:ea typeface="Arial"/>
                <a:cs typeface="Arial"/>
                <a:sym typeface="Arial"/>
              </a:rPr>
              <a:t>δι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κο</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ών</a:t>
            </a:r>
            <a:r>
              <a:rPr lang="en-IE" sz="2400" b="0" i="0" u="none" strike="noStrike" cap="none" dirty="0">
                <a:solidFill>
                  <a:srgbClr val="000000"/>
                </a:solidFill>
                <a:latin typeface="Arial"/>
                <a:ea typeface="Arial"/>
                <a:cs typeface="Arial"/>
                <a:sym typeface="Arial"/>
              </a:rPr>
              <a:t> του </a:t>
            </a:r>
            <a:r>
              <a:rPr lang="en-IE" sz="2400" b="0" i="0" u="none" strike="noStrike" cap="none" dirty="0" err="1">
                <a:solidFill>
                  <a:srgbClr val="000000"/>
                </a:solidFill>
                <a:latin typeface="Arial"/>
                <a:ea typeface="Arial"/>
                <a:cs typeface="Arial"/>
                <a:sym typeface="Arial"/>
              </a:rPr>
              <a:t>Πάσχ</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λόγω</a:t>
            </a:r>
            <a:r>
              <a:rPr lang="en-IE" sz="2400" b="0" i="0" u="none" strike="noStrike" cap="none" dirty="0">
                <a:solidFill>
                  <a:srgbClr val="000000"/>
                </a:solidFill>
                <a:latin typeface="Arial"/>
                <a:ea typeface="Arial"/>
                <a:cs typeface="Arial"/>
                <a:sym typeface="Arial"/>
              </a:rPr>
              <a:t> των π</a:t>
            </a:r>
            <a:r>
              <a:rPr lang="en-IE" sz="2400" b="0" i="0" u="none" strike="noStrike" cap="none" dirty="0" err="1">
                <a:solidFill>
                  <a:srgbClr val="000000"/>
                </a:solidFill>
                <a:latin typeface="Arial"/>
                <a:ea typeface="Arial"/>
                <a:cs typeface="Arial"/>
                <a:sym typeface="Arial"/>
              </a:rPr>
              <a:t>ρόσφ</a:t>
            </a:r>
            <a:r>
              <a:rPr lang="en-IE" sz="2400" b="0" i="0" u="none" strike="noStrike" cap="none" dirty="0">
                <a:solidFill>
                  <a:srgbClr val="000000"/>
                </a:solidFill>
                <a:latin typeface="Arial"/>
                <a:ea typeface="Arial"/>
                <a:cs typeface="Arial"/>
                <a:sym typeface="Arial"/>
              </a:rPr>
              <a:t>ατων </a:t>
            </a:r>
            <a:r>
              <a:rPr lang="en-IE" sz="2400" b="0" i="0" u="none" strike="noStrike" cap="none" dirty="0" err="1">
                <a:solidFill>
                  <a:srgbClr val="000000"/>
                </a:solidFill>
                <a:latin typeface="Arial"/>
                <a:ea typeface="Arial"/>
                <a:cs typeface="Arial"/>
                <a:sym typeface="Arial"/>
              </a:rPr>
              <a:t>κλεισίμ</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τος</a:t>
            </a:r>
            <a:r>
              <a:rPr lang="en-IE" sz="2400" b="0" i="0" u="none" strike="noStrike" cap="none" dirty="0">
                <a:solidFill>
                  <a:srgbClr val="000000"/>
                </a:solidFill>
                <a:latin typeface="Arial"/>
                <a:ea typeface="Arial"/>
                <a:cs typeface="Arial"/>
                <a:sym typeface="Arial"/>
              </a:rPr>
              <a:t> των </a:t>
            </a:r>
            <a:r>
              <a:rPr lang="en-IE" sz="2400" b="0" i="0" u="none" strike="noStrike" cap="none" dirty="0" err="1">
                <a:solidFill>
                  <a:srgbClr val="000000"/>
                </a:solidFill>
                <a:latin typeface="Arial"/>
                <a:ea typeface="Arial"/>
                <a:cs typeface="Arial"/>
                <a:sym typeface="Arial"/>
              </a:rPr>
              <a:t>σχολείων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λόγω</a:t>
            </a:r>
            <a:r>
              <a:rPr lang="en-IE" sz="2400" b="0" i="0" u="none" strike="noStrike" cap="none" dirty="0">
                <a:solidFill>
                  <a:srgbClr val="000000"/>
                </a:solidFill>
                <a:latin typeface="Arial"/>
                <a:ea typeface="Arial"/>
                <a:cs typeface="Arial"/>
                <a:sym typeface="Arial"/>
              </a:rPr>
              <a:t> των </a:t>
            </a:r>
            <a:r>
              <a:rPr lang="en-IE" sz="2400" b="0" i="0" u="none" strike="noStrike" cap="none" dirty="0" err="1">
                <a:solidFill>
                  <a:srgbClr val="000000"/>
                </a:solidFill>
                <a:latin typeface="Arial"/>
                <a:ea typeface="Arial"/>
                <a:cs typeface="Arial"/>
                <a:sym typeface="Arial"/>
              </a:rPr>
              <a:t>δυσμενών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ιρικών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συνθηκών</a:t>
            </a:r>
            <a:r>
              <a:rPr lang="en-IE" sz="2400" b="0" i="0" u="none" strike="noStrike" cap="none" dirty="0">
                <a:solidFill>
                  <a:srgbClr val="000000"/>
                </a:solidFill>
                <a:latin typeface="Arial"/>
                <a:ea typeface="Arial"/>
                <a:cs typeface="Arial"/>
                <a:sym typeface="Arial"/>
              </a:rPr>
              <a:t>.</a:t>
            </a:r>
            <a:endParaRPr sz="1200" dirty="0"/>
          </a:p>
          <a:p>
            <a:pPr marL="0" marR="0" lvl="0" indent="0" algn="l" rtl="0">
              <a:lnSpc>
                <a:spcPct val="100000"/>
              </a:lnSpc>
              <a:spcBef>
                <a:spcPts val="0"/>
              </a:spcBef>
              <a:spcAft>
                <a:spcPts val="0"/>
              </a:spcAft>
              <a:buClr>
                <a:srgbClr val="000000"/>
              </a:buClr>
              <a:buSzPts val="2800"/>
              <a:buFont typeface="Arial"/>
              <a:buNone/>
            </a:pPr>
            <a:r>
              <a:rPr lang="en-IE" sz="2400" b="0" i="0" u="none" strike="noStrike" cap="none" dirty="0" err="1">
                <a:solidFill>
                  <a:srgbClr val="000000"/>
                </a:solidFill>
                <a:latin typeface="Arial"/>
                <a:ea typeface="Arial"/>
                <a:cs typeface="Arial"/>
                <a:sym typeface="Arial"/>
              </a:rPr>
              <a:t>Το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υ</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ουργείο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ενημερώθηκε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έν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έγγρ</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φο</a:t>
            </a:r>
            <a:r>
              <a:rPr lang="en-IE" sz="2400" b="0" i="0" u="none" strike="noStrike" cap="none" dirty="0">
                <a:solidFill>
                  <a:srgbClr val="000000"/>
                </a:solidFill>
                <a:latin typeface="Arial"/>
                <a:ea typeface="Arial"/>
                <a:cs typeface="Arial"/>
                <a:sym typeface="Arial"/>
              </a:rPr>
              <a:t> που </a:t>
            </a:r>
            <a:r>
              <a:rPr lang="en-IE" sz="2400" b="0" i="0" u="none" strike="noStrike" cap="none" dirty="0" err="1">
                <a:solidFill>
                  <a:srgbClr val="000000"/>
                </a:solidFill>
                <a:latin typeface="Arial"/>
                <a:ea typeface="Arial"/>
                <a:cs typeface="Arial"/>
                <a:sym typeface="Arial"/>
              </a:rPr>
              <a:t>κυκλοφορούσε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ομάδες</a:t>
            </a:r>
            <a:r>
              <a:rPr lang="en-IE" sz="2400" b="0" i="0" u="none" strike="noStrike" cap="none" dirty="0">
                <a:solidFill>
                  <a:srgbClr val="000000"/>
                </a:solidFill>
                <a:latin typeface="Arial"/>
                <a:ea typeface="Arial"/>
                <a:cs typeface="Arial"/>
                <a:sym typeface="Arial"/>
              </a:rPr>
              <a:t> WhatsApp </a:t>
            </a:r>
            <a:r>
              <a:rPr lang="en-IE" sz="2400" b="0" i="0" u="none" strike="noStrike" cap="none" dirty="0" err="1">
                <a:solidFill>
                  <a:srgbClr val="000000"/>
                </a:solidFill>
                <a:latin typeface="Arial"/>
                <a:ea typeface="Arial"/>
                <a:cs typeface="Arial"/>
                <a:sym typeface="Arial"/>
              </a:rPr>
              <a:t>στο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δίκτυο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την</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ερ</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σμένη</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Πέμ</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τη</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το</a:t>
            </a:r>
            <a:r>
              <a:rPr lang="en-IE" sz="2400" b="0" i="0" u="none" strike="noStrike" cap="none" dirty="0">
                <a:solidFill>
                  <a:srgbClr val="000000"/>
                </a:solidFill>
                <a:latin typeface="Arial"/>
                <a:ea typeface="Arial"/>
                <a:cs typeface="Arial"/>
                <a:sym typeface="Arial"/>
              </a:rPr>
              <a:t> απ</a:t>
            </a:r>
            <a:r>
              <a:rPr lang="en-IE" sz="2400" b="0" i="0" u="none" strike="noStrike" cap="none" dirty="0" err="1">
                <a:solidFill>
                  <a:srgbClr val="000000"/>
                </a:solidFill>
                <a:latin typeface="Arial"/>
                <a:ea typeface="Arial"/>
                <a:cs typeface="Arial"/>
                <a:sym typeface="Arial"/>
              </a:rPr>
              <a:t>όγευμ</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το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ο</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οίο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ισχυριζότ</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ότι</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κοίνωνε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νέ</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μέτρ</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τ</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δημοτικά</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σχολεί</a:t>
            </a:r>
            <a:r>
              <a:rPr lang="en-IE" sz="2400" b="0" i="0" u="none" strike="noStrike" cap="none" dirty="0">
                <a:solidFill>
                  <a:srgbClr val="000000"/>
                </a:solidFill>
                <a:latin typeface="Arial"/>
                <a:ea typeface="Arial"/>
                <a:cs typeface="Arial"/>
                <a:sym typeface="Arial"/>
              </a:rPr>
              <a:t>α π</a:t>
            </a:r>
            <a:r>
              <a:rPr lang="en-IE" sz="2400" b="0" i="0" u="none" strike="noStrike" cap="none" dirty="0" err="1">
                <a:solidFill>
                  <a:srgbClr val="000000"/>
                </a:solidFill>
                <a:latin typeface="Arial"/>
                <a:ea typeface="Arial"/>
                <a:cs typeface="Arial"/>
                <a:sym typeface="Arial"/>
              </a:rPr>
              <a:t>ροκειμένου</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απ</a:t>
            </a:r>
            <a:r>
              <a:rPr lang="en-IE" sz="2400" b="0" i="0" u="none" strike="noStrike" cap="none" dirty="0" err="1">
                <a:solidFill>
                  <a:srgbClr val="000000"/>
                </a:solidFill>
                <a:latin typeface="Arial"/>
                <a:ea typeface="Arial"/>
                <a:cs typeface="Arial"/>
                <a:sym typeface="Arial"/>
              </a:rPr>
              <a:t>ληρώσουν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τον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χ</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μένο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χρόνο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διδ</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σκ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λί</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μετά</a:t>
            </a:r>
            <a:r>
              <a:rPr lang="en-IE" sz="2400" b="0" i="0" u="none" strike="noStrike" cap="none" dirty="0">
                <a:solidFill>
                  <a:srgbClr val="000000"/>
                </a:solidFill>
                <a:latin typeface="Arial"/>
                <a:ea typeface="Arial"/>
                <a:cs typeface="Arial"/>
                <a:sym typeface="Arial"/>
              </a:rPr>
              <a:t> </a:t>
            </a:r>
            <a:r>
              <a:rPr lang="en-IE" sz="2400" b="0" i="0" u="sng" strike="noStrike" cap="none" dirty="0">
                <a:solidFill>
                  <a:srgbClr val="2C5472"/>
                </a:solidFill>
                <a:latin typeface="Arial"/>
                <a:ea typeface="Arial"/>
                <a:cs typeface="Arial"/>
                <a:sym typeface="Arial"/>
                <a:hlinkClick r:id="rId7">
                  <a:extLst>
                    <a:ext uri="{A12FA001-AC4F-418D-AE19-62706E023703}">
                      <ahyp:hlinkClr xmlns:ahyp="http://schemas.microsoft.com/office/drawing/2018/hyperlinkcolor" val="tx"/>
                    </a:ext>
                  </a:extLst>
                </a:hlinkClick>
              </a:rPr>
              <a:t>την καταιγίδα Éowyn</a:t>
            </a:r>
            <a:r>
              <a:rPr lang="en-IE" sz="2400" b="0" i="0" u="none" strike="noStrike" cap="none" dirty="0">
                <a:solidFill>
                  <a:srgbClr val="000000"/>
                </a:solidFill>
                <a:latin typeface="Arial"/>
                <a:ea typeface="Arial"/>
                <a:cs typeface="Arial"/>
                <a:sym typeface="Arial"/>
              </a:rPr>
              <a:t>.</a:t>
            </a:r>
            <a:endParaRPr sz="1200" dirty="0"/>
          </a:p>
          <a:p>
            <a:pPr marL="0" marR="0" lvl="0" indent="0" algn="l" rtl="0">
              <a:lnSpc>
                <a:spcPct val="100000"/>
              </a:lnSpc>
              <a:spcBef>
                <a:spcPts val="0"/>
              </a:spcBef>
              <a:spcAft>
                <a:spcPts val="0"/>
              </a:spcAft>
              <a:buClr>
                <a:srgbClr val="000000"/>
              </a:buClr>
              <a:buSzPts val="2800"/>
              <a:buFont typeface="Arial"/>
              <a:buNone/>
            </a:pPr>
            <a:r>
              <a:rPr lang="en-IE" sz="2400" b="1" i="0" u="none" strike="noStrike" cap="none" dirty="0" err="1">
                <a:solidFill>
                  <a:srgbClr val="000000"/>
                </a:solidFill>
                <a:latin typeface="Arial"/>
                <a:ea typeface="Arial"/>
                <a:cs typeface="Arial"/>
                <a:sym typeface="Arial"/>
              </a:rPr>
              <a:t>Η</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ψεύτικη</a:t>
            </a:r>
            <a:r>
              <a:rPr lang="en-IE" sz="2400" b="1" i="0" u="none" strike="noStrike" cap="none" dirty="0">
                <a:solidFill>
                  <a:srgbClr val="000000"/>
                </a:solidFill>
                <a:latin typeface="Arial"/>
                <a:ea typeface="Arial"/>
                <a:cs typeface="Arial"/>
                <a:sym typeface="Arial"/>
              </a:rPr>
              <a:t> </a:t>
            </a:r>
            <a:r>
              <a:rPr lang="en-IE" sz="2400" b="1" i="0" u="none" strike="noStrike" cap="none" dirty="0" err="1">
                <a:solidFill>
                  <a:srgbClr val="000000"/>
                </a:solidFill>
                <a:latin typeface="Arial"/>
                <a:ea typeface="Arial"/>
                <a:cs typeface="Arial"/>
                <a:sym typeface="Arial"/>
              </a:rPr>
              <a:t>εγκύκλιος</a:t>
            </a:r>
            <a:r>
              <a:rPr lang="en-IE" sz="2400" b="1" i="0" u="none" strike="noStrike" cap="none" dirty="0">
                <a:solidFill>
                  <a:srgbClr val="000000"/>
                </a:solidFill>
                <a:latin typeface="Arial"/>
                <a:ea typeface="Arial"/>
                <a:cs typeface="Arial"/>
                <a:sym typeface="Arial"/>
              </a:rPr>
              <a:t> </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με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τίτλο</a:t>
            </a:r>
            <a:r>
              <a:rPr lang="en-IE" sz="2400" b="0" i="0" u="none" strike="noStrike" cap="none" dirty="0">
                <a:solidFill>
                  <a:srgbClr val="000000"/>
                </a:solidFill>
                <a:latin typeface="Arial"/>
                <a:ea typeface="Arial"/>
                <a:cs typeface="Arial"/>
                <a:sym typeface="Arial"/>
              </a:rPr>
              <a:t> </a:t>
            </a:r>
            <a:r>
              <a:rPr lang="en-IE" sz="2400" b="1" i="1" u="none" strike="noStrike" cap="none" dirty="0">
                <a:solidFill>
                  <a:srgbClr val="000000"/>
                </a:solidFill>
                <a:latin typeface="Arial"/>
                <a:ea typeface="Arial"/>
                <a:cs typeface="Arial"/>
                <a:sym typeface="Arial"/>
              </a:rPr>
              <a:t>«</a:t>
            </a:r>
            <a:r>
              <a:rPr lang="en-IE" sz="2400" b="1" i="1" u="none" strike="noStrike" cap="none" dirty="0" err="1">
                <a:solidFill>
                  <a:srgbClr val="000000"/>
                </a:solidFill>
                <a:latin typeface="Arial"/>
                <a:ea typeface="Arial"/>
                <a:cs typeface="Arial"/>
                <a:sym typeface="Arial"/>
              </a:rPr>
              <a:t>Ρυθμίσεις</a:t>
            </a:r>
            <a:r>
              <a:rPr lang="en-IE" sz="2400" b="1" i="1" u="none" strike="noStrike" cap="none" dirty="0">
                <a:solidFill>
                  <a:srgbClr val="000000"/>
                </a:solidFill>
                <a:latin typeface="Arial"/>
                <a:ea typeface="Arial"/>
                <a:cs typeface="Arial"/>
                <a:sym typeface="Arial"/>
              </a:rPr>
              <a:t> </a:t>
            </a:r>
            <a:r>
              <a:rPr lang="en-IE" sz="2400" b="1" i="1" u="none" strike="noStrike" cap="none" dirty="0" err="1">
                <a:solidFill>
                  <a:srgbClr val="000000"/>
                </a:solidFill>
                <a:latin typeface="Arial"/>
                <a:ea typeface="Arial"/>
                <a:cs typeface="Arial"/>
                <a:sym typeface="Arial"/>
              </a:rPr>
              <a:t>γι</a:t>
            </a:r>
            <a:r>
              <a:rPr lang="en-IE" sz="2400" b="1" i="1" u="none" strike="noStrike" cap="none" dirty="0">
                <a:solidFill>
                  <a:srgbClr val="000000"/>
                </a:solidFill>
                <a:latin typeface="Arial"/>
                <a:ea typeface="Arial"/>
                <a:cs typeface="Arial"/>
                <a:sym typeface="Arial"/>
              </a:rPr>
              <a:t>α </a:t>
            </a:r>
            <a:r>
              <a:rPr lang="en-IE" sz="2400" b="1" i="1" u="none" strike="noStrike" cap="none" dirty="0" err="1">
                <a:solidFill>
                  <a:srgbClr val="000000"/>
                </a:solidFill>
                <a:latin typeface="Arial"/>
                <a:ea typeface="Arial"/>
                <a:cs typeface="Arial"/>
                <a:sym typeface="Arial"/>
              </a:rPr>
              <a:t>την</a:t>
            </a:r>
            <a:r>
              <a:rPr lang="en-IE" sz="2400" b="1" i="1" u="none" strike="noStrike" cap="none" dirty="0">
                <a:solidFill>
                  <a:srgbClr val="000000"/>
                </a:solidFill>
                <a:latin typeface="Arial"/>
                <a:ea typeface="Arial"/>
                <a:cs typeface="Arial"/>
                <a:sym typeface="Arial"/>
              </a:rPr>
              <a:t> α</a:t>
            </a:r>
            <a:r>
              <a:rPr lang="en-IE" sz="2400" b="1" i="1" u="none" strike="noStrike" cap="none" dirty="0" err="1">
                <a:solidFill>
                  <a:srgbClr val="000000"/>
                </a:solidFill>
                <a:latin typeface="Arial"/>
                <a:ea typeface="Arial"/>
                <a:cs typeface="Arial"/>
                <a:sym typeface="Arial"/>
              </a:rPr>
              <a:t>ν</a:t>
            </a:r>
            <a:r>
              <a:rPr lang="en-IE" sz="2400" b="1" i="1" u="none" strike="noStrike" cap="none" dirty="0">
                <a:solidFill>
                  <a:srgbClr val="000000"/>
                </a:solidFill>
                <a:latin typeface="Arial"/>
                <a:ea typeface="Arial"/>
                <a:cs typeface="Arial"/>
                <a:sym typeface="Arial"/>
              </a:rPr>
              <a:t>απ</a:t>
            </a:r>
            <a:r>
              <a:rPr lang="en-IE" sz="2400" b="1" i="1" u="none" strike="noStrike" cap="none" dirty="0" err="1">
                <a:solidFill>
                  <a:srgbClr val="000000"/>
                </a:solidFill>
                <a:latin typeface="Arial"/>
                <a:ea typeface="Arial"/>
                <a:cs typeface="Arial"/>
                <a:sym typeface="Arial"/>
              </a:rPr>
              <a:t>λήρωση</a:t>
            </a:r>
            <a:r>
              <a:rPr lang="en-IE" sz="2400" b="1" i="1" u="none" strike="noStrike" cap="none" dirty="0">
                <a:solidFill>
                  <a:srgbClr val="000000"/>
                </a:solidFill>
                <a:latin typeface="Arial"/>
                <a:ea typeface="Arial"/>
                <a:cs typeface="Arial"/>
                <a:sym typeface="Arial"/>
              </a:rPr>
              <a:t> των </a:t>
            </a:r>
            <a:r>
              <a:rPr lang="en-IE" sz="2400" b="1" i="1" u="none" strike="noStrike" cap="none" dirty="0" err="1">
                <a:solidFill>
                  <a:srgbClr val="000000"/>
                </a:solidFill>
                <a:latin typeface="Arial"/>
                <a:ea typeface="Arial"/>
                <a:cs typeface="Arial"/>
                <a:sym typeface="Arial"/>
              </a:rPr>
              <a:t>ημερών</a:t>
            </a:r>
            <a:r>
              <a:rPr lang="en-IE" sz="2400" b="1" i="1" u="none" strike="noStrike" cap="none" dirty="0">
                <a:solidFill>
                  <a:srgbClr val="000000"/>
                </a:solidFill>
                <a:latin typeface="Arial"/>
                <a:ea typeface="Arial"/>
                <a:cs typeface="Arial"/>
                <a:sym typeface="Arial"/>
              </a:rPr>
              <a:t> </a:t>
            </a:r>
            <a:r>
              <a:rPr lang="en-IE" sz="2400" b="1" i="1" u="none" strike="noStrike" cap="none" dirty="0" err="1">
                <a:solidFill>
                  <a:srgbClr val="000000"/>
                </a:solidFill>
                <a:latin typeface="Arial"/>
                <a:ea typeface="Arial"/>
                <a:cs typeface="Arial"/>
                <a:sym typeface="Arial"/>
              </a:rPr>
              <a:t>λόγω</a:t>
            </a:r>
            <a:r>
              <a:rPr lang="en-IE" sz="2400" b="1" i="1" u="none" strike="noStrike" cap="none" dirty="0">
                <a:solidFill>
                  <a:srgbClr val="000000"/>
                </a:solidFill>
                <a:latin typeface="Arial"/>
                <a:ea typeface="Arial"/>
                <a:cs typeface="Arial"/>
                <a:sym typeface="Arial"/>
              </a:rPr>
              <a:t> του </a:t>
            </a:r>
            <a:r>
              <a:rPr lang="en-IE" sz="2400" b="1" i="1" u="none" strike="noStrike" cap="none" dirty="0" err="1">
                <a:solidFill>
                  <a:srgbClr val="000000"/>
                </a:solidFill>
                <a:latin typeface="Arial"/>
                <a:ea typeface="Arial"/>
                <a:cs typeface="Arial"/>
                <a:sym typeface="Arial"/>
              </a:rPr>
              <a:t>κλεισίμ</a:t>
            </a:r>
            <a:r>
              <a:rPr lang="en-IE" sz="2400" b="1" i="1" u="none" strike="noStrike" cap="none" dirty="0">
                <a:solidFill>
                  <a:srgbClr val="000000"/>
                </a:solidFill>
                <a:latin typeface="Arial"/>
                <a:ea typeface="Arial"/>
                <a:cs typeface="Arial"/>
                <a:sym typeface="Arial"/>
              </a:rPr>
              <a:t>α</a:t>
            </a:r>
            <a:r>
              <a:rPr lang="en-IE" sz="2400" b="1" i="1" u="none" strike="noStrike" cap="none" dirty="0" err="1">
                <a:solidFill>
                  <a:srgbClr val="000000"/>
                </a:solidFill>
                <a:latin typeface="Arial"/>
                <a:ea typeface="Arial"/>
                <a:cs typeface="Arial"/>
                <a:sym typeface="Arial"/>
              </a:rPr>
              <a:t>τος</a:t>
            </a:r>
            <a:r>
              <a:rPr lang="en-IE" sz="2400" b="1" i="1" u="none" strike="noStrike" cap="none" dirty="0">
                <a:solidFill>
                  <a:srgbClr val="000000"/>
                </a:solidFill>
                <a:latin typeface="Arial"/>
                <a:ea typeface="Arial"/>
                <a:cs typeface="Arial"/>
                <a:sym typeface="Arial"/>
              </a:rPr>
              <a:t> των </a:t>
            </a:r>
            <a:r>
              <a:rPr lang="en-IE" sz="2400" b="1" i="1" u="none" strike="noStrike" cap="none" dirty="0" err="1">
                <a:solidFill>
                  <a:srgbClr val="000000"/>
                </a:solidFill>
                <a:latin typeface="Arial"/>
                <a:ea typeface="Arial"/>
                <a:cs typeface="Arial"/>
                <a:sym typeface="Arial"/>
              </a:rPr>
              <a:t>δημοτικών</a:t>
            </a:r>
            <a:r>
              <a:rPr lang="en-IE" sz="2400" b="1" i="1" u="none" strike="noStrike" cap="none" dirty="0">
                <a:solidFill>
                  <a:srgbClr val="000000"/>
                </a:solidFill>
                <a:latin typeface="Arial"/>
                <a:ea typeface="Arial"/>
                <a:cs typeface="Arial"/>
                <a:sym typeface="Arial"/>
              </a:rPr>
              <a:t> </a:t>
            </a:r>
            <a:r>
              <a:rPr lang="en-IE" sz="2400" b="1" i="1" u="none" strike="noStrike" cap="none" dirty="0" err="1">
                <a:solidFill>
                  <a:srgbClr val="000000"/>
                </a:solidFill>
                <a:latin typeface="Arial"/>
                <a:ea typeface="Arial"/>
                <a:cs typeface="Arial"/>
                <a:sym typeface="Arial"/>
              </a:rPr>
              <a:t>σχολείων</a:t>
            </a:r>
            <a:r>
              <a:rPr lang="en-IE" sz="2400" b="1" i="1" u="none" strike="noStrike" cap="none" dirty="0">
                <a:solidFill>
                  <a:srgbClr val="000000"/>
                </a:solidFill>
                <a:latin typeface="Arial"/>
                <a:ea typeface="Arial"/>
                <a:cs typeface="Arial"/>
                <a:sym typeface="Arial"/>
              </a:rPr>
              <a:t> </a:t>
            </a:r>
            <a:r>
              <a:rPr lang="en-IE" sz="2400" b="1" i="1" u="none" strike="noStrike" cap="none" dirty="0" err="1">
                <a:solidFill>
                  <a:srgbClr val="000000"/>
                </a:solidFill>
                <a:latin typeface="Arial"/>
                <a:ea typeface="Arial"/>
                <a:cs typeface="Arial"/>
                <a:sym typeface="Arial"/>
              </a:rPr>
              <a:t>γι</a:t>
            </a:r>
            <a:r>
              <a:rPr lang="en-IE" sz="2400" b="1" i="1" u="none" strike="noStrike" cap="none" dirty="0">
                <a:solidFill>
                  <a:srgbClr val="000000"/>
                </a:solidFill>
                <a:latin typeface="Arial"/>
                <a:ea typeface="Arial"/>
                <a:cs typeface="Arial"/>
                <a:sym typeface="Arial"/>
              </a:rPr>
              <a:t>α </a:t>
            </a:r>
            <a:r>
              <a:rPr lang="en-IE" sz="2400" b="1" i="1" u="none" strike="noStrike" cap="none" dirty="0" err="1">
                <a:solidFill>
                  <a:srgbClr val="000000"/>
                </a:solidFill>
                <a:latin typeface="Arial"/>
                <a:ea typeface="Arial"/>
                <a:cs typeface="Arial"/>
                <a:sym typeface="Arial"/>
              </a:rPr>
              <a:t>το</a:t>
            </a:r>
            <a:r>
              <a:rPr lang="en-IE" sz="2400" b="1" i="1" u="none" strike="noStrike" cap="none" dirty="0">
                <a:solidFill>
                  <a:srgbClr val="000000"/>
                </a:solidFill>
                <a:latin typeface="Arial"/>
                <a:ea typeface="Arial"/>
                <a:cs typeface="Arial"/>
                <a:sym typeface="Arial"/>
              </a:rPr>
              <a:t> </a:t>
            </a:r>
            <a:r>
              <a:rPr lang="en-IE" sz="2400" b="1" i="1" u="none" strike="noStrike" cap="none" dirty="0" err="1">
                <a:solidFill>
                  <a:srgbClr val="000000"/>
                </a:solidFill>
                <a:latin typeface="Arial"/>
                <a:ea typeface="Arial"/>
                <a:cs typeface="Arial"/>
                <a:sym typeface="Arial"/>
              </a:rPr>
              <a:t>σχολικό</a:t>
            </a:r>
            <a:r>
              <a:rPr lang="en-IE" sz="2400" b="1" i="1" u="none" strike="noStrike" cap="none" dirty="0">
                <a:solidFill>
                  <a:srgbClr val="000000"/>
                </a:solidFill>
                <a:latin typeface="Arial"/>
                <a:ea typeface="Arial"/>
                <a:cs typeface="Arial"/>
                <a:sym typeface="Arial"/>
              </a:rPr>
              <a:t> </a:t>
            </a:r>
            <a:r>
              <a:rPr lang="en-IE" sz="2400" b="1" i="1" u="none" strike="noStrike" cap="none" dirty="0" err="1">
                <a:solidFill>
                  <a:srgbClr val="000000"/>
                </a:solidFill>
                <a:latin typeface="Arial"/>
                <a:ea typeface="Arial"/>
                <a:cs typeface="Arial"/>
                <a:sym typeface="Arial"/>
              </a:rPr>
              <a:t>έτος</a:t>
            </a:r>
            <a:r>
              <a:rPr lang="en-IE" sz="2400" b="1" i="1" u="none" strike="noStrike" cap="none" dirty="0">
                <a:solidFill>
                  <a:srgbClr val="000000"/>
                </a:solidFill>
                <a:latin typeface="Arial"/>
                <a:ea typeface="Arial"/>
                <a:cs typeface="Arial"/>
                <a:sym typeface="Arial"/>
              </a:rPr>
              <a:t> 2025/26» </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νέφερε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ότι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σχολεί</a:t>
            </a:r>
            <a:r>
              <a:rPr lang="en-IE" sz="2400" b="0" i="0" u="none" strike="noStrike" cap="none" dirty="0">
                <a:solidFill>
                  <a:srgbClr val="000000"/>
                </a:solidFill>
                <a:latin typeface="Arial"/>
                <a:ea typeface="Arial"/>
                <a:cs typeface="Arial"/>
                <a:sym typeface="Arial"/>
              </a:rPr>
              <a:t>α που 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γκάστηκ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κλείσουν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π</a:t>
            </a:r>
            <a:r>
              <a:rPr lang="en-IE" sz="2400" b="0" i="0" u="none" strike="noStrike" cap="none" dirty="0" err="1">
                <a:solidFill>
                  <a:srgbClr val="000000"/>
                </a:solidFill>
                <a:latin typeface="Arial"/>
                <a:ea typeface="Arial"/>
                <a:cs typeface="Arial"/>
                <a:sym typeface="Arial"/>
              </a:rPr>
              <a:t>ερισσότερο</a:t>
            </a:r>
            <a:r>
              <a:rPr lang="en-IE" sz="2400" b="0" i="0" u="none" strike="noStrike" cap="none" dirty="0">
                <a:solidFill>
                  <a:srgbClr val="000000"/>
                </a:solidFill>
                <a:latin typeface="Arial"/>
                <a:ea typeface="Arial"/>
                <a:cs typeface="Arial"/>
                <a:sym typeface="Arial"/>
              </a:rPr>
              <a:t> από </a:t>
            </a:r>
            <a:r>
              <a:rPr lang="en-IE" sz="2400" b="0" i="0" u="none" strike="noStrike" cap="none" dirty="0" err="1">
                <a:solidFill>
                  <a:srgbClr val="000000"/>
                </a:solidFill>
                <a:latin typeface="Arial"/>
                <a:ea typeface="Arial"/>
                <a:cs typeface="Arial"/>
                <a:sym typeface="Arial"/>
              </a:rPr>
              <a:t>τρεις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ημέρες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λόγω</a:t>
            </a:r>
            <a:r>
              <a:rPr lang="en-IE" sz="2400" b="0" i="0" u="none" strike="noStrike" cap="none" dirty="0">
                <a:solidFill>
                  <a:srgbClr val="000000"/>
                </a:solidFill>
                <a:latin typeface="Arial"/>
                <a:ea typeface="Arial"/>
                <a:cs typeface="Arial"/>
                <a:sym typeface="Arial"/>
              </a:rPr>
              <a:t> των </a:t>
            </a:r>
            <a:r>
              <a:rPr lang="en-IE" sz="2400" b="0" i="0" u="none" strike="noStrike" cap="none" dirty="0" err="1">
                <a:solidFill>
                  <a:srgbClr val="000000"/>
                </a:solidFill>
                <a:latin typeface="Arial"/>
                <a:ea typeface="Arial"/>
                <a:cs typeface="Arial"/>
                <a:sym typeface="Arial"/>
              </a:rPr>
              <a:t>δυσμενών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ιρικών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συνθηκών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θ</a:t>
            </a:r>
            <a:r>
              <a:rPr lang="en-IE" sz="2400" b="0" i="0" u="none" strike="noStrike" cap="none" dirty="0">
                <a:solidFill>
                  <a:srgbClr val="000000"/>
                </a:solidFill>
                <a:latin typeface="Arial"/>
                <a:ea typeface="Arial"/>
                <a:cs typeface="Arial"/>
                <a:sym typeface="Arial"/>
              </a:rPr>
              <a:t>α π</a:t>
            </a:r>
            <a:r>
              <a:rPr lang="en-IE" sz="2400" b="0" i="0" u="none" strike="noStrike" cap="none" dirty="0" err="1">
                <a:solidFill>
                  <a:srgbClr val="000000"/>
                </a:solidFill>
                <a:latin typeface="Arial"/>
                <a:ea typeface="Arial"/>
                <a:cs typeface="Arial"/>
                <a:sym typeface="Arial"/>
              </a:rPr>
              <a:t>ρέ</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ει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πα</a:t>
            </a:r>
            <a:r>
              <a:rPr lang="en-IE" sz="2400" b="0" i="0" u="none" strike="noStrike" cap="none" dirty="0" err="1">
                <a:solidFill>
                  <a:srgbClr val="000000"/>
                </a:solidFill>
                <a:latin typeface="Arial"/>
                <a:ea typeface="Arial"/>
                <a:cs typeface="Arial"/>
                <a:sym typeface="Arial"/>
              </a:rPr>
              <a:t>ρ</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μείνουν</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νοιχτά</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τις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τρεις</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ρώτες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ημέρες</a:t>
            </a:r>
            <a:r>
              <a:rPr lang="en-IE" sz="2400" b="0" i="0" u="none" strike="noStrike" cap="none" dirty="0">
                <a:solidFill>
                  <a:srgbClr val="000000"/>
                </a:solidFill>
                <a:latin typeface="Arial"/>
                <a:ea typeface="Arial"/>
                <a:cs typeface="Arial"/>
                <a:sym typeface="Arial"/>
              </a:rPr>
              <a:t> των </a:t>
            </a:r>
            <a:r>
              <a:rPr lang="en-IE" sz="2400" b="0" i="0" u="none" strike="noStrike" cap="none" dirty="0" err="1">
                <a:solidFill>
                  <a:srgbClr val="000000"/>
                </a:solidFill>
                <a:latin typeface="Arial"/>
                <a:ea typeface="Arial"/>
                <a:cs typeface="Arial"/>
                <a:sym typeface="Arial"/>
              </a:rPr>
              <a:t>δι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κο</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ών</a:t>
            </a:r>
            <a:r>
              <a:rPr lang="en-IE" sz="2400" b="0" i="0" u="none" strike="noStrike" cap="none" dirty="0">
                <a:solidFill>
                  <a:srgbClr val="000000"/>
                </a:solidFill>
                <a:latin typeface="Arial"/>
                <a:ea typeface="Arial"/>
                <a:cs typeface="Arial"/>
                <a:sym typeface="Arial"/>
              </a:rPr>
              <a:t> του </a:t>
            </a:r>
            <a:r>
              <a:rPr lang="en-IE" sz="2400" b="0" i="0" u="none" strike="noStrike" cap="none" dirty="0" err="1">
                <a:solidFill>
                  <a:srgbClr val="000000"/>
                </a:solidFill>
                <a:latin typeface="Arial"/>
                <a:ea typeface="Arial"/>
                <a:cs typeface="Arial"/>
                <a:sym typeface="Arial"/>
              </a:rPr>
              <a:t>Πάσχ</a:t>
            </a:r>
            <a:r>
              <a:rPr lang="en-IE" sz="2400" b="0" i="0" u="none" strike="noStrike" cap="none" dirty="0">
                <a:solidFill>
                  <a:srgbClr val="000000"/>
                </a:solidFill>
                <a:latin typeface="Arial"/>
                <a:ea typeface="Arial"/>
                <a:cs typeface="Arial"/>
                <a:sym typeface="Arial"/>
              </a:rPr>
              <a:t>α, π</a:t>
            </a:r>
            <a:r>
              <a:rPr lang="en-IE" sz="2400" b="0" i="0" u="none" strike="noStrike" cap="none" dirty="0" err="1">
                <a:solidFill>
                  <a:srgbClr val="000000"/>
                </a:solidFill>
                <a:latin typeface="Arial"/>
                <a:ea typeface="Arial"/>
                <a:cs typeface="Arial"/>
                <a:sym typeface="Arial"/>
              </a:rPr>
              <a:t>ροκειμένου</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απ</a:t>
            </a:r>
            <a:r>
              <a:rPr lang="en-IE" sz="2400" b="0" i="0" u="none" strike="noStrike" cap="none" dirty="0" err="1">
                <a:solidFill>
                  <a:srgbClr val="000000"/>
                </a:solidFill>
                <a:latin typeface="Arial"/>
                <a:ea typeface="Arial"/>
                <a:cs typeface="Arial"/>
                <a:sym typeface="Arial"/>
              </a:rPr>
              <a:t>ληρώσουν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τον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χ</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μένο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χρόνο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διδ</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σκ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λί</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ς</a:t>
            </a:r>
            <a:r>
              <a:rPr lang="en-IE" sz="2400" b="0" i="0" u="none" strike="noStrike" cap="none" dirty="0">
                <a:solidFill>
                  <a:srgbClr val="000000"/>
                </a:solidFill>
                <a:latin typeface="Arial"/>
                <a:ea typeface="Arial"/>
                <a:cs typeface="Arial"/>
                <a:sym typeface="Arial"/>
              </a:rPr>
              <a:t>.</a:t>
            </a:r>
            <a:endParaRPr sz="1200" dirty="0"/>
          </a:p>
          <a:p>
            <a:pPr marL="0" marR="0" lvl="0" indent="0" algn="l" rtl="0">
              <a:lnSpc>
                <a:spcPct val="100000"/>
              </a:lnSpc>
              <a:spcBef>
                <a:spcPts val="0"/>
              </a:spcBef>
              <a:spcAft>
                <a:spcPts val="0"/>
              </a:spcAft>
              <a:buNone/>
            </a:pPr>
            <a:r>
              <a:rPr lang="en-IE" sz="2400" b="0" i="0" u="none" strike="noStrike" cap="none" dirty="0" err="1">
                <a:solidFill>
                  <a:srgbClr val="000000"/>
                </a:solidFill>
                <a:latin typeface="Arial"/>
                <a:ea typeface="Arial"/>
                <a:cs typeface="Arial"/>
                <a:sym typeface="Arial"/>
              </a:rPr>
              <a:t>Ε</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ι</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λέον</a:t>
            </a:r>
            <a:r>
              <a:rPr lang="en-IE" sz="2400" b="0" i="0" u="none" strike="noStrike" cap="none" dirty="0">
                <a:solidFill>
                  <a:srgbClr val="000000"/>
                </a:solidFill>
                <a:latin typeface="Arial"/>
                <a:ea typeface="Arial"/>
                <a:cs typeface="Arial"/>
                <a:sym typeface="Arial"/>
              </a:rPr>
              <a:t>, α</a:t>
            </a:r>
            <a:r>
              <a:rPr lang="en-IE" sz="2400" b="0" i="0" u="none" strike="noStrike" cap="none" dirty="0" err="1">
                <a:solidFill>
                  <a:srgbClr val="000000"/>
                </a:solidFill>
                <a:latin typeface="Arial"/>
                <a:ea typeface="Arial"/>
                <a:cs typeface="Arial"/>
                <a:sym typeface="Arial"/>
              </a:rPr>
              <a:t>νέφερε</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ότι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τυχόν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δι</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κριτικές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ημέρες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τά</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τις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ο</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οίες</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σχολεί</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είχ</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 π</a:t>
            </a:r>
            <a:r>
              <a:rPr lang="en-IE" sz="2400" b="0" i="0" u="none" strike="noStrike" cap="none" dirty="0" err="1">
                <a:solidFill>
                  <a:srgbClr val="000000"/>
                </a:solidFill>
                <a:latin typeface="Arial"/>
                <a:ea typeface="Arial"/>
                <a:cs typeface="Arial"/>
                <a:sym typeface="Arial"/>
              </a:rPr>
              <a:t>ρογρ</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μμ</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τίσει</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κλείσουν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τον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Α</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ρίλιο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τον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Μάιο</a:t>
            </a:r>
            <a:r>
              <a:rPr lang="en-IE" sz="2400" b="0" i="0" u="none" strike="noStrike" cap="none" dirty="0">
                <a:solidFill>
                  <a:srgbClr val="000000"/>
                </a:solidFill>
                <a:latin typeface="Arial"/>
                <a:ea typeface="Arial"/>
                <a:cs typeface="Arial"/>
                <a:sym typeface="Arial"/>
              </a:rPr>
              <a:t> ή </a:t>
            </a:r>
            <a:r>
              <a:rPr lang="en-IE" sz="2400" b="0" i="0" u="none" strike="noStrike" cap="none" dirty="0" err="1">
                <a:solidFill>
                  <a:srgbClr val="000000"/>
                </a:solidFill>
                <a:latin typeface="Arial"/>
                <a:ea typeface="Arial"/>
                <a:cs typeface="Arial"/>
                <a:sym typeface="Arial"/>
              </a:rPr>
              <a:t>τον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Ιούνιο</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θ</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μ</a:t>
            </a:r>
            <a:r>
              <a:rPr lang="en-IE" sz="2400" b="0" i="0" u="none" strike="noStrike" cap="none" dirty="0">
                <a:solidFill>
                  <a:srgbClr val="000000"/>
                </a:solidFill>
                <a:latin typeface="Arial"/>
                <a:ea typeface="Arial"/>
                <a:cs typeface="Arial"/>
                <a:sym typeface="Arial"/>
              </a:rPr>
              <a:t>π</a:t>
            </a:r>
            <a:r>
              <a:rPr lang="en-IE" sz="2400" b="0" i="0" u="none" strike="noStrike" cap="none" dirty="0" err="1">
                <a:solidFill>
                  <a:srgbClr val="000000"/>
                </a:solidFill>
                <a:latin typeface="Arial"/>
                <a:ea typeface="Arial"/>
                <a:cs typeface="Arial"/>
                <a:sym typeface="Arial"/>
              </a:rPr>
              <a:t>ορούσ</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α</a:t>
            </a:r>
            <a:r>
              <a:rPr lang="en-IE" sz="2400" b="0" i="0" u="none" strike="noStrike" cap="none" dirty="0" err="1">
                <a:solidFill>
                  <a:srgbClr val="000000"/>
                </a:solidFill>
                <a:latin typeface="Arial"/>
                <a:ea typeface="Arial"/>
                <a:cs typeface="Arial"/>
                <a:sym typeface="Arial"/>
              </a:rPr>
              <a:t>κυρωθούν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γι</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ν</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κ</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λυφθούν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τυχόν</a:t>
            </a:r>
            <a:r>
              <a:rPr lang="en-IE" sz="2400" b="0" i="0" u="none" strike="noStrike" cap="none" dirty="0">
                <a:solidFill>
                  <a:srgbClr val="000000"/>
                </a:solidFill>
                <a:latin typeface="Arial"/>
                <a:ea typeface="Arial"/>
                <a:cs typeface="Arial"/>
                <a:sym typeface="Arial"/>
              </a:rPr>
              <a:t> </a:t>
            </a:r>
            <a:r>
              <a:rPr lang="en-IE" sz="2400" b="0" i="0" u="none" strike="noStrike" cap="none" dirty="0" err="1">
                <a:solidFill>
                  <a:srgbClr val="000000"/>
                </a:solidFill>
                <a:latin typeface="Arial"/>
                <a:ea typeface="Arial"/>
                <a:cs typeface="Arial"/>
                <a:sym typeface="Arial"/>
              </a:rPr>
              <a:t>εν</a:t>
            </a:r>
            <a:r>
              <a:rPr lang="en-IE" sz="2400" b="0" i="0" u="none" strike="noStrike" cap="none" dirty="0">
                <a:solidFill>
                  <a:srgbClr val="000000"/>
                </a:solidFill>
                <a:latin typeface="Arial"/>
                <a:ea typeface="Arial"/>
                <a:cs typeface="Arial"/>
                <a:sym typeface="Arial"/>
              </a:rPr>
              <a:t>απ</a:t>
            </a:r>
            <a:r>
              <a:rPr lang="en-IE" sz="2400" b="0" i="0" u="none" strike="noStrike" cap="none" dirty="0" err="1">
                <a:solidFill>
                  <a:srgbClr val="000000"/>
                </a:solidFill>
                <a:latin typeface="Arial"/>
                <a:ea typeface="Arial"/>
                <a:cs typeface="Arial"/>
                <a:sym typeface="Arial"/>
              </a:rPr>
              <a:t>ομείν</a:t>
            </a:r>
            <a:r>
              <a:rPr lang="en-IE" sz="2400" b="0" i="0" u="none" strike="noStrike" cap="none" dirty="0">
                <a:solidFill>
                  <a:srgbClr val="000000"/>
                </a:solidFill>
                <a:latin typeface="Arial"/>
                <a:ea typeface="Arial"/>
                <a:cs typeface="Arial"/>
                <a:sym typeface="Arial"/>
              </a:rPr>
              <a:t>α</a:t>
            </a:r>
            <a:r>
              <a:rPr lang="en-IE" sz="2400" b="0" i="0" u="none" strike="noStrike" cap="none" dirty="0" err="1">
                <a:solidFill>
                  <a:srgbClr val="000000"/>
                </a:solidFill>
                <a:latin typeface="Arial"/>
                <a:ea typeface="Arial"/>
                <a:cs typeface="Arial"/>
                <a:sym typeface="Arial"/>
              </a:rPr>
              <a:t>ντ</a:t>
            </a:r>
            <a:r>
              <a:rPr lang="en-IE" sz="2400" b="0" i="0" u="none" strike="noStrike" cap="none" dirty="0">
                <a:solidFill>
                  <a:srgbClr val="000000"/>
                </a:solidFill>
                <a:latin typeface="Arial"/>
                <a:ea typeface="Arial"/>
                <a:cs typeface="Arial"/>
                <a:sym typeface="Arial"/>
              </a:rPr>
              <a:t>α </a:t>
            </a:r>
            <a:r>
              <a:rPr lang="en-IE" sz="2400" b="0" i="0" u="none" strike="noStrike" cap="none" dirty="0" err="1">
                <a:solidFill>
                  <a:srgbClr val="000000"/>
                </a:solidFill>
                <a:latin typeface="Arial"/>
                <a:ea typeface="Arial"/>
                <a:cs typeface="Arial"/>
                <a:sym typeface="Arial"/>
              </a:rPr>
              <a:t>κενά</a:t>
            </a:r>
            <a:r>
              <a:rPr lang="en-IE" sz="2800" b="0" i="0" u="none" strike="noStrike" cap="none" dirty="0">
                <a:solidFill>
                  <a:srgbClr val="000000"/>
                </a:solidFill>
                <a:latin typeface="Arial"/>
                <a:ea typeface="Arial"/>
                <a:cs typeface="Arial"/>
                <a:sym typeface="Arial"/>
              </a:rPr>
              <a:t>.</a:t>
            </a:r>
            <a:endParaRPr sz="1200" dirty="0"/>
          </a:p>
        </p:txBody>
      </p:sp>
      <p:sp>
        <p:nvSpPr>
          <p:cNvPr id="229" name="Google Shape;229;p8"/>
          <p:cNvSpPr txBox="1"/>
          <p:nvPr/>
        </p:nvSpPr>
        <p:spPr>
          <a:xfrm>
            <a:off x="4144487" y="350053"/>
            <a:ext cx="9156031" cy="76944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4400" b="1" i="0" u="none" strike="noStrike" cap="none">
                <a:solidFill>
                  <a:schemeClr val="dk1"/>
                </a:solidFill>
                <a:latin typeface="Arial"/>
                <a:ea typeface="Arial"/>
                <a:cs typeface="Arial"/>
                <a:sym typeface="Arial"/>
              </a:rPr>
              <a:t>Κατανόηση του προβλήματος</a:t>
            </a:r>
            <a:endParaRPr sz="4400" b="1" i="0" u="none" strike="noStrike" cap="none">
              <a:solidFill>
                <a:srgbClr val="000000"/>
              </a:solidFill>
              <a:latin typeface="Arial"/>
              <a:ea typeface="Arial"/>
              <a:cs typeface="Arial"/>
              <a:sym typeface="Arial"/>
            </a:endParaRPr>
          </a:p>
        </p:txBody>
      </p:sp>
      <p:sp>
        <p:nvSpPr>
          <p:cNvPr id="230" name="Google Shape;230;p8"/>
          <p:cNvSpPr txBox="1"/>
          <p:nvPr/>
        </p:nvSpPr>
        <p:spPr>
          <a:xfrm>
            <a:off x="586762" y="8218921"/>
            <a:ext cx="17823304"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800" b="0" i="1" u="none" strike="noStrike" cap="none">
                <a:solidFill>
                  <a:srgbClr val="FF0000"/>
                </a:solidFill>
                <a:latin typeface="Arial"/>
                <a:ea typeface="Arial"/>
                <a:cs typeface="Arial"/>
                <a:sym typeface="Arial"/>
              </a:rPr>
              <a:t>Σύνδεσμοι εναλλακτικών σεναρίων:</a:t>
            </a:r>
            <a:endParaRPr/>
          </a:p>
          <a:p>
            <a:pPr marL="0" marR="0" lvl="0" indent="0" algn="l" rtl="0">
              <a:lnSpc>
                <a:spcPct val="100000"/>
              </a:lnSpc>
              <a:spcBef>
                <a:spcPts val="0"/>
              </a:spcBef>
              <a:spcAft>
                <a:spcPts val="0"/>
              </a:spcAft>
              <a:buNone/>
            </a:pPr>
            <a:r>
              <a:rPr lang="en-IE" sz="2800" b="0" i="0" u="sng" strike="noStrike" cap="none">
                <a:solidFill>
                  <a:srgbClr val="000000"/>
                </a:solidFill>
                <a:latin typeface="Arial"/>
                <a:ea typeface="Arial"/>
                <a:cs typeface="Arial"/>
                <a:sym typeface="Arial"/>
                <a:hlinkClick r:id="rId8">
                  <a:extLst>
                    <a:ext uri="{A12FA001-AC4F-418D-AE19-62706E023703}">
                      <ahyp:hlinkClr xmlns:ahyp="http://schemas.microsoft.com/office/drawing/2018/hyperlinkcolor" val="tx"/>
                    </a:ext>
                  </a:extLst>
                </a:hlinkClick>
              </a:rPr>
              <a:t>https://drive.google.com/drive/folders/1_Qa2fWlWfwEkVjINPaLHdNPdphBxpmvE?usp=drive_link</a:t>
            </a:r>
            <a:endParaRPr sz="28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9"/>
          <p:cNvSpPr/>
          <p:nvPr/>
        </p:nvSpPr>
        <p:spPr>
          <a:xfrm>
            <a:off x="54601" y="90065"/>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6" name="Google Shape;236;p9"/>
          <p:cNvSpPr/>
          <p:nvPr/>
        </p:nvSpPr>
        <p:spPr>
          <a:xfrm>
            <a:off x="328133" y="9258300"/>
            <a:ext cx="3440934" cy="767715"/>
          </a:xfrm>
          <a:custGeom>
            <a:avLst/>
            <a:gdLst/>
            <a:ahLst/>
            <a:cxnLst/>
            <a:rect l="l" t="t" r="r" b="b"/>
            <a:pathLst>
              <a:path w="3440934" h="767715" extrusionOk="0">
                <a:moveTo>
                  <a:pt x="0" y="0"/>
                </a:moveTo>
                <a:lnTo>
                  <a:pt x="3440934" y="0"/>
                </a:lnTo>
                <a:lnTo>
                  <a:pt x="3440934" y="767715"/>
                </a:lnTo>
                <a:lnTo>
                  <a:pt x="0" y="76771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7" name="Google Shape;237;p9"/>
          <p:cNvSpPr txBox="1"/>
          <p:nvPr/>
        </p:nvSpPr>
        <p:spPr>
          <a:xfrm>
            <a:off x="10319432" y="9393995"/>
            <a:ext cx="7174484" cy="631520"/>
          </a:xfrm>
          <a:prstGeom prst="rect">
            <a:avLst/>
          </a:prstGeom>
          <a:noFill/>
          <a:ln>
            <a:noFill/>
          </a:ln>
        </p:spPr>
        <p:txBody>
          <a:bodyPr spcFirstLastPara="1" wrap="square" lIns="0" tIns="0" rIns="0" bIns="0" anchor="t" anchorCtr="0">
            <a:spAutoFit/>
          </a:bodyPr>
          <a:lstStyle/>
          <a:p>
            <a:pPr marL="0" marR="0" lvl="0" indent="0" algn="just" rtl="0">
              <a:lnSpc>
                <a:spcPct val="116030"/>
              </a:lnSpc>
              <a:spcBef>
                <a:spcPts val="0"/>
              </a:spcBef>
              <a:spcAft>
                <a:spcPts val="0"/>
              </a:spcAft>
              <a:buClr>
                <a:srgbClr val="000000"/>
              </a:buClr>
              <a:buSzPts val="1179"/>
              <a:buFont typeface="Arial"/>
              <a:buNone/>
            </a:pPr>
            <a:r>
              <a:rPr lang="en-IE" sz="1179" b="0" i="0" u="none" strike="noStrike" cap="none">
                <a:solidFill>
                  <a:srgbClr val="0C4DA2"/>
                </a:solidFill>
                <a:latin typeface="Helvetica Neue"/>
                <a:ea typeface="Helvetica Neue"/>
                <a:cs typeface="Helvetica Neue"/>
                <a:sym typeface="Helvetica Neue"/>
              </a:rPr>
              <a:t>Χρηματοδοτείται από την Ευρωπαϊκή Ένωση. Ωστόσο, οι απόψεις και οι γνώμες που εκφράζονται είναι αποκλειστικά του/των συγγραφέα/συγγραφέων και δεν αντανακλούν απαραίτητα τις απόψεις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για αυτές.</a:t>
            </a:r>
            <a:endParaRPr sz="1400" b="0" i="0" u="none" strike="noStrike" cap="none">
              <a:solidFill>
                <a:srgbClr val="000000"/>
              </a:solidFill>
              <a:latin typeface="Arial"/>
              <a:ea typeface="Arial"/>
              <a:cs typeface="Arial"/>
              <a:sym typeface="Arial"/>
            </a:endParaRPr>
          </a:p>
        </p:txBody>
      </p:sp>
      <p:sp>
        <p:nvSpPr>
          <p:cNvPr id="238" name="Google Shape;238;p9"/>
          <p:cNvSpPr/>
          <p:nvPr/>
        </p:nvSpPr>
        <p:spPr>
          <a:xfrm>
            <a:off x="15947534" y="-332978"/>
            <a:ext cx="4171534"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5">
              <a:alphaModFix/>
            </a:blip>
            <a:stretch>
              <a:fillRect l="-12839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9" name="Google Shape;239;p9"/>
          <p:cNvSpPr txBox="1"/>
          <p:nvPr/>
        </p:nvSpPr>
        <p:spPr>
          <a:xfrm>
            <a:off x="10459659" y="2337590"/>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02.</a:t>
            </a:r>
            <a:endParaRPr sz="1400" b="0" i="0" u="none" strike="noStrike" cap="none">
              <a:solidFill>
                <a:srgbClr val="000000"/>
              </a:solidFill>
              <a:latin typeface="Arial"/>
              <a:ea typeface="Arial"/>
              <a:cs typeface="Arial"/>
              <a:sym typeface="Arial"/>
            </a:endParaRPr>
          </a:p>
        </p:txBody>
      </p:sp>
      <p:sp>
        <p:nvSpPr>
          <p:cNvPr id="240" name="Google Shape;240;p9"/>
          <p:cNvSpPr txBox="1"/>
          <p:nvPr/>
        </p:nvSpPr>
        <p:spPr>
          <a:xfrm>
            <a:off x="10459659" y="5196561"/>
            <a:ext cx="1578952" cy="1034423"/>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03.</a:t>
            </a:r>
            <a:endParaRPr sz="1400" b="0" i="0" u="none" strike="noStrike" cap="none">
              <a:solidFill>
                <a:srgbClr val="000000"/>
              </a:solidFill>
              <a:latin typeface="Arial"/>
              <a:ea typeface="Arial"/>
              <a:cs typeface="Arial"/>
              <a:sym typeface="Arial"/>
            </a:endParaRPr>
          </a:p>
        </p:txBody>
      </p:sp>
      <p:sp>
        <p:nvSpPr>
          <p:cNvPr id="241" name="Google Shape;241;p9"/>
          <p:cNvSpPr txBox="1"/>
          <p:nvPr/>
        </p:nvSpPr>
        <p:spPr>
          <a:xfrm>
            <a:off x="12192995" y="2110923"/>
            <a:ext cx="4368985" cy="373949"/>
          </a:xfrm>
          <a:prstGeom prst="rect">
            <a:avLst/>
          </a:prstGeom>
          <a:noFill/>
          <a:ln>
            <a:noFill/>
          </a:ln>
        </p:spPr>
        <p:txBody>
          <a:bodyPr spcFirstLastPara="1" wrap="square" lIns="0" tIns="0" rIns="0" bIns="0" anchor="t" anchorCtr="0">
            <a:spAutoFit/>
          </a:bodyPr>
          <a:lstStyle/>
          <a:p>
            <a:pPr marL="0" marR="0" lvl="0" indent="0" algn="just" rtl="0">
              <a:lnSpc>
                <a:spcPct val="135017"/>
              </a:lnSpc>
              <a:spcBef>
                <a:spcPts val="0"/>
              </a:spcBef>
              <a:spcAft>
                <a:spcPts val="0"/>
              </a:spcAft>
              <a:buClr>
                <a:srgbClr val="000000"/>
              </a:buClr>
              <a:buSzPts val="1800"/>
              <a:buFont typeface="Arial"/>
              <a:buNone/>
            </a:pPr>
            <a:r>
              <a:rPr lang="en-IE" sz="1800" b="1" i="0" u="none" strike="noStrike" cap="none">
                <a:solidFill>
                  <a:srgbClr val="FFFFFF"/>
                </a:solidFill>
                <a:latin typeface="Bricolage Grotesque Medium"/>
                <a:ea typeface="Bricolage Grotesque Medium"/>
                <a:cs typeface="Bricolage Grotesque Medium"/>
                <a:sym typeface="Bricolage Grotesque Medium"/>
              </a:rPr>
              <a:t>.</a:t>
            </a:r>
            <a:endParaRPr sz="1800" b="1" i="0" u="none" strike="noStrike" cap="none">
              <a:solidFill>
                <a:srgbClr val="FFFFFF"/>
              </a:solidFill>
              <a:latin typeface="Bricolage Grotesque Medium"/>
              <a:ea typeface="Bricolage Grotesque Medium"/>
              <a:cs typeface="Bricolage Grotesque Medium"/>
              <a:sym typeface="Bricolage Grotesque Medium"/>
            </a:endParaRPr>
          </a:p>
        </p:txBody>
      </p:sp>
      <p:sp>
        <p:nvSpPr>
          <p:cNvPr id="242" name="Google Shape;242;p9"/>
          <p:cNvSpPr txBox="1"/>
          <p:nvPr/>
        </p:nvSpPr>
        <p:spPr>
          <a:xfrm>
            <a:off x="10459659" y="7923758"/>
            <a:ext cx="1578952" cy="1181862"/>
          </a:xfrm>
          <a:prstGeom prst="rect">
            <a:avLst/>
          </a:prstGeom>
          <a:noFill/>
          <a:ln>
            <a:noFill/>
          </a:ln>
        </p:spPr>
        <p:txBody>
          <a:bodyPr spcFirstLastPara="1" wrap="square" lIns="0" tIns="0" rIns="0" bIns="0" anchor="t" anchorCtr="0">
            <a:spAutoFit/>
          </a:bodyPr>
          <a:lstStyle/>
          <a:p>
            <a:pPr marL="0" marR="0" lvl="0" indent="0" algn="l" rtl="0">
              <a:lnSpc>
                <a:spcPct val="96000"/>
              </a:lnSpc>
              <a:spcBef>
                <a:spcPts val="0"/>
              </a:spcBef>
              <a:spcAft>
                <a:spcPts val="0"/>
              </a:spcAft>
              <a:buClr>
                <a:srgbClr val="000000"/>
              </a:buClr>
              <a:buSzPts val="8000"/>
              <a:buFont typeface="Arial"/>
              <a:buNone/>
            </a:pPr>
            <a:r>
              <a:rPr lang="en-IE" sz="8000" b="0" i="0" u="none" strike="noStrike" cap="none">
                <a:solidFill>
                  <a:srgbClr val="FFFFFF"/>
                </a:solidFill>
                <a:latin typeface="Bricolage Grotesque"/>
                <a:ea typeface="Bricolage Grotesque"/>
                <a:cs typeface="Bricolage Grotesque"/>
                <a:sym typeface="Bricolage Grotesque"/>
              </a:rPr>
              <a:t>04</a:t>
            </a:r>
            <a:endParaRPr sz="1400" b="0" i="0" u="none" strike="noStrike" cap="none">
              <a:solidFill>
                <a:srgbClr val="000000"/>
              </a:solidFill>
              <a:latin typeface="Arial"/>
              <a:ea typeface="Arial"/>
              <a:cs typeface="Arial"/>
              <a:sym typeface="Arial"/>
            </a:endParaRPr>
          </a:p>
        </p:txBody>
      </p:sp>
      <p:sp>
        <p:nvSpPr>
          <p:cNvPr id="243" name="Google Shape;243;p9"/>
          <p:cNvSpPr txBox="1"/>
          <p:nvPr/>
        </p:nvSpPr>
        <p:spPr>
          <a:xfrm>
            <a:off x="3769067" y="798717"/>
            <a:ext cx="11282256"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4800" b="0" i="0" u="none" strike="noStrike" cap="none">
                <a:solidFill>
                  <a:srgbClr val="0000FF"/>
                </a:solidFill>
                <a:latin typeface="Arial"/>
                <a:ea typeface="Arial"/>
                <a:cs typeface="Arial"/>
                <a:sym typeface="Arial"/>
              </a:rPr>
              <a:t>Δραστηριότητα αριθ. 1 Κατανόηση του προβλήματος</a:t>
            </a:r>
            <a:endParaRPr/>
          </a:p>
        </p:txBody>
      </p:sp>
      <p:sp>
        <p:nvSpPr>
          <p:cNvPr id="244" name="Google Shape;244;p9"/>
          <p:cNvSpPr txBox="1"/>
          <p:nvPr/>
        </p:nvSpPr>
        <p:spPr>
          <a:xfrm>
            <a:off x="798139" y="2120613"/>
            <a:ext cx="13579348" cy="47705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4000" b="0" i="0" u="none" strike="noStrike" cap="none" dirty="0" err="1">
                <a:solidFill>
                  <a:srgbClr val="FF0000"/>
                </a:solidFill>
                <a:latin typeface="Arial"/>
                <a:ea typeface="Arial"/>
                <a:cs typeface="Arial"/>
                <a:sym typeface="Arial"/>
              </a:rPr>
              <a:t>Ποιες</a:t>
            </a:r>
            <a:r>
              <a:rPr lang="en-IE" sz="4000" b="0" i="0" u="none" strike="noStrike" cap="none" dirty="0">
                <a:solidFill>
                  <a:srgbClr val="FF0000"/>
                </a:solidFill>
                <a:latin typeface="Arial"/>
                <a:ea typeface="Arial"/>
                <a:cs typeface="Arial"/>
                <a:sym typeface="Arial"/>
              </a:rPr>
              <a:t> </a:t>
            </a:r>
            <a:r>
              <a:rPr lang="en-IE" sz="4000" b="0" i="0" u="none" strike="noStrike" cap="none" dirty="0" err="1">
                <a:solidFill>
                  <a:srgbClr val="FF0000"/>
                </a:solidFill>
                <a:latin typeface="Arial"/>
                <a:ea typeface="Arial"/>
                <a:cs typeface="Arial"/>
                <a:sym typeface="Arial"/>
              </a:rPr>
              <a:t>είν</a:t>
            </a:r>
            <a:r>
              <a:rPr lang="en-IE" sz="4000" b="0" i="0" u="none" strike="noStrike" cap="none" dirty="0">
                <a:solidFill>
                  <a:srgbClr val="FF0000"/>
                </a:solidFill>
                <a:latin typeface="Arial"/>
                <a:ea typeface="Arial"/>
                <a:cs typeface="Arial"/>
                <a:sym typeface="Arial"/>
              </a:rPr>
              <a:t>α</a:t>
            </a:r>
            <a:r>
              <a:rPr lang="en-IE" sz="4000" b="0" i="0" u="none" strike="noStrike" cap="none" dirty="0" err="1">
                <a:solidFill>
                  <a:srgbClr val="FF0000"/>
                </a:solidFill>
                <a:latin typeface="Arial"/>
                <a:ea typeface="Arial"/>
                <a:cs typeface="Arial"/>
                <a:sym typeface="Arial"/>
              </a:rPr>
              <a:t>ι</a:t>
            </a:r>
            <a:r>
              <a:rPr lang="en-IE" sz="4000" b="0" i="0" u="none" strike="noStrike" cap="none" dirty="0">
                <a:solidFill>
                  <a:srgbClr val="FF0000"/>
                </a:solidFill>
                <a:latin typeface="Arial"/>
                <a:ea typeface="Arial"/>
                <a:cs typeface="Arial"/>
                <a:sym typeface="Arial"/>
              </a:rPr>
              <a:t> </a:t>
            </a:r>
            <a:r>
              <a:rPr lang="en-IE" sz="4000" b="0" i="0" u="none" strike="noStrike" cap="none" dirty="0" err="1">
                <a:solidFill>
                  <a:srgbClr val="FF0000"/>
                </a:solidFill>
                <a:latin typeface="Arial"/>
                <a:ea typeface="Arial"/>
                <a:cs typeface="Arial"/>
                <a:sym typeface="Arial"/>
              </a:rPr>
              <a:t>οι</a:t>
            </a:r>
            <a:r>
              <a:rPr lang="en-IE" sz="4000" b="0" i="0" u="none" strike="noStrike" cap="none" dirty="0">
                <a:solidFill>
                  <a:srgbClr val="FF0000"/>
                </a:solidFill>
                <a:latin typeface="Arial"/>
                <a:ea typeface="Arial"/>
                <a:cs typeface="Arial"/>
                <a:sym typeface="Arial"/>
              </a:rPr>
              <a:t> π</a:t>
            </a:r>
            <a:r>
              <a:rPr lang="en-IE" sz="4000" b="0" i="0" u="none" strike="noStrike" cap="none" dirty="0" err="1">
                <a:solidFill>
                  <a:srgbClr val="FF0000"/>
                </a:solidFill>
                <a:latin typeface="Arial"/>
                <a:ea typeface="Arial"/>
                <a:cs typeface="Arial"/>
                <a:sym typeface="Arial"/>
              </a:rPr>
              <a:t>ιθ</a:t>
            </a:r>
            <a:r>
              <a:rPr lang="en-IE" sz="4000" b="0" i="0" u="none" strike="noStrike" cap="none" dirty="0">
                <a:solidFill>
                  <a:srgbClr val="FF0000"/>
                </a:solidFill>
                <a:latin typeface="Arial"/>
                <a:ea typeface="Arial"/>
                <a:cs typeface="Arial"/>
                <a:sym typeface="Arial"/>
              </a:rPr>
              <a:t>α</a:t>
            </a:r>
            <a:r>
              <a:rPr lang="en-IE" sz="4000" b="0" i="0" u="none" strike="noStrike" cap="none" dirty="0" err="1">
                <a:solidFill>
                  <a:srgbClr val="FF0000"/>
                </a:solidFill>
                <a:latin typeface="Arial"/>
                <a:ea typeface="Arial"/>
                <a:cs typeface="Arial"/>
                <a:sym typeface="Arial"/>
              </a:rPr>
              <a:t>νές</a:t>
            </a:r>
            <a:r>
              <a:rPr lang="en-IE" sz="4000" b="0" i="0" u="none" strike="noStrike" cap="none" dirty="0">
                <a:solidFill>
                  <a:srgbClr val="FF0000"/>
                </a:solidFill>
                <a:latin typeface="Arial"/>
                <a:ea typeface="Arial"/>
                <a:cs typeface="Arial"/>
                <a:sym typeface="Arial"/>
              </a:rPr>
              <a:t> α</a:t>
            </a:r>
            <a:r>
              <a:rPr lang="en-IE" sz="4000" b="0" i="0" u="none" strike="noStrike" cap="none" dirty="0" err="1">
                <a:solidFill>
                  <a:srgbClr val="FF0000"/>
                </a:solidFill>
                <a:latin typeface="Arial"/>
                <a:ea typeface="Arial"/>
                <a:cs typeface="Arial"/>
                <a:sym typeface="Arial"/>
              </a:rPr>
              <a:t>ρνητικές</a:t>
            </a:r>
            <a:r>
              <a:rPr lang="en-IE" sz="4000" b="0" i="0" u="none" strike="noStrike" cap="none" dirty="0">
                <a:solidFill>
                  <a:srgbClr val="FF0000"/>
                </a:solidFill>
                <a:latin typeface="Arial"/>
                <a:ea typeface="Arial"/>
                <a:cs typeface="Arial"/>
                <a:sym typeface="Arial"/>
              </a:rPr>
              <a:t> </a:t>
            </a:r>
            <a:r>
              <a:rPr lang="en-IE" sz="4000" b="0" i="0" u="none" strike="noStrike" cap="none" dirty="0" err="1">
                <a:solidFill>
                  <a:srgbClr val="FF0000"/>
                </a:solidFill>
                <a:latin typeface="Arial"/>
                <a:ea typeface="Arial"/>
                <a:cs typeface="Arial"/>
                <a:sym typeface="Arial"/>
              </a:rPr>
              <a:t>ε</a:t>
            </a:r>
            <a:r>
              <a:rPr lang="en-IE" sz="4000" b="0" i="0" u="none" strike="noStrike" cap="none" dirty="0">
                <a:solidFill>
                  <a:srgbClr val="FF0000"/>
                </a:solidFill>
                <a:latin typeface="Arial"/>
                <a:ea typeface="Arial"/>
                <a:cs typeface="Arial"/>
                <a:sym typeface="Arial"/>
              </a:rPr>
              <a:t>π</a:t>
            </a:r>
            <a:r>
              <a:rPr lang="en-IE" sz="4000" b="0" i="0" u="none" strike="noStrike" cap="none" dirty="0" err="1">
                <a:solidFill>
                  <a:srgbClr val="FF0000"/>
                </a:solidFill>
                <a:latin typeface="Arial"/>
                <a:ea typeface="Arial"/>
                <a:cs typeface="Arial"/>
                <a:sym typeface="Arial"/>
              </a:rPr>
              <a:t>ι</a:t>
            </a:r>
            <a:r>
              <a:rPr lang="en-IE" sz="4000" b="0" i="0" u="none" strike="noStrike" cap="none" dirty="0">
                <a:solidFill>
                  <a:srgbClr val="FF0000"/>
                </a:solidFill>
                <a:latin typeface="Arial"/>
                <a:ea typeface="Arial"/>
                <a:cs typeface="Arial"/>
                <a:sym typeface="Arial"/>
              </a:rPr>
              <a:t>π</a:t>
            </a:r>
            <a:r>
              <a:rPr lang="en-IE" sz="4000" b="0" i="0" u="none" strike="noStrike" cap="none" dirty="0" err="1">
                <a:solidFill>
                  <a:srgbClr val="FF0000"/>
                </a:solidFill>
                <a:latin typeface="Arial"/>
                <a:ea typeface="Arial"/>
                <a:cs typeface="Arial"/>
                <a:sym typeface="Arial"/>
              </a:rPr>
              <a:t>τώσεις</a:t>
            </a:r>
            <a:r>
              <a:rPr lang="en-IE" sz="4000" b="0" i="0" u="none" strike="noStrike" cap="none" dirty="0">
                <a:solidFill>
                  <a:srgbClr val="FF0000"/>
                </a:solidFill>
                <a:latin typeface="Arial"/>
                <a:ea typeface="Arial"/>
                <a:cs typeface="Arial"/>
                <a:sym typeface="Arial"/>
              </a:rPr>
              <a:t> του π</a:t>
            </a:r>
            <a:r>
              <a:rPr lang="en-IE" sz="4000" b="0" i="0" u="none" strike="noStrike" cap="none" dirty="0" err="1">
                <a:solidFill>
                  <a:srgbClr val="FF0000"/>
                </a:solidFill>
                <a:latin typeface="Arial"/>
                <a:ea typeface="Arial"/>
                <a:cs typeface="Arial"/>
                <a:sym typeface="Arial"/>
              </a:rPr>
              <a:t>ρο</a:t>
            </a:r>
            <a:r>
              <a:rPr lang="en-IE" sz="4000" b="0" i="0" u="none" strike="noStrike" cap="none" dirty="0">
                <a:solidFill>
                  <a:srgbClr val="FF0000"/>
                </a:solidFill>
                <a:latin typeface="Arial"/>
                <a:ea typeface="Arial"/>
                <a:cs typeface="Arial"/>
                <a:sym typeface="Arial"/>
              </a:rPr>
              <a:t>β</a:t>
            </a:r>
            <a:r>
              <a:rPr lang="en-IE" sz="4000" b="0" i="0" u="none" strike="noStrike" cap="none" dirty="0" err="1">
                <a:solidFill>
                  <a:srgbClr val="FF0000"/>
                </a:solidFill>
                <a:latin typeface="Arial"/>
                <a:ea typeface="Arial"/>
                <a:cs typeface="Arial"/>
                <a:sym typeface="Arial"/>
              </a:rPr>
              <a:t>λήμ</a:t>
            </a:r>
            <a:r>
              <a:rPr lang="en-IE" sz="4000" b="0" i="0" u="none" strike="noStrike" cap="none" dirty="0">
                <a:solidFill>
                  <a:srgbClr val="FF0000"/>
                </a:solidFill>
                <a:latin typeface="Arial"/>
                <a:ea typeface="Arial"/>
                <a:cs typeface="Arial"/>
                <a:sym typeface="Arial"/>
              </a:rPr>
              <a:t>α</a:t>
            </a:r>
            <a:r>
              <a:rPr lang="en-IE" sz="4000" b="0" i="0" u="none" strike="noStrike" cap="none" dirty="0" err="1">
                <a:solidFill>
                  <a:srgbClr val="FF0000"/>
                </a:solidFill>
                <a:latin typeface="Arial"/>
                <a:ea typeface="Arial"/>
                <a:cs typeface="Arial"/>
                <a:sym typeface="Arial"/>
              </a:rPr>
              <a:t>τος</a:t>
            </a:r>
            <a:r>
              <a:rPr lang="en-IE" sz="4000" b="0" i="0" u="none" strike="noStrike" cap="none" dirty="0">
                <a:solidFill>
                  <a:srgbClr val="FF0000"/>
                </a:solidFill>
                <a:latin typeface="Arial"/>
                <a:ea typeface="Arial"/>
                <a:cs typeface="Arial"/>
                <a:sym typeface="Arial"/>
              </a:rPr>
              <a:t> </a:t>
            </a:r>
            <a:r>
              <a:rPr lang="en-IE" sz="4000" b="0" i="0" u="none" strike="noStrike" cap="none" dirty="0" err="1">
                <a:solidFill>
                  <a:srgbClr val="FF0000"/>
                </a:solidFill>
                <a:latin typeface="Arial"/>
                <a:ea typeface="Arial"/>
                <a:cs typeface="Arial"/>
                <a:sym typeface="Arial"/>
              </a:rPr>
              <a:t>στο</a:t>
            </a:r>
            <a:r>
              <a:rPr lang="en-IE" sz="4000" b="0" i="0" u="none" strike="noStrike" cap="none" dirty="0">
                <a:solidFill>
                  <a:srgbClr val="FF0000"/>
                </a:solidFill>
                <a:latin typeface="Arial"/>
                <a:ea typeface="Arial"/>
                <a:cs typeface="Arial"/>
                <a:sym typeface="Arial"/>
              </a:rPr>
              <a:t> </a:t>
            </a:r>
            <a:r>
              <a:rPr lang="en-IE" sz="4000" b="0" i="0" u="none" strike="noStrike" cap="none" dirty="0" err="1">
                <a:solidFill>
                  <a:srgbClr val="FF0000"/>
                </a:solidFill>
                <a:latin typeface="Arial"/>
                <a:ea typeface="Arial"/>
                <a:cs typeface="Arial"/>
                <a:sym typeface="Arial"/>
              </a:rPr>
              <a:t>σενάριο</a:t>
            </a:r>
            <a:r>
              <a:rPr lang="en-IE" sz="4000" b="0" i="0" u="none" strike="noStrike" cap="none" dirty="0">
                <a:solidFill>
                  <a:srgbClr val="FF0000"/>
                </a:solidFill>
                <a:latin typeface="Arial"/>
                <a:ea typeface="Arial"/>
                <a:cs typeface="Arial"/>
                <a:sym typeface="Arial"/>
              </a:rPr>
              <a:t> που α</a:t>
            </a:r>
            <a:r>
              <a:rPr lang="en-IE" sz="4000" b="0" i="0" u="none" strike="noStrike" cap="none" dirty="0" err="1">
                <a:solidFill>
                  <a:srgbClr val="FF0000"/>
                </a:solidFill>
                <a:latin typeface="Arial"/>
                <a:ea typeface="Arial"/>
                <a:cs typeface="Arial"/>
                <a:sym typeface="Arial"/>
              </a:rPr>
              <a:t>φορά</a:t>
            </a:r>
            <a:r>
              <a:rPr lang="en-IE" sz="4000" b="0" i="0" u="none" strike="noStrike" cap="none" dirty="0">
                <a:solidFill>
                  <a:srgbClr val="FF0000"/>
                </a:solidFill>
                <a:latin typeface="Arial"/>
                <a:ea typeface="Arial"/>
                <a:cs typeface="Arial"/>
                <a:sym typeface="Arial"/>
              </a:rPr>
              <a:t> </a:t>
            </a:r>
            <a:r>
              <a:rPr lang="en-IE" sz="4000" b="0" i="0" u="none" strike="noStrike" cap="none" dirty="0" err="1">
                <a:solidFill>
                  <a:srgbClr val="FF0000"/>
                </a:solidFill>
                <a:latin typeface="Arial"/>
                <a:ea typeface="Arial"/>
                <a:cs typeface="Arial"/>
                <a:sym typeface="Arial"/>
              </a:rPr>
              <a:t>την</a:t>
            </a:r>
            <a:r>
              <a:rPr lang="en-IE" sz="4000" b="0" i="0" u="none" strike="noStrike" cap="none" dirty="0">
                <a:solidFill>
                  <a:srgbClr val="FF0000"/>
                </a:solidFill>
                <a:latin typeface="Arial"/>
                <a:ea typeface="Arial"/>
                <a:cs typeface="Arial"/>
                <a:sym typeface="Arial"/>
              </a:rPr>
              <a:t> πα</a:t>
            </a:r>
            <a:r>
              <a:rPr lang="en-IE" sz="4000" b="0" i="0" u="none" strike="noStrike" cap="none" dirty="0" err="1">
                <a:solidFill>
                  <a:srgbClr val="FF0000"/>
                </a:solidFill>
                <a:latin typeface="Arial"/>
                <a:ea typeface="Arial"/>
                <a:cs typeface="Arial"/>
                <a:sym typeface="Arial"/>
              </a:rPr>
              <a:t>ρ</a:t>
            </a:r>
            <a:r>
              <a:rPr lang="en-IE" sz="4000" b="0" i="0" u="none" strike="noStrike" cap="none" dirty="0">
                <a:solidFill>
                  <a:srgbClr val="FF0000"/>
                </a:solidFill>
                <a:latin typeface="Arial"/>
                <a:ea typeface="Arial"/>
                <a:cs typeface="Arial"/>
                <a:sym typeface="Arial"/>
              </a:rPr>
              <a:t>απ</a:t>
            </a:r>
            <a:r>
              <a:rPr lang="en-IE" sz="4000" b="0" i="0" u="none" strike="noStrike" cap="none" dirty="0" err="1">
                <a:solidFill>
                  <a:srgbClr val="FF0000"/>
                </a:solidFill>
                <a:latin typeface="Arial"/>
                <a:ea typeface="Arial"/>
                <a:cs typeface="Arial"/>
                <a:sym typeface="Arial"/>
              </a:rPr>
              <a:t>ληροφόρηση</a:t>
            </a:r>
            <a:r>
              <a:rPr lang="en-IE" sz="4000" b="0" i="0" u="none" strike="noStrike" cap="none" dirty="0">
                <a:solidFill>
                  <a:srgbClr val="FF0000"/>
                </a:solidFill>
                <a:latin typeface="Arial"/>
                <a:ea typeface="Arial"/>
                <a:cs typeface="Arial"/>
                <a:sym typeface="Arial"/>
              </a:rPr>
              <a:t> ή </a:t>
            </a:r>
            <a:r>
              <a:rPr lang="en-IE" sz="4000" b="0" i="0" u="none" strike="noStrike" cap="none" dirty="0" err="1">
                <a:solidFill>
                  <a:srgbClr val="FF0000"/>
                </a:solidFill>
                <a:latin typeface="Arial"/>
                <a:ea typeface="Arial"/>
                <a:cs typeface="Arial"/>
                <a:sym typeface="Arial"/>
              </a:rPr>
              <a:t>την</a:t>
            </a:r>
            <a:r>
              <a:rPr lang="en-IE" sz="4000" b="0" i="0" u="none" strike="noStrike" cap="none" dirty="0">
                <a:solidFill>
                  <a:srgbClr val="FF0000"/>
                </a:solidFill>
                <a:latin typeface="Arial"/>
                <a:ea typeface="Arial"/>
                <a:cs typeface="Arial"/>
                <a:sym typeface="Arial"/>
              </a:rPr>
              <a:t> </a:t>
            </a:r>
            <a:r>
              <a:rPr lang="el-GR" sz="4000" b="0" i="0" u="none" strike="noStrike" cap="none" dirty="0">
                <a:solidFill>
                  <a:srgbClr val="FF0000"/>
                </a:solidFill>
                <a:latin typeface="Arial"/>
                <a:ea typeface="Arial"/>
                <a:cs typeface="Arial"/>
                <a:sym typeface="Arial"/>
              </a:rPr>
              <a:t>εσφαλμένη πληροφόρηση</a:t>
            </a:r>
            <a:r>
              <a:rPr lang="en-IE" sz="4000" b="0" i="0" u="none" strike="noStrike" cap="none" dirty="0">
                <a:solidFill>
                  <a:srgbClr val="FF0000"/>
                </a:solidFill>
                <a:latin typeface="Arial"/>
                <a:ea typeface="Arial"/>
                <a:cs typeface="Arial"/>
                <a:sym typeface="Arial"/>
              </a:rPr>
              <a:t>;</a:t>
            </a:r>
            <a:endParaRPr sz="1400" b="0" i="0" u="none" strike="noStrike" cap="none" dirty="0">
              <a:solidFill>
                <a:srgbClr val="FF0000"/>
              </a:solidFill>
              <a:latin typeface="Arial"/>
              <a:ea typeface="Arial"/>
              <a:cs typeface="Arial"/>
              <a:sym typeface="Arial"/>
            </a:endParaRPr>
          </a:p>
          <a:p>
            <a:pPr marL="0" marR="0" lvl="0" indent="0" algn="ctr" rtl="0">
              <a:lnSpc>
                <a:spcPct val="100000"/>
              </a:lnSpc>
              <a:spcBef>
                <a:spcPts val="0"/>
              </a:spcBef>
              <a:spcAft>
                <a:spcPts val="0"/>
              </a:spcAft>
              <a:buNone/>
            </a:pPr>
            <a:endParaRPr sz="4000" b="0" i="1" u="none" strike="noStrike" cap="none" dirty="0">
              <a:solidFill>
                <a:srgbClr val="FF0000"/>
              </a:solidFill>
              <a:latin typeface="Arial"/>
              <a:ea typeface="Arial"/>
              <a:cs typeface="Arial"/>
              <a:sym typeface="Arial"/>
            </a:endParaRPr>
          </a:p>
          <a:p>
            <a:pPr marL="857250" marR="0" lvl="0" indent="-857250" algn="l" rtl="0">
              <a:lnSpc>
                <a:spcPct val="100000"/>
              </a:lnSpc>
              <a:spcBef>
                <a:spcPts val="0"/>
              </a:spcBef>
              <a:spcAft>
                <a:spcPts val="0"/>
              </a:spcAft>
              <a:buClr>
                <a:srgbClr val="000000"/>
              </a:buClr>
              <a:buSzPts val="4800"/>
              <a:buFont typeface="Noto Sans Symbols"/>
              <a:buChar char="⮚"/>
            </a:pPr>
            <a:r>
              <a:rPr lang="en-IE" sz="4800" b="0" i="1" u="none" strike="noStrike" cap="none" dirty="0" err="1">
                <a:solidFill>
                  <a:schemeClr val="dk1"/>
                </a:solidFill>
                <a:latin typeface="Arial"/>
                <a:ea typeface="Arial"/>
                <a:cs typeface="Arial"/>
                <a:sym typeface="Arial"/>
              </a:rPr>
              <a:t>Σε</a:t>
            </a:r>
            <a:r>
              <a:rPr lang="en-IE" sz="4800" b="0" i="1" u="none" strike="noStrike" cap="none" dirty="0">
                <a:solidFill>
                  <a:schemeClr val="dk1"/>
                </a:solidFill>
                <a:latin typeface="Arial"/>
                <a:ea typeface="Arial"/>
                <a:cs typeface="Arial"/>
                <a:sym typeface="Arial"/>
              </a:rPr>
              <a:t> </a:t>
            </a:r>
            <a:r>
              <a:rPr lang="en-IE" sz="4800" b="0" i="1" u="none" strike="noStrike" cap="none" dirty="0" err="1">
                <a:solidFill>
                  <a:schemeClr val="dk1"/>
                </a:solidFill>
                <a:latin typeface="Arial"/>
                <a:ea typeface="Arial"/>
                <a:cs typeface="Arial"/>
                <a:sym typeface="Arial"/>
              </a:rPr>
              <a:t>ε</a:t>
            </a:r>
            <a:r>
              <a:rPr lang="en-IE" sz="4800" b="0" i="1" u="none" strike="noStrike" cap="none" dirty="0">
                <a:solidFill>
                  <a:schemeClr val="dk1"/>
                </a:solidFill>
                <a:latin typeface="Arial"/>
                <a:ea typeface="Arial"/>
                <a:cs typeface="Arial"/>
                <a:sym typeface="Arial"/>
              </a:rPr>
              <a:t>πίπ</a:t>
            </a:r>
            <a:r>
              <a:rPr lang="en-IE" sz="4800" b="0" i="1" u="none" strike="noStrike" cap="none" dirty="0" err="1">
                <a:solidFill>
                  <a:schemeClr val="dk1"/>
                </a:solidFill>
                <a:latin typeface="Arial"/>
                <a:ea typeface="Arial"/>
                <a:cs typeface="Arial"/>
                <a:sym typeface="Arial"/>
              </a:rPr>
              <a:t>εδο</a:t>
            </a:r>
            <a:r>
              <a:rPr lang="en-IE" sz="4800" b="0" i="1" u="none" strike="noStrike" cap="none" dirty="0">
                <a:solidFill>
                  <a:schemeClr val="dk1"/>
                </a:solidFill>
                <a:latin typeface="Arial"/>
                <a:ea typeface="Arial"/>
                <a:cs typeface="Arial"/>
                <a:sym typeface="Arial"/>
              </a:rPr>
              <a:t> </a:t>
            </a:r>
            <a:r>
              <a:rPr lang="en-IE" sz="4800" b="0" i="1" u="none" strike="noStrike" cap="none" dirty="0" err="1">
                <a:solidFill>
                  <a:schemeClr val="dk1"/>
                </a:solidFill>
                <a:latin typeface="Arial"/>
                <a:ea typeface="Arial"/>
                <a:cs typeface="Arial"/>
                <a:sym typeface="Arial"/>
              </a:rPr>
              <a:t>σχολείου</a:t>
            </a:r>
            <a:r>
              <a:rPr lang="en-IE" sz="4800" b="0" i="1" u="none" strike="noStrike" cap="none" dirty="0">
                <a:solidFill>
                  <a:schemeClr val="dk1"/>
                </a:solidFill>
                <a:latin typeface="Arial"/>
                <a:ea typeface="Arial"/>
                <a:cs typeface="Arial"/>
                <a:sym typeface="Arial"/>
              </a:rPr>
              <a:t>;</a:t>
            </a:r>
            <a:endParaRPr dirty="0"/>
          </a:p>
          <a:p>
            <a:pPr marL="857250" marR="0" lvl="0" indent="-857250" algn="l" rtl="0">
              <a:lnSpc>
                <a:spcPct val="100000"/>
              </a:lnSpc>
              <a:spcBef>
                <a:spcPts val="0"/>
              </a:spcBef>
              <a:spcAft>
                <a:spcPts val="0"/>
              </a:spcAft>
              <a:buClr>
                <a:srgbClr val="000000"/>
              </a:buClr>
              <a:buSzPts val="4800"/>
              <a:buFont typeface="Noto Sans Symbols"/>
              <a:buChar char="⮚"/>
            </a:pPr>
            <a:r>
              <a:rPr lang="en-IE" sz="4800" b="0" i="1" u="none" strike="noStrike" cap="none" dirty="0" err="1">
                <a:solidFill>
                  <a:schemeClr val="dk1"/>
                </a:solidFill>
                <a:latin typeface="Arial"/>
                <a:ea typeface="Arial"/>
                <a:cs typeface="Arial"/>
                <a:sym typeface="Arial"/>
              </a:rPr>
              <a:t>Σε</a:t>
            </a:r>
            <a:r>
              <a:rPr lang="en-IE" sz="4800" b="0" i="1" u="none" strike="noStrike" cap="none" dirty="0">
                <a:solidFill>
                  <a:schemeClr val="dk1"/>
                </a:solidFill>
                <a:latin typeface="Arial"/>
                <a:ea typeface="Arial"/>
                <a:cs typeface="Arial"/>
                <a:sym typeface="Arial"/>
              </a:rPr>
              <a:t> </a:t>
            </a:r>
            <a:r>
              <a:rPr lang="en-IE" sz="4800" b="0" i="1" u="none" strike="noStrike" cap="none" dirty="0" err="1">
                <a:solidFill>
                  <a:schemeClr val="dk1"/>
                </a:solidFill>
                <a:latin typeface="Arial"/>
                <a:ea typeface="Arial"/>
                <a:cs typeface="Arial"/>
                <a:sym typeface="Arial"/>
              </a:rPr>
              <a:t>εθνικό</a:t>
            </a:r>
            <a:r>
              <a:rPr lang="en-IE" sz="4800" b="0" i="1" u="none" strike="noStrike" cap="none" dirty="0">
                <a:solidFill>
                  <a:schemeClr val="dk1"/>
                </a:solidFill>
                <a:latin typeface="Arial"/>
                <a:ea typeface="Arial"/>
                <a:cs typeface="Arial"/>
                <a:sym typeface="Arial"/>
              </a:rPr>
              <a:t> </a:t>
            </a:r>
            <a:r>
              <a:rPr lang="en-IE" sz="4800" b="0" i="1" u="none" strike="noStrike" cap="none" dirty="0" err="1">
                <a:solidFill>
                  <a:schemeClr val="dk1"/>
                </a:solidFill>
                <a:latin typeface="Arial"/>
                <a:ea typeface="Arial"/>
                <a:cs typeface="Arial"/>
                <a:sym typeface="Arial"/>
              </a:rPr>
              <a:t>ε</a:t>
            </a:r>
            <a:r>
              <a:rPr lang="en-IE" sz="4800" b="0" i="1" u="none" strike="noStrike" cap="none" dirty="0">
                <a:solidFill>
                  <a:schemeClr val="dk1"/>
                </a:solidFill>
                <a:latin typeface="Arial"/>
                <a:ea typeface="Arial"/>
                <a:cs typeface="Arial"/>
                <a:sym typeface="Arial"/>
              </a:rPr>
              <a:t>πίπ</a:t>
            </a:r>
            <a:r>
              <a:rPr lang="en-IE" sz="4800" b="0" i="1" u="none" strike="noStrike" cap="none" dirty="0" err="1">
                <a:solidFill>
                  <a:schemeClr val="dk1"/>
                </a:solidFill>
                <a:latin typeface="Arial"/>
                <a:ea typeface="Arial"/>
                <a:cs typeface="Arial"/>
                <a:sym typeface="Arial"/>
              </a:rPr>
              <a:t>εδο</a:t>
            </a:r>
            <a:r>
              <a:rPr lang="en-IE" sz="4800" b="0" i="1" u="none" strike="noStrike" cap="none" dirty="0">
                <a:solidFill>
                  <a:schemeClr val="dk1"/>
                </a:solidFill>
                <a:latin typeface="Arial"/>
                <a:ea typeface="Arial"/>
                <a:cs typeface="Arial"/>
                <a:sym typeface="Arial"/>
              </a:rPr>
              <a:t>;</a:t>
            </a:r>
            <a:endParaRPr dirty="0"/>
          </a:p>
          <a:p>
            <a:pPr marL="857250" marR="0" lvl="0" indent="-857250" algn="l" rtl="0">
              <a:lnSpc>
                <a:spcPct val="100000"/>
              </a:lnSpc>
              <a:spcBef>
                <a:spcPts val="0"/>
              </a:spcBef>
              <a:spcAft>
                <a:spcPts val="0"/>
              </a:spcAft>
              <a:buClr>
                <a:srgbClr val="000000"/>
              </a:buClr>
              <a:buSzPts val="4800"/>
              <a:buFont typeface="Noto Sans Symbols"/>
              <a:buChar char="⮚"/>
            </a:pPr>
            <a:r>
              <a:rPr lang="en-IE" sz="4800" b="0" i="1" u="none" strike="noStrike" cap="none" dirty="0" err="1">
                <a:solidFill>
                  <a:schemeClr val="dk1"/>
                </a:solidFill>
                <a:latin typeface="Arial"/>
                <a:ea typeface="Arial"/>
                <a:cs typeface="Arial"/>
                <a:sym typeface="Arial"/>
              </a:rPr>
              <a:t>Σε</a:t>
            </a:r>
            <a:r>
              <a:rPr lang="en-IE" sz="4800" b="0" i="1" u="none" strike="noStrike" cap="none" dirty="0">
                <a:solidFill>
                  <a:schemeClr val="dk1"/>
                </a:solidFill>
                <a:latin typeface="Arial"/>
                <a:ea typeface="Arial"/>
                <a:cs typeface="Arial"/>
                <a:sym typeface="Arial"/>
              </a:rPr>
              <a:t> </a:t>
            </a:r>
            <a:r>
              <a:rPr lang="en-IE" sz="4800" b="0" i="1" u="none" strike="noStrike" cap="none" dirty="0" err="1">
                <a:solidFill>
                  <a:schemeClr val="dk1"/>
                </a:solidFill>
                <a:latin typeface="Arial"/>
                <a:ea typeface="Arial"/>
                <a:cs typeface="Arial"/>
                <a:sym typeface="Arial"/>
              </a:rPr>
              <a:t>διεθνές</a:t>
            </a:r>
            <a:r>
              <a:rPr lang="en-IE" sz="4800" b="0" i="1" u="none" strike="noStrike" cap="none" dirty="0">
                <a:solidFill>
                  <a:schemeClr val="dk1"/>
                </a:solidFill>
                <a:latin typeface="Arial"/>
                <a:ea typeface="Arial"/>
                <a:cs typeface="Arial"/>
                <a:sym typeface="Arial"/>
              </a:rPr>
              <a:t> </a:t>
            </a:r>
            <a:r>
              <a:rPr lang="en-IE" sz="4800" b="0" i="1" u="none" strike="noStrike" cap="none" dirty="0" err="1">
                <a:solidFill>
                  <a:schemeClr val="dk1"/>
                </a:solidFill>
                <a:latin typeface="Arial"/>
                <a:ea typeface="Arial"/>
                <a:cs typeface="Arial"/>
                <a:sym typeface="Arial"/>
              </a:rPr>
              <a:t>ε</a:t>
            </a:r>
            <a:r>
              <a:rPr lang="en-IE" sz="4800" b="0" i="1" u="none" strike="noStrike" cap="none" dirty="0">
                <a:solidFill>
                  <a:schemeClr val="dk1"/>
                </a:solidFill>
                <a:latin typeface="Arial"/>
                <a:ea typeface="Arial"/>
                <a:cs typeface="Arial"/>
                <a:sym typeface="Arial"/>
              </a:rPr>
              <a:t>πίπ</a:t>
            </a:r>
            <a:r>
              <a:rPr lang="en-IE" sz="4800" b="0" i="1" u="none" strike="noStrike" cap="none" dirty="0" err="1">
                <a:solidFill>
                  <a:schemeClr val="dk1"/>
                </a:solidFill>
                <a:latin typeface="Arial"/>
                <a:ea typeface="Arial"/>
                <a:cs typeface="Arial"/>
                <a:sym typeface="Arial"/>
              </a:rPr>
              <a:t>εδο</a:t>
            </a:r>
            <a:r>
              <a:rPr lang="en-IE" sz="4800" b="0" i="1" u="none" strike="noStrike" cap="none" dirty="0">
                <a:solidFill>
                  <a:schemeClr val="dk1"/>
                </a:solidFill>
                <a:latin typeface="Arial"/>
                <a:ea typeface="Arial"/>
                <a:cs typeface="Arial"/>
                <a:sym typeface="Arial"/>
              </a:rPr>
              <a:t>;</a:t>
            </a:r>
            <a:endParaRPr dirty="0"/>
          </a:p>
        </p:txBody>
      </p:sp>
      <p:sp>
        <p:nvSpPr>
          <p:cNvPr id="245" name="Google Shape;245;p9"/>
          <p:cNvSpPr txBox="1"/>
          <p:nvPr/>
        </p:nvSpPr>
        <p:spPr>
          <a:xfrm>
            <a:off x="446723" y="7043557"/>
            <a:ext cx="7475789" cy="20620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3200" b="1" i="0" u="none" strike="noStrike" cap="none" dirty="0" err="1">
                <a:solidFill>
                  <a:srgbClr val="FF0000"/>
                </a:solidFill>
                <a:latin typeface="Arial"/>
                <a:ea typeface="Arial"/>
                <a:cs typeface="Arial"/>
                <a:sym typeface="Arial"/>
              </a:rPr>
              <a:t>Σκεφτείτε</a:t>
            </a:r>
            <a:r>
              <a:rPr lang="en-IE" sz="3200" b="1" i="0" u="none" strike="noStrike" cap="none" dirty="0">
                <a:solidFill>
                  <a:srgbClr val="FF0000"/>
                </a:solidFill>
                <a:latin typeface="Arial"/>
                <a:ea typeface="Arial"/>
                <a:cs typeface="Arial"/>
                <a:sym typeface="Arial"/>
              </a:rPr>
              <a:t> </a:t>
            </a:r>
            <a:r>
              <a:rPr lang="en-IE" sz="3200" b="1" i="0" u="none" strike="noStrike" cap="none" dirty="0" err="1">
                <a:solidFill>
                  <a:srgbClr val="FF0000"/>
                </a:solidFill>
                <a:latin typeface="Arial"/>
                <a:ea typeface="Arial"/>
                <a:cs typeface="Arial"/>
                <a:sym typeface="Arial"/>
              </a:rPr>
              <a:t>κ</a:t>
            </a:r>
            <a:r>
              <a:rPr lang="en-IE" sz="3200" b="1" i="0" u="none" strike="noStrike" cap="none" dirty="0">
                <a:solidFill>
                  <a:srgbClr val="FF0000"/>
                </a:solidFill>
                <a:latin typeface="Arial"/>
                <a:ea typeface="Arial"/>
                <a:cs typeface="Arial"/>
                <a:sym typeface="Arial"/>
              </a:rPr>
              <a:t>α</a:t>
            </a:r>
            <a:r>
              <a:rPr lang="en-IE" sz="3200" b="1" i="0" u="none" strike="noStrike" cap="none" dirty="0" err="1">
                <a:solidFill>
                  <a:srgbClr val="FF0000"/>
                </a:solidFill>
                <a:latin typeface="Arial"/>
                <a:ea typeface="Arial"/>
                <a:cs typeface="Arial"/>
                <a:sym typeface="Arial"/>
              </a:rPr>
              <a:t>ι</a:t>
            </a:r>
            <a:r>
              <a:rPr lang="en-IE" sz="3200" b="1" i="0" u="none" strike="noStrike" cap="none" dirty="0">
                <a:solidFill>
                  <a:srgbClr val="FF0000"/>
                </a:solidFill>
                <a:latin typeface="Arial"/>
                <a:ea typeface="Arial"/>
                <a:cs typeface="Arial"/>
                <a:sym typeface="Arial"/>
              </a:rPr>
              <a:t> </a:t>
            </a:r>
            <a:r>
              <a:rPr lang="en-IE" sz="3200" b="1" i="0" u="none" strike="noStrike" cap="none" dirty="0" err="1">
                <a:solidFill>
                  <a:srgbClr val="FF0000"/>
                </a:solidFill>
                <a:latin typeface="Arial"/>
                <a:ea typeface="Arial"/>
                <a:cs typeface="Arial"/>
                <a:sym typeface="Arial"/>
              </a:rPr>
              <a:t>κ</a:t>
            </a:r>
            <a:r>
              <a:rPr lang="en-IE" sz="3200" b="1" i="0" u="none" strike="noStrike" cap="none" dirty="0">
                <a:solidFill>
                  <a:srgbClr val="FF0000"/>
                </a:solidFill>
                <a:latin typeface="Arial"/>
                <a:ea typeface="Arial"/>
                <a:cs typeface="Arial"/>
                <a:sym typeface="Arial"/>
              </a:rPr>
              <a:t>α</a:t>
            </a:r>
            <a:r>
              <a:rPr lang="en-IE" sz="3200" b="1" i="0" u="none" strike="noStrike" cap="none" dirty="0" err="1">
                <a:solidFill>
                  <a:srgbClr val="FF0000"/>
                </a:solidFill>
                <a:latin typeface="Arial"/>
                <a:ea typeface="Arial"/>
                <a:cs typeface="Arial"/>
                <a:sym typeface="Arial"/>
              </a:rPr>
              <a:t>τ</a:t>
            </a:r>
            <a:r>
              <a:rPr lang="en-IE" sz="3200" b="1" i="0" u="none" strike="noStrike" cap="none" dirty="0">
                <a:solidFill>
                  <a:srgbClr val="FF0000"/>
                </a:solidFill>
                <a:latin typeface="Arial"/>
                <a:ea typeface="Arial"/>
                <a:cs typeface="Arial"/>
                <a:sym typeface="Arial"/>
              </a:rPr>
              <a:t>α</a:t>
            </a:r>
            <a:r>
              <a:rPr lang="en-IE" sz="3200" b="1" i="0" u="none" strike="noStrike" cap="none" dirty="0" err="1">
                <a:solidFill>
                  <a:srgbClr val="FF0000"/>
                </a:solidFill>
                <a:latin typeface="Arial"/>
                <a:ea typeface="Arial"/>
                <a:cs typeface="Arial"/>
                <a:sym typeface="Arial"/>
              </a:rPr>
              <a:t>γράψτε</a:t>
            </a:r>
            <a:r>
              <a:rPr lang="en-IE" sz="3200" b="1" i="0" u="none" strike="noStrike" cap="none" dirty="0">
                <a:solidFill>
                  <a:srgbClr val="FF0000"/>
                </a:solidFill>
                <a:latin typeface="Arial"/>
                <a:ea typeface="Arial"/>
                <a:cs typeface="Arial"/>
                <a:sym typeface="Arial"/>
              </a:rPr>
              <a:t> </a:t>
            </a:r>
            <a:r>
              <a:rPr lang="en-IE" sz="3200" b="1" i="0" u="none" strike="noStrike" cap="none" dirty="0" err="1">
                <a:solidFill>
                  <a:srgbClr val="FF0000"/>
                </a:solidFill>
                <a:latin typeface="Arial"/>
                <a:ea typeface="Arial"/>
                <a:cs typeface="Arial"/>
                <a:sym typeface="Arial"/>
              </a:rPr>
              <a:t>τις</a:t>
            </a:r>
            <a:r>
              <a:rPr lang="en-IE" sz="3200" b="1" i="0" u="none" strike="noStrike" cap="none" dirty="0">
                <a:solidFill>
                  <a:srgbClr val="FF0000"/>
                </a:solidFill>
                <a:latin typeface="Arial"/>
                <a:ea typeface="Arial"/>
                <a:cs typeface="Arial"/>
                <a:sym typeface="Arial"/>
              </a:rPr>
              <a:t> </a:t>
            </a:r>
            <a:r>
              <a:rPr lang="en-IE" sz="3200" b="1" i="0" u="none" strike="noStrike" cap="none" dirty="0" err="1">
                <a:solidFill>
                  <a:srgbClr val="FF0000"/>
                </a:solidFill>
                <a:latin typeface="Arial"/>
                <a:ea typeface="Arial"/>
                <a:cs typeface="Arial"/>
                <a:sym typeface="Arial"/>
              </a:rPr>
              <a:t>σκέψεις</a:t>
            </a:r>
            <a:r>
              <a:rPr lang="en-IE" sz="3200" b="1" i="0" u="none" strike="noStrike" cap="none" dirty="0">
                <a:solidFill>
                  <a:srgbClr val="FF0000"/>
                </a:solidFill>
                <a:latin typeface="Arial"/>
                <a:ea typeface="Arial"/>
                <a:cs typeface="Arial"/>
                <a:sym typeface="Arial"/>
              </a:rPr>
              <a:t> </a:t>
            </a:r>
            <a:r>
              <a:rPr lang="en-IE" sz="3200" b="1" i="0" u="none" strike="noStrike" cap="none" dirty="0" err="1">
                <a:solidFill>
                  <a:srgbClr val="FF0000"/>
                </a:solidFill>
                <a:latin typeface="Arial"/>
                <a:ea typeface="Arial"/>
                <a:cs typeface="Arial"/>
                <a:sym typeface="Arial"/>
              </a:rPr>
              <a:t>σ</a:t>
            </a:r>
            <a:r>
              <a:rPr lang="en-IE" sz="3200" b="1" i="0" u="none" strike="noStrike" cap="none" dirty="0">
                <a:solidFill>
                  <a:srgbClr val="FF0000"/>
                </a:solidFill>
                <a:latin typeface="Arial"/>
                <a:ea typeface="Arial"/>
                <a:cs typeface="Arial"/>
                <a:sym typeface="Arial"/>
              </a:rPr>
              <a:t>α</a:t>
            </a:r>
            <a:r>
              <a:rPr lang="en-IE" sz="3200" b="1" i="0" u="none" strike="noStrike" cap="none" dirty="0" err="1">
                <a:solidFill>
                  <a:srgbClr val="FF0000"/>
                </a:solidFill>
                <a:latin typeface="Arial"/>
                <a:ea typeface="Arial"/>
                <a:cs typeface="Arial"/>
                <a:sym typeface="Arial"/>
              </a:rPr>
              <a:t>ς</a:t>
            </a:r>
            <a:r>
              <a:rPr lang="en-IE" sz="3200" b="1" i="0" u="none" strike="noStrike" cap="none" dirty="0">
                <a:solidFill>
                  <a:srgbClr val="FF0000"/>
                </a:solidFill>
                <a:latin typeface="Arial"/>
                <a:ea typeface="Arial"/>
                <a:cs typeface="Arial"/>
                <a:sym typeface="Arial"/>
              </a:rPr>
              <a:t> </a:t>
            </a:r>
            <a:endParaRPr sz="1100" dirty="0"/>
          </a:p>
          <a:p>
            <a:pPr marL="0" marR="0" lvl="0" indent="0" algn="ctr" rtl="0">
              <a:lnSpc>
                <a:spcPct val="100000"/>
              </a:lnSpc>
              <a:spcBef>
                <a:spcPts val="0"/>
              </a:spcBef>
              <a:spcAft>
                <a:spcPts val="0"/>
              </a:spcAft>
              <a:buNone/>
            </a:pPr>
            <a:r>
              <a:rPr lang="en-IE" sz="3200" b="1" i="0" u="none" strike="noStrike" cap="none" dirty="0" err="1">
                <a:solidFill>
                  <a:srgbClr val="FF0000"/>
                </a:solidFill>
                <a:latin typeface="Arial"/>
                <a:ea typeface="Arial"/>
                <a:cs typeface="Arial"/>
                <a:sym typeface="Arial"/>
              </a:rPr>
              <a:t>στον</a:t>
            </a:r>
            <a:r>
              <a:rPr lang="en-IE" sz="3200" b="1" i="0" u="none" strike="noStrike" cap="none" dirty="0">
                <a:solidFill>
                  <a:srgbClr val="FF0000"/>
                </a:solidFill>
                <a:latin typeface="Arial"/>
                <a:ea typeface="Arial"/>
                <a:cs typeface="Arial"/>
                <a:sym typeface="Arial"/>
              </a:rPr>
              <a:t> </a:t>
            </a:r>
            <a:r>
              <a:rPr lang="en-IE" sz="3200" b="1" i="0" u="none" strike="noStrike" cap="none" dirty="0" err="1">
                <a:solidFill>
                  <a:srgbClr val="FF0000"/>
                </a:solidFill>
                <a:latin typeface="Arial"/>
                <a:ea typeface="Arial"/>
                <a:cs typeface="Arial"/>
                <a:sym typeface="Arial"/>
              </a:rPr>
              <a:t>σύνδεσμο</a:t>
            </a:r>
            <a:r>
              <a:rPr lang="en-IE" sz="3200" b="1" i="0" u="none" strike="noStrike" cap="none" dirty="0">
                <a:solidFill>
                  <a:srgbClr val="FF0000"/>
                </a:solidFill>
                <a:latin typeface="Arial"/>
                <a:ea typeface="Arial"/>
                <a:cs typeface="Arial"/>
                <a:sym typeface="Arial"/>
              </a:rPr>
              <a:t> Padlet που </a:t>
            </a:r>
            <a:r>
              <a:rPr lang="en-IE" sz="3200" b="1" i="0" u="none" strike="noStrike" cap="none" dirty="0" err="1">
                <a:solidFill>
                  <a:srgbClr val="FF0000"/>
                </a:solidFill>
                <a:latin typeface="Arial"/>
                <a:ea typeface="Arial"/>
                <a:cs typeface="Arial"/>
                <a:sym typeface="Arial"/>
              </a:rPr>
              <a:t>ε</a:t>
            </a:r>
            <a:r>
              <a:rPr lang="en-IE" sz="3200" b="1" i="0" u="none" strike="noStrike" cap="none" dirty="0">
                <a:solidFill>
                  <a:srgbClr val="FF0000"/>
                </a:solidFill>
                <a:latin typeface="Arial"/>
                <a:ea typeface="Arial"/>
                <a:cs typeface="Arial"/>
                <a:sym typeface="Arial"/>
              </a:rPr>
              <a:t>π</a:t>
            </a:r>
            <a:r>
              <a:rPr lang="en-IE" sz="3200" b="1" i="0" u="none" strike="noStrike" cap="none" dirty="0" err="1">
                <a:solidFill>
                  <a:srgbClr val="FF0000"/>
                </a:solidFill>
                <a:latin typeface="Arial"/>
                <a:ea typeface="Arial"/>
                <a:cs typeface="Arial"/>
                <a:sym typeface="Arial"/>
              </a:rPr>
              <a:t>ισυνά</a:t>
            </a:r>
            <a:r>
              <a:rPr lang="en-IE" sz="3200" b="1" i="0" u="none" strike="noStrike" cap="none" dirty="0">
                <a:solidFill>
                  <a:srgbClr val="FF0000"/>
                </a:solidFill>
                <a:latin typeface="Arial"/>
                <a:ea typeface="Arial"/>
                <a:cs typeface="Arial"/>
                <a:sym typeface="Arial"/>
              </a:rPr>
              <a:t>π</a:t>
            </a:r>
            <a:r>
              <a:rPr lang="en-IE" sz="3200" b="1" i="0" u="none" strike="noStrike" cap="none" dirty="0" err="1">
                <a:solidFill>
                  <a:srgbClr val="FF0000"/>
                </a:solidFill>
                <a:latin typeface="Arial"/>
                <a:ea typeface="Arial"/>
                <a:cs typeface="Arial"/>
                <a:sym typeface="Arial"/>
              </a:rPr>
              <a:t>τετ</a:t>
            </a:r>
            <a:r>
              <a:rPr lang="en-IE" sz="3200" b="1" i="0" u="none" strike="noStrike" cap="none" dirty="0">
                <a:solidFill>
                  <a:srgbClr val="FF0000"/>
                </a:solidFill>
                <a:latin typeface="Arial"/>
                <a:ea typeface="Arial"/>
                <a:cs typeface="Arial"/>
                <a:sym typeface="Arial"/>
              </a:rPr>
              <a:t>α</a:t>
            </a:r>
            <a:r>
              <a:rPr lang="en-IE" sz="3200" b="1" i="0" u="none" strike="noStrike" cap="none" dirty="0" err="1">
                <a:solidFill>
                  <a:srgbClr val="FF0000"/>
                </a:solidFill>
                <a:latin typeface="Arial"/>
                <a:ea typeface="Arial"/>
                <a:cs typeface="Arial"/>
                <a:sym typeface="Arial"/>
              </a:rPr>
              <a:t>ι</a:t>
            </a:r>
            <a:endParaRPr sz="1100" dirty="0"/>
          </a:p>
        </p:txBody>
      </p:sp>
      <p:pic>
        <p:nvPicPr>
          <p:cNvPr id="246" name="Google Shape;246;p9"/>
          <p:cNvPicPr preferRelativeResize="0"/>
          <p:nvPr/>
        </p:nvPicPr>
        <p:blipFill rotWithShape="1">
          <a:blip r:embed="rId6">
            <a:alphaModFix/>
          </a:blip>
          <a:srcRect/>
          <a:stretch/>
        </p:blipFill>
        <p:spPr>
          <a:xfrm>
            <a:off x="10786528" y="4028548"/>
            <a:ext cx="4667250" cy="4667250"/>
          </a:xfrm>
          <a:prstGeom prst="rect">
            <a:avLst/>
          </a:prstGeom>
          <a:noFill/>
          <a:ln>
            <a:noFill/>
          </a:ln>
        </p:spPr>
      </p:pic>
      <p:sp>
        <p:nvSpPr>
          <p:cNvPr id="247" name="Google Shape;247;p9"/>
          <p:cNvSpPr txBox="1"/>
          <p:nvPr/>
        </p:nvSpPr>
        <p:spPr>
          <a:xfrm>
            <a:off x="3769067" y="8965063"/>
            <a:ext cx="1101796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1400" b="0"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https://padlet.com/euphoricweekendliterature/refection-s-on-problem-solving-scenarios-1la0gklv90v9oweb/slideshow</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IE" sz="1400" b="0" i="0" u="none" strike="noStrike" cap="none">
                <a:solidFill>
                  <a:srgbClr val="000000"/>
                </a:solidFill>
                <a:latin typeface="Arial"/>
                <a:ea typeface="Arial"/>
                <a:cs typeface="Arial"/>
                <a:sym typeface="Arial"/>
              </a:rPr>
              <a:t>Σύνδεσμος αποτελεσμάτων Padlet</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7422</Words>
  <Application>Microsoft Macintosh PowerPoint</Application>
  <PresentationFormat>Custom</PresentationFormat>
  <Paragraphs>520</Paragraphs>
  <Slides>24</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Ubuntu</vt:lpstr>
      <vt:lpstr>Bricolage Grotesque</vt:lpstr>
      <vt:lpstr>Bricolage Grotesque Medium</vt:lpstr>
      <vt:lpstr>Calibri</vt:lpstr>
      <vt:lpstr>Noto Sans Symbols</vt:lpstr>
      <vt:lpstr>Helvetica Neue</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Marijana Kondres</dc:creator>
  <cp:keywords>, docId:BBE60B3D78C66C9604DCFBE1168C360C</cp:keywords>
  <cp:lastModifiedBy>Effrosyni Kostara</cp:lastModifiedBy>
  <cp:revision>2</cp:revision>
  <dcterms:modified xsi:type="dcterms:W3CDTF">2025-12-28T16:33:09Z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0x01010058F18EF278814E4985876D24BCF032AB</vt:lpwstr>
  </property>
</Properties>
</file>